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1.xml" ContentType="application/vnd.openxmlformats-officedocument.presentationml.notesSlide+xml"/>
  <Override PartName="/ppt/comments/comment5.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6.xml" ContentType="application/vnd.openxmlformats-officedocument.presentationml.comments+xml"/>
  <Override PartName="/ppt/notesSlides/notesSlide4.xml" ContentType="application/vnd.openxmlformats-officedocument.presentationml.notesSlide+xml"/>
  <Override PartName="/ppt/comments/comment7.xml" ContentType="application/vnd.openxmlformats-officedocument.presentationml.comments+xml"/>
  <Override PartName="/ppt/notesSlides/notesSlide5.xml" ContentType="application/vnd.openxmlformats-officedocument.presentationml.notesSlide+xml"/>
  <Override PartName="/ppt/comments/comment8.xml" ContentType="application/vnd.openxmlformats-officedocument.presentationml.comments+xml"/>
  <Override PartName="/ppt/notesSlides/notesSlide6.xml" ContentType="application/vnd.openxmlformats-officedocument.presentationml.notesSlide+xml"/>
  <Override PartName="/ppt/comments/comment9.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0.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2.xml" ContentType="application/vnd.openxmlformats-officedocument.presentationml.comments+xml"/>
  <Override PartName="/ppt/notesSlides/notesSlide26.xml" ContentType="application/vnd.openxmlformats-officedocument.presentationml.notesSlide+xml"/>
  <Override PartName="/ppt/comments/comment13.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4.xml" ContentType="application/vnd.openxmlformats-officedocument.presentationml.comments+xml"/>
  <Override PartName="/ppt/notesSlides/notesSlide29.xml" ContentType="application/vnd.openxmlformats-officedocument.presentationml.notesSlide+xml"/>
  <Override PartName="/ppt/comments/comment15.xml" ContentType="application/vnd.openxmlformats-officedocument.presentationml.comments+xml"/>
  <Override PartName="/ppt/notesSlides/notesSlide30.xml" ContentType="application/vnd.openxmlformats-officedocument.presentationml.notesSlide+xml"/>
  <Override PartName="/ppt/comments/comment16.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17.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18.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19.xml" ContentType="application/vnd.openxmlformats-officedocument.presentationml.comments+xml"/>
  <Override PartName="/ppt/notesSlides/notesSlide38.xml" ContentType="application/vnd.openxmlformats-officedocument.presentationml.notesSlide+xml"/>
  <Override PartName="/ppt/comments/comment20.xml" ContentType="application/vnd.openxmlformats-officedocument.presentationml.comments+xml"/>
  <Override PartName="/ppt/notesSlides/notesSlide39.xml" ContentType="application/vnd.openxmlformats-officedocument.presentationml.notesSlide+xml"/>
  <Override PartName="/ppt/comments/comment21.xml" ContentType="application/vnd.openxmlformats-officedocument.presentationml.comments+xml"/>
  <Override PartName="/ppt/notesSlides/notesSlide40.xml" ContentType="application/vnd.openxmlformats-officedocument.presentationml.notesSlide+xml"/>
  <Override PartName="/ppt/comments/comment22.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comment23.xml" ContentType="application/vnd.openxmlformats-officedocument.presentationml.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comment24.xml" ContentType="application/vnd.openxmlformats-officedocument.presentationml.comments+xml"/>
  <Override PartName="/ppt/notesSlides/notesSlide51.xml" ContentType="application/vnd.openxmlformats-officedocument.presentationml.notesSlide+xml"/>
  <Override PartName="/ppt/comments/comment25.xml" ContentType="application/vnd.openxmlformats-officedocument.presentationml.comments+xml"/>
  <Override PartName="/ppt/notesSlides/notesSlide52.xml" ContentType="application/vnd.openxmlformats-officedocument.presentationml.notesSlide+xml"/>
  <Override PartName="/ppt/comments/comment26.xml" ContentType="application/vnd.openxmlformats-officedocument.presentationml.comments+xml"/>
  <Override PartName="/ppt/notesSlides/notesSlide53.xml" ContentType="application/vnd.openxmlformats-officedocument.presentationml.notesSlide+xml"/>
  <Override PartName="/ppt/comments/comment27.xml" ContentType="application/vnd.openxmlformats-officedocument.presentationml.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omments/comment28.xml" ContentType="application/vnd.openxmlformats-officedocument.presentationml.comment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omments/comment29.xml" ContentType="application/vnd.openxmlformats-officedocument.presentationml.comments+xml"/>
  <Override PartName="/ppt/notesSlides/notesSlide59.xml" ContentType="application/vnd.openxmlformats-officedocument.presentationml.notesSlide+xml"/>
  <Override PartName="/ppt/comments/comment30.xml" ContentType="application/vnd.openxmlformats-officedocument.presentationml.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comment31.xml" ContentType="application/vnd.openxmlformats-officedocument.presentationml.comments+xml"/>
  <Override PartName="/ppt/comments/comment32.xml" ContentType="application/vnd.openxmlformats-officedocument.presentationml.comments+xml"/>
  <Override PartName="/ppt/comments/comment33.xml" ContentType="application/vnd.openxmlformats-officedocument.presentationml.comments+xml"/>
  <Override PartName="/ppt/comments/comment34.xml" ContentType="application/vnd.openxmlformats-officedocument.presentationml.comments+xml"/>
  <Override PartName="/ppt/notesSlides/notesSlide62.xml" ContentType="application/vnd.openxmlformats-officedocument.presentationml.notesSlide+xml"/>
  <Override PartName="/ppt/comments/comment35.xml" ContentType="application/vnd.openxmlformats-officedocument.presentationml.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omments/comment36.xml" ContentType="application/vnd.openxmlformats-officedocument.presentationml.comments+xml"/>
  <Override PartName="/ppt/notesSlides/notesSlide68.xml" ContentType="application/vnd.openxmlformats-officedocument.presentationml.notesSlide+xml"/>
  <Override PartName="/ppt/comments/comment37.xml" ContentType="application/vnd.openxmlformats-officedocument.presentationml.comments+xml"/>
  <Override PartName="/ppt/notesSlides/notesSlide69.xml" ContentType="application/vnd.openxmlformats-officedocument.presentationml.notesSlide+xml"/>
  <Override PartName="/ppt/comments/comment38.xml" ContentType="application/vnd.openxmlformats-officedocument.presentationml.comments+xml"/>
  <Override PartName="/ppt/comments/comment39.xml" ContentType="application/vnd.openxmlformats-officedocument.presentationml.comments+xml"/>
  <Override PartName="/ppt/notesSlides/notesSlide70.xml" ContentType="application/vnd.openxmlformats-officedocument.presentationml.notesSlide+xml"/>
  <Override PartName="/ppt/comments/comment40.xml" ContentType="application/vnd.openxmlformats-officedocument.presentationml.comments+xml"/>
  <Override PartName="/ppt/notesSlides/notesSlide71.xml" ContentType="application/vnd.openxmlformats-officedocument.presentationml.notesSlide+xml"/>
  <Override PartName="/ppt/comments/comment41.xml" ContentType="application/vnd.openxmlformats-officedocument.presentationml.comment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omments/comment42.xml" ContentType="application/vnd.openxmlformats-officedocument.presentationml.comments+xml"/>
  <Override PartName="/ppt/notesSlides/notesSlide83.xml" ContentType="application/vnd.openxmlformats-officedocument.presentationml.notesSlide+xml"/>
  <Override PartName="/ppt/comments/comment43.xml" ContentType="application/vnd.openxmlformats-officedocument.presentationml.comments+xml"/>
  <Override PartName="/ppt/notesSlides/notesSlide84.xml" ContentType="application/vnd.openxmlformats-officedocument.presentationml.notesSlide+xml"/>
  <Override PartName="/ppt/comments/comment44.xml" ContentType="application/vnd.openxmlformats-officedocument.presentationml.comments+xml"/>
  <Override PartName="/ppt/notesSlides/notesSlide85.xml" ContentType="application/vnd.openxmlformats-officedocument.presentationml.notesSlide+xml"/>
  <Override PartName="/ppt/comments/comment45.xml" ContentType="application/vnd.openxmlformats-officedocument.presentationml.comments+xml"/>
  <Override PartName="/ppt/notesSlides/notesSlide86.xml" ContentType="application/vnd.openxmlformats-officedocument.presentationml.notesSlide+xml"/>
  <Override PartName="/ppt/comments/comment46.xml" ContentType="application/vnd.openxmlformats-officedocument.presentationml.comments+xml"/>
  <Override PartName="/ppt/notesSlides/notesSlide87.xml" ContentType="application/vnd.openxmlformats-officedocument.presentationml.notesSlide+xml"/>
  <Override PartName="/ppt/comments/comment47.xml" ContentType="application/vnd.openxmlformats-officedocument.presentationml.comments+xml"/>
  <Override PartName="/ppt/notesSlides/notesSlide88.xml" ContentType="application/vnd.openxmlformats-officedocument.presentationml.notesSlide+xml"/>
  <Override PartName="/ppt/comments/comment48.xml" ContentType="application/vnd.openxmlformats-officedocument.presentationml.comments+xml"/>
  <Override PartName="/ppt/notesSlides/notesSlide89.xml" ContentType="application/vnd.openxmlformats-officedocument.presentationml.notesSlide+xml"/>
  <Override PartName="/ppt/comments/comment49.xml" ContentType="application/vnd.openxmlformats-officedocument.presentationml.comments+xml"/>
  <Override PartName="/ppt/comments/comment50.xml" ContentType="application/vnd.openxmlformats-officedocument.presentationml.comments+xml"/>
  <Override PartName="/ppt/notesSlides/notesSlide90.xml" ContentType="application/vnd.openxmlformats-officedocument.presentationml.notesSlide+xml"/>
  <Override PartName="/ppt/comments/comment51.xml" ContentType="application/vnd.openxmlformats-officedocument.presentationml.comment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comments/comment52.xml" ContentType="application/vnd.openxmlformats-officedocument.presentationml.comments+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comments/comment53.xml" ContentType="application/vnd.openxmlformats-officedocument.presentationml.comments+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comments/comment54.xml" ContentType="application/vnd.openxmlformats-officedocument.presentationml.comments+xml"/>
  <Override PartName="/ppt/notesSlides/notesSlide123.xml" ContentType="application/vnd.openxmlformats-officedocument.presentationml.notesSlide+xml"/>
  <Override PartName="/ppt/comments/comment55.xml" ContentType="application/vnd.openxmlformats-officedocument.presentationml.comments+xml"/>
  <Override PartName="/ppt/notesSlides/notesSlide124.xml" ContentType="application/vnd.openxmlformats-officedocument.presentationml.notesSlide+xml"/>
  <Override PartName="/ppt/comments/comment56.xml" ContentType="application/vnd.openxmlformats-officedocument.presentationml.comments+xml"/>
  <Override PartName="/ppt/notesSlides/notesSlide125.xml" ContentType="application/vnd.openxmlformats-officedocument.presentationml.notesSlide+xml"/>
  <Override PartName="/ppt/comments/comment57.xml" ContentType="application/vnd.openxmlformats-officedocument.presentationml.comments+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comments/comment58.xml" ContentType="application/vnd.openxmlformats-officedocument.presentationml.comments+xml"/>
  <Override PartName="/ppt/notesSlides/notesSlide145.xml" ContentType="application/vnd.openxmlformats-officedocument.presentationml.notesSlide+xml"/>
  <Override PartName="/ppt/comments/comment59.xml" ContentType="application/vnd.openxmlformats-officedocument.presentationml.comments+xml"/>
  <Override PartName="/ppt/notesSlides/notesSlide146.xml" ContentType="application/vnd.openxmlformats-officedocument.presentationml.notesSlide+xml"/>
  <Override PartName="/ppt/comments/comment60.xml" ContentType="application/vnd.openxmlformats-officedocument.presentationml.comments+xml"/>
  <Override PartName="/ppt/notesSlides/notesSlide147.xml" ContentType="application/vnd.openxmlformats-officedocument.presentationml.notesSlide+xml"/>
  <Override PartName="/ppt/comments/comment61.xml" ContentType="application/vnd.openxmlformats-officedocument.presentationml.comments+xml"/>
  <Override PartName="/ppt/notesSlides/notesSlide148.xml" ContentType="application/vnd.openxmlformats-officedocument.presentationml.notesSlide+xml"/>
  <Override PartName="/ppt/comments/comment62.xml" ContentType="application/vnd.openxmlformats-officedocument.presentationml.comments+xml"/>
  <Override PartName="/ppt/notesSlides/notesSlide149.xml" ContentType="application/vnd.openxmlformats-officedocument.presentationml.notesSlide+xml"/>
  <Override PartName="/ppt/comments/comment63.xml" ContentType="application/vnd.openxmlformats-officedocument.presentationml.comments+xml"/>
  <Override PartName="/ppt/notesSlides/notesSlide150.xml" ContentType="application/vnd.openxmlformats-officedocument.presentationml.notesSlide+xml"/>
  <Override PartName="/ppt/comments/comment64.xml" ContentType="application/vnd.openxmlformats-officedocument.presentationml.comments+xml"/>
  <Override PartName="/ppt/notesSlides/notesSlide151.xml" ContentType="application/vnd.openxmlformats-officedocument.presentationml.notesSlide+xml"/>
  <Override PartName="/ppt/comments/comment65.xml" ContentType="application/vnd.openxmlformats-officedocument.presentationml.comments+xml"/>
  <Override PartName="/ppt/notesSlides/notesSlide152.xml" ContentType="application/vnd.openxmlformats-officedocument.presentationml.notesSlide+xml"/>
  <Override PartName="/ppt/comments/comment66.xml" ContentType="application/vnd.openxmlformats-officedocument.presentationml.comments+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comments/comment67.xml" ContentType="application/vnd.openxmlformats-officedocument.presentationml.comments+xml"/>
  <Override PartName="/ppt/notesSlides/notesSlide155.xml" ContentType="application/vnd.openxmlformats-officedocument.presentationml.notesSlide+xml"/>
  <Override PartName="/ppt/comments/comment68.xml" ContentType="application/vnd.openxmlformats-officedocument.presentationml.comments+xml"/>
  <Override PartName="/ppt/notesSlides/notesSlide156.xml" ContentType="application/vnd.openxmlformats-officedocument.presentationml.notesSlide+xml"/>
  <Override PartName="/ppt/comments/comment69.xml" ContentType="application/vnd.openxmlformats-officedocument.presentationml.comments+xml"/>
  <Override PartName="/ppt/comments/comment7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4"/>
  </p:notesMasterIdLst>
  <p:sldIdLst>
    <p:sldId id="490" r:id="rId2"/>
    <p:sldId id="601" r:id="rId3"/>
    <p:sldId id="604" r:id="rId4"/>
    <p:sldId id="605" r:id="rId5"/>
    <p:sldId id="1124" r:id="rId6"/>
    <p:sldId id="1281" r:id="rId7"/>
    <p:sldId id="1693" r:id="rId8"/>
    <p:sldId id="603" r:id="rId9"/>
    <p:sldId id="606" r:id="rId10"/>
    <p:sldId id="607" r:id="rId11"/>
    <p:sldId id="602" r:id="rId12"/>
    <p:sldId id="256" r:id="rId13"/>
    <p:sldId id="1509" r:id="rId14"/>
    <p:sldId id="1312" r:id="rId15"/>
    <p:sldId id="1510" r:id="rId16"/>
    <p:sldId id="1308" r:id="rId17"/>
    <p:sldId id="1512" r:id="rId18"/>
    <p:sldId id="1513" r:id="rId19"/>
    <p:sldId id="1514" r:id="rId20"/>
    <p:sldId id="1574" r:id="rId21"/>
    <p:sldId id="1575" r:id="rId22"/>
    <p:sldId id="1576" r:id="rId23"/>
    <p:sldId id="1577" r:id="rId24"/>
    <p:sldId id="1578" r:id="rId25"/>
    <p:sldId id="1314" r:id="rId26"/>
    <p:sldId id="1519" r:id="rId27"/>
    <p:sldId id="1520" r:id="rId28"/>
    <p:sldId id="1521" r:id="rId29"/>
    <p:sldId id="1522" r:id="rId30"/>
    <p:sldId id="1523" r:id="rId31"/>
    <p:sldId id="1524" r:id="rId32"/>
    <p:sldId id="1525" r:id="rId33"/>
    <p:sldId id="1526" r:id="rId34"/>
    <p:sldId id="1527" r:id="rId35"/>
    <p:sldId id="1528" r:id="rId36"/>
    <p:sldId id="1321" r:id="rId37"/>
    <p:sldId id="1420" r:id="rId38"/>
    <p:sldId id="1421" r:id="rId39"/>
    <p:sldId id="1529" r:id="rId40"/>
    <p:sldId id="1530" r:id="rId41"/>
    <p:sldId id="1531" r:id="rId42"/>
    <p:sldId id="1532" r:id="rId43"/>
    <p:sldId id="1533" r:id="rId44"/>
    <p:sldId id="1534" r:id="rId45"/>
    <p:sldId id="1316" r:id="rId46"/>
    <p:sldId id="1579" r:id="rId47"/>
    <p:sldId id="1580" r:id="rId48"/>
    <p:sldId id="1581" r:id="rId49"/>
    <p:sldId id="1582" r:id="rId50"/>
    <p:sldId id="1583" r:id="rId51"/>
    <p:sldId id="1584" r:id="rId52"/>
    <p:sldId id="1585" r:id="rId53"/>
    <p:sldId id="1586" r:id="rId54"/>
    <p:sldId id="1587" r:id="rId55"/>
    <p:sldId id="1588" r:id="rId56"/>
    <p:sldId id="1589" r:id="rId57"/>
    <p:sldId id="1590" r:id="rId58"/>
    <p:sldId id="1591" r:id="rId59"/>
    <p:sldId id="1592" r:id="rId60"/>
    <p:sldId id="1593" r:id="rId61"/>
    <p:sldId id="1594" r:id="rId62"/>
    <p:sldId id="1595" r:id="rId63"/>
    <p:sldId id="1596" r:id="rId64"/>
    <p:sldId id="1408" r:id="rId65"/>
    <p:sldId id="1597" r:id="rId66"/>
    <p:sldId id="1598" r:id="rId67"/>
    <p:sldId id="1599" r:id="rId68"/>
    <p:sldId id="1600" r:id="rId69"/>
    <p:sldId id="1601" r:id="rId70"/>
    <p:sldId id="1602" r:id="rId71"/>
    <p:sldId id="1603" r:id="rId72"/>
    <p:sldId id="1604" r:id="rId73"/>
    <p:sldId id="1605" r:id="rId74"/>
    <p:sldId id="1447" r:id="rId75"/>
    <p:sldId id="1606" r:id="rId76"/>
    <p:sldId id="1607" r:id="rId77"/>
    <p:sldId id="1608" r:id="rId78"/>
    <p:sldId id="1322" r:id="rId79"/>
    <p:sldId id="1614" r:id="rId80"/>
    <p:sldId id="1615" r:id="rId81"/>
    <p:sldId id="1616" r:id="rId82"/>
    <p:sldId id="1617" r:id="rId83"/>
    <p:sldId id="1618" r:id="rId84"/>
    <p:sldId id="1609" r:id="rId85"/>
    <p:sldId id="1610" r:id="rId86"/>
    <p:sldId id="1611" r:id="rId87"/>
    <p:sldId id="1283" r:id="rId88"/>
    <p:sldId id="1284" r:id="rId89"/>
    <p:sldId id="1285" r:id="rId90"/>
    <p:sldId id="1286" r:id="rId91"/>
    <p:sldId id="1282" r:id="rId92"/>
    <p:sldId id="1620" r:id="rId93"/>
    <p:sldId id="1621" r:id="rId94"/>
    <p:sldId id="1622" r:id="rId95"/>
    <p:sldId id="1623" r:id="rId96"/>
    <p:sldId id="1624" r:id="rId97"/>
    <p:sldId id="1625" r:id="rId98"/>
    <p:sldId id="1626" r:id="rId99"/>
    <p:sldId id="1627" r:id="rId100"/>
    <p:sldId id="1628" r:id="rId101"/>
    <p:sldId id="1629" r:id="rId102"/>
    <p:sldId id="1630" r:id="rId103"/>
    <p:sldId id="1631" r:id="rId104"/>
    <p:sldId id="1632" r:id="rId105"/>
    <p:sldId id="1633" r:id="rId106"/>
    <p:sldId id="1635" r:id="rId107"/>
    <p:sldId id="1636" r:id="rId108"/>
    <p:sldId id="1637" r:id="rId109"/>
    <p:sldId id="1638" r:id="rId110"/>
    <p:sldId id="1612" r:id="rId111"/>
    <p:sldId id="1290" r:id="rId112"/>
    <p:sldId id="1291" r:id="rId113"/>
    <p:sldId id="1292" r:id="rId114"/>
    <p:sldId id="1293" r:id="rId115"/>
    <p:sldId id="1329" r:id="rId116"/>
    <p:sldId id="1639" r:id="rId117"/>
    <p:sldId id="1640" r:id="rId118"/>
    <p:sldId id="1641" r:id="rId119"/>
    <p:sldId id="1642" r:id="rId120"/>
    <p:sldId id="1643" r:id="rId121"/>
    <p:sldId id="1644" r:id="rId122"/>
    <p:sldId id="1645" r:id="rId123"/>
    <p:sldId id="1646" r:id="rId124"/>
    <p:sldId id="1647" r:id="rId125"/>
    <p:sldId id="1648" r:id="rId126"/>
    <p:sldId id="1649" r:id="rId127"/>
    <p:sldId id="1650" r:id="rId128"/>
    <p:sldId id="1651" r:id="rId129"/>
    <p:sldId id="1652" r:id="rId130"/>
    <p:sldId id="1653" r:id="rId131"/>
    <p:sldId id="1654" r:id="rId132"/>
    <p:sldId id="1655" r:id="rId133"/>
    <p:sldId id="1656" r:id="rId134"/>
    <p:sldId id="1657" r:id="rId135"/>
    <p:sldId id="1658" r:id="rId136"/>
    <p:sldId id="1659" r:id="rId137"/>
    <p:sldId id="1536" r:id="rId138"/>
    <p:sldId id="1539" r:id="rId139"/>
    <p:sldId id="1540" r:id="rId140"/>
    <p:sldId id="1535" r:id="rId141"/>
    <p:sldId id="1537" r:id="rId142"/>
    <p:sldId id="1538" r:id="rId143"/>
    <p:sldId id="1541" r:id="rId144"/>
    <p:sldId id="1542" r:id="rId145"/>
    <p:sldId id="1543" r:id="rId146"/>
    <p:sldId id="1544" r:id="rId147"/>
    <p:sldId id="1660" r:id="rId148"/>
    <p:sldId id="1661" r:id="rId149"/>
    <p:sldId id="1663" r:id="rId150"/>
    <p:sldId id="1662" r:id="rId151"/>
    <p:sldId id="1334" r:id="rId152"/>
    <p:sldId id="1664" r:id="rId153"/>
    <p:sldId id="1665" r:id="rId154"/>
    <p:sldId id="1666" r:id="rId155"/>
    <p:sldId id="1667" r:id="rId156"/>
    <p:sldId id="1669" r:id="rId157"/>
    <p:sldId id="1670" r:id="rId158"/>
    <p:sldId id="1671" r:id="rId159"/>
    <p:sldId id="1672" r:id="rId160"/>
    <p:sldId id="1673" r:id="rId161"/>
    <p:sldId id="1674" r:id="rId162"/>
    <p:sldId id="1675" r:id="rId163"/>
    <p:sldId id="1676" r:id="rId164"/>
    <p:sldId id="1677" r:id="rId165"/>
    <p:sldId id="1678" r:id="rId166"/>
    <p:sldId id="1679" r:id="rId167"/>
    <p:sldId id="1680" r:id="rId168"/>
    <p:sldId id="1681" r:id="rId169"/>
    <p:sldId id="1336" r:id="rId170"/>
    <p:sldId id="1682" r:id="rId171"/>
    <p:sldId id="1684" r:id="rId172"/>
    <p:sldId id="1683" r:id="rId173"/>
    <p:sldId id="1685" r:id="rId174"/>
    <p:sldId id="1686" r:id="rId175"/>
    <p:sldId id="1687" r:id="rId176"/>
    <p:sldId id="1688" r:id="rId177"/>
    <p:sldId id="1689" r:id="rId178"/>
    <p:sldId id="1690" r:id="rId179"/>
    <p:sldId id="1691" r:id="rId180"/>
    <p:sldId id="1692" r:id="rId181"/>
    <p:sldId id="1613" r:id="rId182"/>
    <p:sldId id="894" r:id="rId183"/>
    <p:sldId id="1274" r:id="rId184"/>
    <p:sldId id="1275" r:id="rId185"/>
    <p:sldId id="1277" r:id="rId186"/>
    <p:sldId id="1276" r:id="rId187"/>
    <p:sldId id="1278" r:id="rId188"/>
    <p:sldId id="1571" r:id="rId189"/>
    <p:sldId id="1279" r:id="rId190"/>
    <p:sldId id="1572" r:id="rId191"/>
    <p:sldId id="1573" r:id="rId192"/>
    <p:sldId id="1404" r:id="rId1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74" userDrawn="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ana Gallo" initials="JG" lastIdx="202" clrIdx="0">
    <p:extLst>
      <p:ext uri="{19B8F6BF-5375-455C-9EA6-DF929625EA0E}">
        <p15:presenceInfo xmlns:p15="http://schemas.microsoft.com/office/powerpoint/2012/main" userId="S::juliana.gallo@papelesnacionales.com::9923bc7e-0de7-4536-9419-7991d7a1844d" providerId="AD"/>
      </p:ext>
    </p:extLst>
  </p:cmAuthor>
  <p:cmAuthor id="2" name="HP" initials="H" lastIdx="186" clrIdx="1">
    <p:extLst>
      <p:ext uri="{19B8F6BF-5375-455C-9EA6-DF929625EA0E}">
        <p15:presenceInfo xmlns:p15="http://schemas.microsoft.com/office/powerpoint/2012/main" userId="HP" providerId="None"/>
      </p:ext>
    </p:extLst>
  </p:cmAuthor>
  <p:cmAuthor id="3" name="LENOVO" initials="L" lastIdx="37"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DAFF"/>
    <a:srgbClr val="FFFF00"/>
    <a:srgbClr val="FFF18B"/>
    <a:srgbClr val="F49F0A"/>
    <a:srgbClr val="2C538E"/>
    <a:srgbClr val="FFF8E5"/>
    <a:srgbClr val="4575BD"/>
    <a:srgbClr val="3F71BE"/>
    <a:srgbClr val="FFF1C9"/>
    <a:srgbClr val="ACD7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15" autoAdjust="0"/>
    <p:restoredTop sz="95742" autoAdjust="0"/>
  </p:normalViewPr>
  <p:slideViewPr>
    <p:cSldViewPr snapToGrid="0" showGuides="1">
      <p:cViewPr varScale="1">
        <p:scale>
          <a:sx n="97" d="100"/>
          <a:sy n="97" d="100"/>
        </p:scale>
        <p:origin x="282" y="108"/>
      </p:cViewPr>
      <p:guideLst>
        <p:guide orient="horz" pos="397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commentAuthors" Target="commentAuthor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1-19T20:06:46.285" idx="12">
    <p:pos x="1316" y="1440"/>
    <p:text>Ubicación imagen https://drive.google.com/drive/folders/1b6dyS9G0TfE7gHJKHrhjXF6GCwMrqF-N?usp=sharing Nombre: Circuito1</p:text>
    <p:extLst mod="1">
      <p:ext uri="{C676402C-5697-4E1C-873F-D02D1690AC5C}">
        <p15:threadingInfo xmlns:p15="http://schemas.microsoft.com/office/powerpoint/2012/main" timeZoneBias="300"/>
      </p:ext>
    </p:extLst>
  </p:cm>
  <p:cm authorId="2" dt="2021-01-19T20:07:00.949" idx="13">
    <p:pos x="6490" y="3207"/>
    <p:text>Ubicación imagen https://drive.google.com/drive/folders/1b6dyS9G0TfE7gHJKHrhjXF6GCwMrqF-N?usp=sharing Nombre: botonsiguiente</p:text>
    <p:extLst mod="1">
      <p:ext uri="{C676402C-5697-4E1C-873F-D02D1690AC5C}">
        <p15:threadingInfo xmlns:p15="http://schemas.microsoft.com/office/powerpoint/2012/main" timeZoneBias="30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21-01-21T20:58:21.053" idx="36">
    <p:pos x="1417" y="1228"/>
    <p:text>Al dar clic el botón cambia a color blanco el número cambia a color Azul</p:text>
    <p:extLst>
      <p:ext uri="{C676402C-5697-4E1C-873F-D02D1690AC5C}">
        <p15:threadingInfo xmlns:p15="http://schemas.microsoft.com/office/powerpoint/2012/main" timeZoneBias="300"/>
      </p:ext>
    </p:extLst>
  </p:cm>
  <p:cm authorId="2" dt="2021-01-21T20:58:32.922" idx="37">
    <p:pos x="5732" y="1455"/>
    <p:text>Ubicación imagen https://drive.google.com/drive/folders/1b6dyS9G0TfE7gHJKHrhjXF6GCwMrqF-N?usp=sharing Nombre: referencia</p:text>
    <p:extLst mod="1">
      <p:ext uri="{C676402C-5697-4E1C-873F-D02D1690AC5C}">
        <p15:threadingInfo xmlns:p15="http://schemas.microsoft.com/office/powerpoint/2012/main" timeZoneBias="30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21-01-20T23:10:11.711" idx="31">
    <p:pos x="578" y="1842"/>
    <p:text>Al dar clic se despliega efecto tarjetas desplegables</p:text>
    <p:extLst>
      <p:ext uri="{C676402C-5697-4E1C-873F-D02D1690AC5C}">
        <p15:threadingInfo xmlns:p15="http://schemas.microsoft.com/office/powerpoint/2012/main" timeZoneBias="30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21-01-19T14:09:43.822" idx="8">
    <p:pos x="6193" y="819"/>
    <p:text>Al dar clic pasa con efecto Slider</p:text>
    <p:extLst mod="1">
      <p:ext uri="{C676402C-5697-4E1C-873F-D02D1690AC5C}">
        <p15:threadingInfo xmlns:p15="http://schemas.microsoft.com/office/powerpoint/2012/main" timeZoneBias="300"/>
      </p:ext>
    </p:extLst>
  </p:cm>
  <p:cm authorId="2" dt="2021-01-26T21:56:26.467" idx="183">
    <p:pos x="4810" y="2223"/>
    <p:text>Ubicación imagen https://drive.google.com/drive/folders/1b6dyS9G0TfE7gHJKHrhjXF6GCwMrqF-N?usp=sharing Nombre: Ilustracion2</p:text>
    <p:extLst>
      <p:ext uri="{C676402C-5697-4E1C-873F-D02D1690AC5C}">
        <p15:threadingInfo xmlns:p15="http://schemas.microsoft.com/office/powerpoint/2012/main" timeZoneBias="30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21-01-20T23:29:04.825" idx="32">
    <p:pos x="762" y="890"/>
    <p:text>Al dar clic Se devuelve con efecto Slider</p:text>
    <p:extLst>
      <p:ext uri="{C676402C-5697-4E1C-873F-D02D1690AC5C}">
        <p15:threadingInfo xmlns:p15="http://schemas.microsoft.com/office/powerpoint/2012/main" timeZoneBias="30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2" dt="2021-01-20T23:39:16.587" idx="33">
    <p:pos x="3509" y="4090"/>
    <p:text>Al dar clic cambia a color amarillo más claro</p:text>
    <p:extLst>
      <p:ext uri="{C676402C-5697-4E1C-873F-D02D1690AC5C}">
        <p15:threadingInfo xmlns:p15="http://schemas.microsoft.com/office/powerpoint/2012/main" timeZoneBias="30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2" dt="2021-01-20T23:42:19.981" idx="34">
    <p:pos x="3650" y="1138"/>
    <p:text>Ubicación imagen https://drive.google.com/drive/folders/1b6dyS9G0TfE7gHJKHrhjXF6GCwMrqF-N?usp=sharing Nombre: Ilustración3</p:text>
    <p:extLst mod="1">
      <p:ext uri="{C676402C-5697-4E1C-873F-D02D1690AC5C}">
        <p15:threadingInfo xmlns:p15="http://schemas.microsoft.com/office/powerpoint/2012/main" timeZoneBias="30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2" dt="2021-01-20T23:42:19.981" idx="34">
    <p:pos x="3650" y="1138"/>
    <p:text>Ubicación imagen https://drive.google.com/drive/folders/1b6dyS9G0TfE7gHJKHrhjXF6GCwMrqF-N?usp=sharing Nombre: Ilustración4</p:text>
    <p:extLst mod="1">
      <p:ext uri="{C676402C-5697-4E1C-873F-D02D1690AC5C}">
        <p15:threadingInfo xmlns:p15="http://schemas.microsoft.com/office/powerpoint/2012/main" timeZoneBias="30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2" dt="2021-01-20T23:59:10.518" idx="35">
    <p:pos x="3426" y="1202"/>
    <p:text>Ubicación imagen https://drive.google.com/drive/folders/1b6dyS9G0TfE7gHJKHrhjXF6GCwMrqF-N?usp=sharing Nombre: Ilustración5</p:text>
    <p:extLst mod="1">
      <p:ext uri="{C676402C-5697-4E1C-873F-D02D1690AC5C}">
        <p15:threadingInfo xmlns:p15="http://schemas.microsoft.com/office/powerpoint/2012/main" timeZoneBias="30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2" dt="2021-01-21T21:25:15.067" idx="38">
    <p:pos x="5810" y="1553"/>
    <p:text>Ubicación imagen https://drive.google.com/drive/folders/1b6dyS9G0TfE7gHJKHrhjXF6GCwMrqF-N?usp=sharing Nombre: software</p:text>
    <p:extLst mod="1">
      <p:ext uri="{C676402C-5697-4E1C-873F-D02D1690AC5C}">
        <p15:threadingInfo xmlns:p15="http://schemas.microsoft.com/office/powerpoint/2012/main" timeZoneBias="300"/>
      </p:ext>
    </p:extLst>
  </p:cm>
  <p:cm authorId="2" dt="2021-01-21T21:31:01.301" idx="40">
    <p:pos x="582" y="1789"/>
    <p:text>Ubicación imagen https://drive.google.com/drive/folders/1b6dyS9G0TfE7gHJKHrhjXF6GCwMrqF-N?usp=sharing Nombre: linea1</p:text>
    <p:extLst mod="1">
      <p:ext uri="{C676402C-5697-4E1C-873F-D02D1690AC5C}">
        <p15:threadingInfo xmlns:p15="http://schemas.microsoft.com/office/powerpoint/2012/main" timeZoneBias="30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2" dt="2021-01-21T21:41:31.106" idx="41">
    <p:pos x="4696" y="1225"/>
    <p:text>Ubicación imagen https://drive.google.com/drive/folders/1b6dyS9G0TfE7gHJKHrhjXF6GCwMrqF-N?usp=sharing Nombre: Tabla1</p:text>
    <p:extLst mod="1">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2-03T11:28:45.195" idx="176">
    <p:pos x="6210" y="763"/>
    <p:text>Efecto de los botones: El efecto de los botones está en: https://codepen.io/rafaelavlucas/pen/MLKGba</p:text>
    <p:extLst mod="1">
      <p:ext uri="{C676402C-5697-4E1C-873F-D02D1690AC5C}">
        <p15:threadingInfo xmlns:p15="http://schemas.microsoft.com/office/powerpoint/2012/main" timeZoneBias="300"/>
      </p:ext>
    </p:extLst>
  </p:cm>
  <p:cm authorId="2" dt="2021-01-19T20:43:56.085" idx="14">
    <p:pos x="4512" y="1268"/>
    <p:text>Ubicación imagen https://drive.google.com/drive/folders/1b6dyS9G0TfE7gHJKHrhjXF6GCwMrqF-N?usp=sharing Nombre: clic</p:text>
    <p:extLst mod="1">
      <p:ext uri="{C676402C-5697-4E1C-873F-D02D1690AC5C}">
        <p15:threadingInfo xmlns:p15="http://schemas.microsoft.com/office/powerpoint/2012/main" timeZoneBias="30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2" dt="2021-01-21T21:46:18.333" idx="43">
    <p:pos x="4955" y="2023"/>
    <p:text>Ubicación imagen https://drive.google.com/drive/folders/1b6dyS9G0TfE7gHJKHrhjXF6GCwMrqF-N?usp=sharing Nombre: Tabla2</p:text>
    <p:extLst mod="1">
      <p:ext uri="{C676402C-5697-4E1C-873F-D02D1690AC5C}">
        <p15:threadingInfo xmlns:p15="http://schemas.microsoft.com/office/powerpoint/2012/main" timeZoneBias="30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2" dt="2021-01-21T21:51:03.436" idx="44">
    <p:pos x="4922" y="1862"/>
    <p:text>Ubicación imagen https://drive.google.com/drive/folders/1b6dyS9G0TfE7gHJKHrhjXF6GCwMrqF-N?usp=sharing Nombre: Tabla3</p:text>
    <p:extLst mod="1">
      <p:ext uri="{C676402C-5697-4E1C-873F-D02D1690AC5C}">
        <p15:threadingInfo xmlns:p15="http://schemas.microsoft.com/office/powerpoint/2012/main" timeZoneBias="30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2" dt="2021-01-21T21:51:03.436" idx="44">
    <p:pos x="4922" y="1928"/>
    <p:text>Ubicación imagen https://drive.google.com/drive/folders/1b6dyS9G0TfE7gHJKHrhjXF6GCwMrqF-N?usp=sharing Nombre: Tabla4</p:text>
    <p:extLst mod="1">
      <p:ext uri="{C676402C-5697-4E1C-873F-D02D1690AC5C}">
        <p15:threadingInfo xmlns:p15="http://schemas.microsoft.com/office/powerpoint/2012/main" timeZoneBias="30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2" dt="2021-01-21T22:11:39.328" idx="45">
    <p:pos x="5015" y="1380"/>
    <p:text>Ubicación imagen https://drive.google.com/drive/folders/1b6dyS9G0TfE7gHJKHrhjXF6GCwMrqF-N?usp=sharing Nombre: Tabla5</p:text>
    <p:extLst mod="1">
      <p:ext uri="{C676402C-5697-4E1C-873F-D02D1690AC5C}">
        <p15:threadingInfo xmlns:p15="http://schemas.microsoft.com/office/powerpoint/2012/main" timeZoneBias="30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2" dt="2021-01-21T22:26:51.866" idx="46">
    <p:pos x="4906" y="1654"/>
    <p:text>Ubicación imagen https://drive.google.com/drive/folders/1b6dyS9G0TfE7gHJKHrhjXF6GCwMrqF-N?usp=sharing Nombre: Tabla6</p:text>
    <p:extLst mod="1">
      <p:ext uri="{C676402C-5697-4E1C-873F-D02D1690AC5C}">
        <p15:threadingInfo xmlns:p15="http://schemas.microsoft.com/office/powerpoint/2012/main" timeZoneBias="30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2" dt="2021-01-21T22:26:51.866" idx="46">
    <p:pos x="4906" y="1654"/>
    <p:text>Ubicación imagen https://drive.google.com/drive/folders/1b6dyS9G0TfE7gHJKHrhjXF6GCwMrqF-N?usp=sharing Nombre: Tabla7</p:text>
    <p:extLst mod="1">
      <p:ext uri="{C676402C-5697-4E1C-873F-D02D1690AC5C}">
        <p15:threadingInfo xmlns:p15="http://schemas.microsoft.com/office/powerpoint/2012/main" timeZoneBias="30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2" dt="2021-01-26T21:59:05.722" idx="184">
    <p:pos x="2286" y="1702"/>
    <p:text>Ubicación imagen https://drive.google.com/drive/folders/1b6dyS9G0TfE7gHJKHrhjXF6GCwMrqF-N?usp=sharing Nombre: codigo</p:text>
    <p:extLst>
      <p:ext uri="{C676402C-5697-4E1C-873F-D02D1690AC5C}">
        <p15:threadingInfo xmlns:p15="http://schemas.microsoft.com/office/powerpoint/2012/main" timeZoneBias="30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2" dt="2021-01-21T23:47:10.755" idx="49">
    <p:pos x="5800" y="1846"/>
    <p:text>Ubicación imagen https://drive.google.com/drive/folders/1b6dyS9G0TfE7gHJKHrhjXF6GCwMrqF-N?usp=sharing Nombre: tabla</p:text>
    <p:extLst mod="1">
      <p:ext uri="{C676402C-5697-4E1C-873F-D02D1690AC5C}">
        <p15:threadingInfo xmlns:p15="http://schemas.microsoft.com/office/powerpoint/2012/main" timeZoneBias="30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2" dt="2021-01-21T23:46:47.350" idx="48">
    <p:pos x="5832" y="2183"/>
    <p:text>Ubicación imagen https://drive.google.com/drive/folders/1b6dyS9G0TfE7gHJKHrhjXF6GCwMrqF-N?usp=sharing Nombre: Tabla8</p:text>
    <p:extLst mod="1">
      <p:ext uri="{C676402C-5697-4E1C-873F-D02D1690AC5C}">
        <p15:threadingInfo xmlns:p15="http://schemas.microsoft.com/office/powerpoint/2012/main" timeZoneBias="30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2" dt="2021-01-21T23:59:34.018" idx="50">
    <p:pos x="6072" y="2062"/>
    <p:text>Ubicación imagen https://drive.google.com/drive/folders/1b6dyS9G0TfE7gHJKHrhjXF6GCwMrqF-N?usp=sharing Nombre: tabla9</p:text>
    <p:extLst mod="1">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2-03T11:29:35.247" idx="178">
    <p:pos x="3584" y="1351"/>
    <p:text>Efecto de los botones https://codepen.io/rafaelavlucas/pen/MLKGba</p:text>
    <p:extLst mod="1">
      <p:ext uri="{C676402C-5697-4E1C-873F-D02D1690AC5C}">
        <p15:threadingInfo xmlns:p15="http://schemas.microsoft.com/office/powerpoint/2012/main" timeZoneBias="300"/>
      </p:ext>
    </p:extLst>
  </p:cm>
  <p:cm authorId="2" dt="2021-01-19T20:55:36.764" idx="17">
    <p:pos x="3584" y="1447"/>
    <p:text>Al dar clic los botones cambia a azul claro</p:text>
    <p:extLst>
      <p:ext uri="{C676402C-5697-4E1C-873F-D02D1690AC5C}">
        <p15:threadingInfo xmlns:p15="http://schemas.microsoft.com/office/powerpoint/2012/main" timeZoneBias="300">
          <p15:parentCm authorId="1" idx="178"/>
        </p15:threadingInfo>
      </p:ext>
    </p:extLst>
  </p:cm>
  <p:cm authorId="2" dt="2021-01-19T20:54:05.638" idx="15">
    <p:pos x="1602" y="1338"/>
    <p:text>Ubicación imagen https://drive.google.com/drive/folders/1b6dyS9G0TfE7gHJKHrhjXF6GCwMrqF-N?usp=sharing Nombre: silueta</p:text>
    <p:extLst mod="1">
      <p:ext uri="{C676402C-5697-4E1C-873F-D02D1690AC5C}">
        <p15:threadingInfo xmlns:p15="http://schemas.microsoft.com/office/powerpoint/2012/main" timeZoneBias="300"/>
      </p:ext>
    </p:extLst>
  </p:cm>
  <p:cm authorId="2" dt="2021-01-19T20:54:13.743" idx="16">
    <p:pos x="4058" y="1898"/>
    <p:text>Ubicación imagen https://drive.google.com/drive/folders/1b6dyS9G0TfE7gHJKHrhjXF6GCwMrqF-N?usp=sharing Nombre: Tijeras</p:text>
    <p:extLst mod="1">
      <p:ext uri="{C676402C-5697-4E1C-873F-D02D1690AC5C}">
        <p15:threadingInfo xmlns:p15="http://schemas.microsoft.com/office/powerpoint/2012/main" timeZoneBias="300"/>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2" dt="2021-01-22T00:04:01.488" idx="51">
    <p:pos x="5533" y="1173"/>
    <p:text>Ubicación imagen https://drive.google.com/drive/folders/1b6dyS9G0TfE7gHJKHrhjXF6GCwMrqF-N?usp=sharing Nombre: tabla0</p:text>
    <p:extLst mod="1">
      <p:ext uri="{C676402C-5697-4E1C-873F-D02D1690AC5C}">
        <p15:threadingInfo xmlns:p15="http://schemas.microsoft.com/office/powerpoint/2012/main" timeZoneBias="300"/>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2" dt="2021-01-22T00:18:52.647" idx="53">
    <p:pos x="4392" y="1136"/>
    <p:text>Ubicación imagen https://drive.google.com/drive/folders/1b6dyS9G0TfE7gHJKHrhjXF6GCwMrqF-N?usp=sharing Nombre: tipodedatos</p:text>
    <p:extLst mod="1">
      <p:ext uri="{C676402C-5697-4E1C-873F-D02D1690AC5C}">
        <p15:threadingInfo xmlns:p15="http://schemas.microsoft.com/office/powerpoint/2012/main" timeZoneBias="300"/>
      </p:ext>
    </p:extLst>
  </p:cm>
</p:cmLst>
</file>

<file path=ppt/comments/comment32.xml><?xml version="1.0" encoding="utf-8"?>
<p:cmLst xmlns:a="http://schemas.openxmlformats.org/drawingml/2006/main" xmlns:r="http://schemas.openxmlformats.org/officeDocument/2006/relationships" xmlns:p="http://schemas.openxmlformats.org/presentationml/2006/main">
  <p:cm authorId="2" dt="2021-01-22T00:18:52.647" idx="53">
    <p:pos x="4392" y="1136"/>
    <p:text>Ubicación imagen https://drive.google.com/drive/folders/1b6dyS9G0TfE7gHJKHrhjXF6GCwMrqF-N?usp=sharing Nombre: creacioncomentarios</p:text>
    <p:extLst mod="1">
      <p:ext uri="{C676402C-5697-4E1C-873F-D02D1690AC5C}">
        <p15:threadingInfo xmlns:p15="http://schemas.microsoft.com/office/powerpoint/2012/main" timeZoneBias="300"/>
      </p:ext>
    </p:extLst>
  </p:cm>
</p:cmLst>
</file>

<file path=ppt/comments/comment33.xml><?xml version="1.0" encoding="utf-8"?>
<p:cmLst xmlns:a="http://schemas.openxmlformats.org/drawingml/2006/main" xmlns:r="http://schemas.openxmlformats.org/officeDocument/2006/relationships" xmlns:p="http://schemas.openxmlformats.org/presentationml/2006/main">
  <p:cm authorId="2" dt="2021-01-22T00:18:52.647" idx="53">
    <p:pos x="4392" y="1136"/>
    <p:text>Ubicación imagen https://drive.google.com/drive/folders/1b6dyS9G0TfE7gHJKHrhjXF6GCwMrqF-N?usp=sharing Nombre: puertos</p:text>
    <p:extLst mod="1">
      <p:ext uri="{C676402C-5697-4E1C-873F-D02D1690AC5C}">
        <p15:threadingInfo xmlns:p15="http://schemas.microsoft.com/office/powerpoint/2012/main" timeZoneBias="300"/>
      </p:ext>
    </p:extLst>
  </p:cm>
</p:cmLst>
</file>

<file path=ppt/comments/comment34.xml><?xml version="1.0" encoding="utf-8"?>
<p:cmLst xmlns:a="http://schemas.openxmlformats.org/drawingml/2006/main" xmlns:r="http://schemas.openxmlformats.org/officeDocument/2006/relationships" xmlns:p="http://schemas.openxmlformats.org/presentationml/2006/main">
  <p:cm authorId="2" dt="2021-01-22T00:18:52.647" idx="53">
    <p:pos x="4446" y="1538"/>
    <p:text>Ubicación imagen https://drive.google.com/drive/folders/1b6dyS9G0TfE7gHJKHrhjXF6GCwMrqF-N?usp=sharing Nombre: funciones</p:text>
    <p:extLst mod="1">
      <p:ext uri="{C676402C-5697-4E1C-873F-D02D1690AC5C}">
        <p15:threadingInfo xmlns:p15="http://schemas.microsoft.com/office/powerpoint/2012/main" timeZoneBias="300"/>
      </p:ext>
    </p:extLst>
  </p:cm>
</p:cmLst>
</file>

<file path=ppt/comments/comment35.xml><?xml version="1.0" encoding="utf-8"?>
<p:cmLst xmlns:a="http://schemas.openxmlformats.org/drawingml/2006/main" xmlns:r="http://schemas.openxmlformats.org/officeDocument/2006/relationships" xmlns:p="http://schemas.openxmlformats.org/presentationml/2006/main">
  <p:cm authorId="2" dt="2021-01-22T22:06:59.601" idx="167">
    <p:pos x="4642" y="1565"/>
    <p:text>Ubicación imagen https://drive.google.com/drive/folders/1b6dyS9G0TfE7gHJKHrhjXF6GCwMrqF-N?usp=sharing Nombre: resumen</p:text>
    <p:extLst mod="1">
      <p:ext uri="{C676402C-5697-4E1C-873F-D02D1690AC5C}">
        <p15:threadingInfo xmlns:p15="http://schemas.microsoft.com/office/powerpoint/2012/main" timeZoneBias="300"/>
      </p:ext>
    </p:extLst>
  </p:cm>
</p:cmLst>
</file>

<file path=ppt/comments/comment36.xml><?xml version="1.0" encoding="utf-8"?>
<p:cmLst xmlns:a="http://schemas.openxmlformats.org/drawingml/2006/main" xmlns:r="http://schemas.openxmlformats.org/officeDocument/2006/relationships" xmlns:p="http://schemas.openxmlformats.org/presentationml/2006/main">
  <p:cm authorId="2" dt="2021-01-15T14:17:30.175" idx="136">
    <p:pos x="4578" y="1077"/>
    <p:text>Visualización del recurso interactivo: https://h5p.org/find-the-words</p:text>
    <p:extLst mod="1">
      <p:ext uri="{C676402C-5697-4E1C-873F-D02D1690AC5C}">
        <p15:threadingInfo xmlns:p15="http://schemas.microsoft.com/office/powerpoint/2012/main" timeZoneBias="300"/>
      </p:ext>
    </p:extLst>
  </p:cm>
  <p:cm authorId="2" dt="2021-01-16T17:40:03.122" idx="163">
    <p:pos x="2760" y="523"/>
    <p:text>Ubicación imagen https://drive.google.com/drive/folders/1b6dyS9G0TfE7gHJKHrhjXF6GCwMrqF-N?usp=sharing Nombre: aprendizaje</p:text>
    <p:extLst mod="1">
      <p:ext uri="{C676402C-5697-4E1C-873F-D02D1690AC5C}">
        <p15:threadingInfo xmlns:p15="http://schemas.microsoft.com/office/powerpoint/2012/main" timeZoneBias="300"/>
      </p:ext>
    </p:extLst>
  </p:cm>
</p:cmLst>
</file>

<file path=ppt/comments/comment37.xml><?xml version="1.0" encoding="utf-8"?>
<p:cmLst xmlns:a="http://schemas.openxmlformats.org/drawingml/2006/main" xmlns:r="http://schemas.openxmlformats.org/officeDocument/2006/relationships" xmlns:p="http://schemas.openxmlformats.org/presentationml/2006/main">
  <p:cm authorId="1" dt="2020-12-31T11:50:09.469" idx="193">
    <p:pos x="4416" y="464"/>
    <p:text>Ejemplo de interactividad de las preguntas: https://h5p.org/find-multiple-hotspots</p:text>
    <p:extLst mod="1">
      <p:ext uri="{C676402C-5697-4E1C-873F-D02D1690AC5C}">
        <p15:threadingInfo xmlns:p15="http://schemas.microsoft.com/office/powerpoint/2012/main" timeZoneBias="300"/>
      </p:ext>
    </p:extLst>
  </p:cm>
</p:cmLst>
</file>

<file path=ppt/comments/comment38.xml><?xml version="1.0" encoding="utf-8"?>
<p:cmLst xmlns:a="http://schemas.openxmlformats.org/drawingml/2006/main" xmlns:r="http://schemas.openxmlformats.org/officeDocument/2006/relationships" xmlns:p="http://schemas.openxmlformats.org/presentationml/2006/main">
  <p:cm authorId="1" dt="2020-12-31T11:52:38.461" idx="196">
    <p:pos x="6353" y="1227"/>
    <p:text>Enlace de visualización de ejercicio: https://h5p.org/find-multiple-hotspots</p:text>
    <p:extLst>
      <p:ext uri="{C676402C-5697-4E1C-873F-D02D1690AC5C}">
        <p15:threadingInfo xmlns:p15="http://schemas.microsoft.com/office/powerpoint/2012/main" timeZoneBias="300"/>
      </p:ext>
    </p:extLst>
  </p:cm>
</p:cmLst>
</file>

<file path=ppt/comments/comment39.xml><?xml version="1.0" encoding="utf-8"?>
<p:cmLst xmlns:a="http://schemas.openxmlformats.org/drawingml/2006/main" xmlns:r="http://schemas.openxmlformats.org/officeDocument/2006/relationships" xmlns:p="http://schemas.openxmlformats.org/presentationml/2006/main">
  <p:cm authorId="2" dt="2021-01-22T22:32:06.435" idx="169">
    <p:pos x="6730" y="3823"/>
    <p:text>Al dar clic descarga documento ACTIVIDAD DE APRENDIZAJE N°4 Ubicación: https://drive.google.com/drive/folders/1rHQuMBhfZzgpm8lsfeS0G_37xaTCf2Ne?usp=sharing</p:text>
    <p:extLst mod="1">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1-20T20:09:50.102" idx="22">
    <p:pos x="6497" y="3922"/>
    <p:text>Al dar clic en el botón se descargan 3 documentos nombres Actividad de aprendizaje N°1 - Actividad de aprendizaje N°2 - Actividad de aprendizaje N°3 Ubicación: https://drive.google.com/drive/folders/1rHQuMBhfZzgpm8lsfeS0G_37xaTCf2Ne?usp=sharing</p:text>
    <p:extLst mod="1">
      <p:ext uri="{C676402C-5697-4E1C-873F-D02D1690AC5C}">
        <p15:threadingInfo xmlns:p15="http://schemas.microsoft.com/office/powerpoint/2012/main" timeZoneBias="300"/>
      </p:ext>
    </p:extLst>
  </p:cm>
</p:cmLst>
</file>

<file path=ppt/comments/comment40.xml><?xml version="1.0" encoding="utf-8"?>
<p:cmLst xmlns:a="http://schemas.openxmlformats.org/drawingml/2006/main" xmlns:r="http://schemas.openxmlformats.org/officeDocument/2006/relationships" xmlns:p="http://schemas.openxmlformats.org/presentationml/2006/main">
  <p:cm authorId="2" dt="2021-01-22T23:03:04.298" idx="170">
    <p:pos x="6374" y="1490"/>
    <p:text>Ubicación imagen https://drive.google.com/drive/folders/1b6dyS9G0TfE7gHJKHrhjXF6GCwMrqF-N?usp=sharing Nombre: seguridad</p:text>
    <p:extLst mod="1">
      <p:ext uri="{C676402C-5697-4E1C-873F-D02D1690AC5C}">
        <p15:threadingInfo xmlns:p15="http://schemas.microsoft.com/office/powerpoint/2012/main" timeZoneBias="300"/>
      </p:ext>
    </p:extLst>
  </p:cm>
  <p:cm authorId="2" dt="2021-01-22T23:03:24.210" idx="171">
    <p:pos x="2405" y="3100"/>
    <p:text>Al dar clic el botón cambia a color blanco las letras a azul oscuro</p:text>
    <p:extLst>
      <p:ext uri="{C676402C-5697-4E1C-873F-D02D1690AC5C}">
        <p15:threadingInfo xmlns:p15="http://schemas.microsoft.com/office/powerpoint/2012/main" timeZoneBias="300"/>
      </p:ext>
    </p:extLst>
  </p:cm>
</p:cmLst>
</file>

<file path=ppt/comments/comment41.xml><?xml version="1.0" encoding="utf-8"?>
<p:cmLst xmlns:a="http://schemas.openxmlformats.org/drawingml/2006/main" xmlns:r="http://schemas.openxmlformats.org/officeDocument/2006/relationships" xmlns:p="http://schemas.openxmlformats.org/presentationml/2006/main">
  <p:cm authorId="2" dt="2021-01-22T23:26:47.037" idx="172">
    <p:pos x="3367" y="1788"/>
    <p:text>Ubicación imagen https://drive.google.com/drive/folders/1b6dyS9G0TfE7gHJKHrhjXF6GCwMrqF-N?usp=sharing Nombre: tecnico</p:text>
    <p:extLst mod="1">
      <p:ext uri="{C676402C-5697-4E1C-873F-D02D1690AC5C}">
        <p15:threadingInfo xmlns:p15="http://schemas.microsoft.com/office/powerpoint/2012/main" timeZoneBias="300"/>
      </p:ext>
    </p:extLst>
  </p:cm>
</p:cmLst>
</file>

<file path=ppt/comments/comment42.xml><?xml version="1.0" encoding="utf-8"?>
<p:cmLst xmlns:a="http://schemas.openxmlformats.org/drawingml/2006/main" xmlns:r="http://schemas.openxmlformats.org/officeDocument/2006/relationships" xmlns:p="http://schemas.openxmlformats.org/presentationml/2006/main">
  <p:cm authorId="2" dt="2021-01-23T00:00:45.372" idx="173">
    <p:pos x="4797" y="344"/>
    <p:text>Al pasar aplicar el efecto del link: https://h5p.org/flashcards</p:text>
    <p:extLst>
      <p:ext uri="{C676402C-5697-4E1C-873F-D02D1690AC5C}">
        <p15:threadingInfo xmlns:p15="http://schemas.microsoft.com/office/powerpoint/2012/main" timeZoneBias="300"/>
      </p:ext>
    </p:extLst>
  </p:cm>
</p:cmLst>
</file>

<file path=ppt/comments/comment43.xml><?xml version="1.0" encoding="utf-8"?>
<p:cmLst xmlns:a="http://schemas.openxmlformats.org/drawingml/2006/main" xmlns:r="http://schemas.openxmlformats.org/officeDocument/2006/relationships" xmlns:p="http://schemas.openxmlformats.org/presentationml/2006/main">
  <p:cm authorId="2" dt="2021-01-23T00:00:45.372" idx="173">
    <p:pos x="4797" y="344"/>
    <p:text>Al pasar aplicar el efecto del link: https://h5p.org/flashcards</p:text>
    <p:extLst>
      <p:ext uri="{C676402C-5697-4E1C-873F-D02D1690AC5C}">
        <p15:threadingInfo xmlns:p15="http://schemas.microsoft.com/office/powerpoint/2012/main" timeZoneBias="300"/>
      </p:ext>
    </p:extLst>
  </p:cm>
</p:cmLst>
</file>

<file path=ppt/comments/comment44.xml><?xml version="1.0" encoding="utf-8"?>
<p:cmLst xmlns:a="http://schemas.openxmlformats.org/drawingml/2006/main" xmlns:r="http://schemas.openxmlformats.org/officeDocument/2006/relationships" xmlns:p="http://schemas.openxmlformats.org/presentationml/2006/main">
  <p:cm authorId="2" dt="2021-01-23T00:00:45.372" idx="173">
    <p:pos x="4797" y="344"/>
    <p:text>Al pasar aplicar el efecto del link: https://h5p.org/flashcards</p:text>
    <p:extLst>
      <p:ext uri="{C676402C-5697-4E1C-873F-D02D1690AC5C}">
        <p15:threadingInfo xmlns:p15="http://schemas.microsoft.com/office/powerpoint/2012/main" timeZoneBias="300"/>
      </p:ext>
    </p:extLst>
  </p:cm>
</p:cmLst>
</file>

<file path=ppt/comments/comment45.xml><?xml version="1.0" encoding="utf-8"?>
<p:cmLst xmlns:a="http://schemas.openxmlformats.org/drawingml/2006/main" xmlns:r="http://schemas.openxmlformats.org/officeDocument/2006/relationships" xmlns:p="http://schemas.openxmlformats.org/presentationml/2006/main">
  <p:cm authorId="2" dt="2021-01-23T00:00:45.372" idx="173">
    <p:pos x="4797" y="344"/>
    <p:text>Al pasar aplicar el efecto del link: https://h5p.org/flashcards</p:text>
    <p:extLst>
      <p:ext uri="{C676402C-5697-4E1C-873F-D02D1690AC5C}">
        <p15:threadingInfo xmlns:p15="http://schemas.microsoft.com/office/powerpoint/2012/main" timeZoneBias="300"/>
      </p:ext>
    </p:extLst>
  </p:cm>
</p:cmLst>
</file>

<file path=ppt/comments/comment46.xml><?xml version="1.0" encoding="utf-8"?>
<p:cmLst xmlns:a="http://schemas.openxmlformats.org/drawingml/2006/main" xmlns:r="http://schemas.openxmlformats.org/officeDocument/2006/relationships" xmlns:p="http://schemas.openxmlformats.org/presentationml/2006/main">
  <p:cm authorId="2" dt="2021-01-23T00:00:45.372" idx="173">
    <p:pos x="4797" y="344"/>
    <p:text>Al pasar aplicar el efecto del link: https://h5p.org/flashcards</p:text>
    <p:extLst>
      <p:ext uri="{C676402C-5697-4E1C-873F-D02D1690AC5C}">
        <p15:threadingInfo xmlns:p15="http://schemas.microsoft.com/office/powerpoint/2012/main" timeZoneBias="300"/>
      </p:ext>
    </p:extLst>
  </p:cm>
</p:cmLst>
</file>

<file path=ppt/comments/comment47.xml><?xml version="1.0" encoding="utf-8"?>
<p:cmLst xmlns:a="http://schemas.openxmlformats.org/drawingml/2006/main" xmlns:r="http://schemas.openxmlformats.org/officeDocument/2006/relationships" xmlns:p="http://schemas.openxmlformats.org/presentationml/2006/main">
  <p:cm authorId="2" dt="2021-01-23T00:00:45.372" idx="173">
    <p:pos x="4797" y="344"/>
    <p:text>Al pasar aplicar el efecto del link: https://h5p.org/flashcards</p:text>
    <p:extLst>
      <p:ext uri="{C676402C-5697-4E1C-873F-D02D1690AC5C}">
        <p15:threadingInfo xmlns:p15="http://schemas.microsoft.com/office/powerpoint/2012/main" timeZoneBias="300"/>
      </p:ext>
    </p:extLst>
  </p:cm>
</p:cmLst>
</file>

<file path=ppt/comments/comment48.xml><?xml version="1.0" encoding="utf-8"?>
<p:cmLst xmlns:a="http://schemas.openxmlformats.org/drawingml/2006/main" xmlns:r="http://schemas.openxmlformats.org/officeDocument/2006/relationships" xmlns:p="http://schemas.openxmlformats.org/presentationml/2006/main">
  <p:cm authorId="2" dt="2021-01-23T00:00:45.372" idx="173">
    <p:pos x="4797" y="344"/>
    <p:text>Al pasar aplicar el efecto del link: https://h5p.org/flashcards</p:text>
    <p:extLst>
      <p:ext uri="{C676402C-5697-4E1C-873F-D02D1690AC5C}">
        <p15:threadingInfo xmlns:p15="http://schemas.microsoft.com/office/powerpoint/2012/main" timeZoneBias="300"/>
      </p:ext>
    </p:extLst>
  </p:cm>
</p:cmLst>
</file>

<file path=ppt/comments/comment49.xml><?xml version="1.0" encoding="utf-8"?>
<p:cmLst xmlns:a="http://schemas.openxmlformats.org/drawingml/2006/main" xmlns:r="http://schemas.openxmlformats.org/officeDocument/2006/relationships" xmlns:p="http://schemas.openxmlformats.org/presentationml/2006/main">
  <p:cm authorId="2" dt="2021-01-16T15:01:54.801" idx="162">
    <p:pos x="6434" y="849"/>
    <p:text>visualizar recurso http://pasatiempos.elmundo.es/ahorcado/index.html</p:text>
    <p:extLst mod="1">
      <p:ext uri="{C676402C-5697-4E1C-873F-D02D1690AC5C}">
        <p15:threadingInfo xmlns:p15="http://schemas.microsoft.com/office/powerpoint/2012/main" timeZoneBias="300"/>
      </p:ext>
    </p:extLst>
  </p:cm>
  <p:cm authorId="2" dt="2021-01-16T18:11:42.998" idx="165">
    <p:pos x="6126" y="3441"/>
    <p:text>A medida que dan clic en cada letra el número disminuye igual que en el ejemplo del link</p:text>
    <p:extLst>
      <p:ext uri="{C676402C-5697-4E1C-873F-D02D1690AC5C}">
        <p15:threadingInfo xmlns:p15="http://schemas.microsoft.com/office/powerpoint/2012/main" timeZoneBias="300"/>
      </p:ext>
    </p:extLst>
  </p:cm>
  <p:cm authorId="2" dt="2021-01-26T22:04:18.692" idx="185">
    <p:pos x="1061" y="1500"/>
    <p:text>Se solicitó redibujar se pidió 13 piezas (cada línea representa 1 oportunidad) nombradas de la siguiente manera linea1, linea2, linea3, linea4, linea5, linea6, linea7, linea8, linea9, linea10, linea11, linea12, linea13</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1-01-20T20:33:47.999" idx="24">
    <p:pos x="6053" y="2163"/>
    <p:text>Ubicación imagen https://drive.google.com/drive/folders/1b6dyS9G0TfE7gHJKHrhjXF6GCwMrqF-N?usp=sharing Nombre: sistema</p:text>
    <p:extLst mod="1">
      <p:ext uri="{C676402C-5697-4E1C-873F-D02D1690AC5C}">
        <p15:threadingInfo xmlns:p15="http://schemas.microsoft.com/office/powerpoint/2012/main" timeZoneBias="300"/>
      </p:ext>
    </p:extLst>
  </p:cm>
</p:cmLst>
</file>

<file path=ppt/comments/comment50.xml><?xml version="1.0" encoding="utf-8"?>
<p:cmLst xmlns:a="http://schemas.openxmlformats.org/drawingml/2006/main" xmlns:r="http://schemas.openxmlformats.org/officeDocument/2006/relationships" xmlns:p="http://schemas.openxmlformats.org/presentationml/2006/main">
  <p:cm authorId="2" dt="2021-01-23T00:53:09.302" idx="174">
    <p:pos x="6885" y="3949"/>
    <p:text>Al dar clic descarga documento ACTIVIDAD DE APRENDIZAJE N°5 Ubicación: https://drive.google.com/drive/folders/1rHQuMBhfZzgpm8lsfeS0G_37xaTCf2Ne?usp=sharing</p:text>
    <p:extLst mod="1">
      <p:ext uri="{C676402C-5697-4E1C-873F-D02D1690AC5C}">
        <p15:threadingInfo xmlns:p15="http://schemas.microsoft.com/office/powerpoint/2012/main" timeZoneBias="300"/>
      </p:ext>
    </p:extLst>
  </p:cm>
</p:cmLst>
</file>

<file path=ppt/comments/comment51.xml><?xml version="1.0" encoding="utf-8"?>
<p:cmLst xmlns:a="http://schemas.openxmlformats.org/drawingml/2006/main" xmlns:r="http://schemas.openxmlformats.org/officeDocument/2006/relationships" xmlns:p="http://schemas.openxmlformats.org/presentationml/2006/main">
  <p:cm authorId="2" dt="2021-01-24T21:56:26.218" idx="175">
    <p:pos x="4032" y="1893"/>
    <p:text>Ubicación imagen https://drive.google.com/drive/folders/1b6dyS9G0TfE7gHJKHrhjXF6GCwMrqF-N?usp=sharing Nombre: profesor</p:text>
    <p:extLst mod="1">
      <p:ext uri="{C676402C-5697-4E1C-873F-D02D1690AC5C}">
        <p15:threadingInfo xmlns:p15="http://schemas.microsoft.com/office/powerpoint/2012/main" timeZoneBias="300"/>
      </p:ext>
    </p:extLst>
  </p:cm>
</p:cmLst>
</file>

<file path=ppt/comments/comment52.xml><?xml version="1.0" encoding="utf-8"?>
<p:cmLst xmlns:a="http://schemas.openxmlformats.org/drawingml/2006/main" xmlns:r="http://schemas.openxmlformats.org/officeDocument/2006/relationships" xmlns:p="http://schemas.openxmlformats.org/presentationml/2006/main">
  <p:cm authorId="2" dt="2021-01-24T23:07:06.613" idx="176">
    <p:pos x="6278" y="2462"/>
    <p:text>Se envió a redibujar nombre Ilustración6</p:text>
    <p:extLst>
      <p:ext uri="{C676402C-5697-4E1C-873F-D02D1690AC5C}">
        <p15:threadingInfo xmlns:p15="http://schemas.microsoft.com/office/powerpoint/2012/main" timeZoneBias="300"/>
      </p:ext>
    </p:extLst>
  </p:cm>
  <p:cm authorId="2" dt="2021-01-24T23:07:18.955" idx="177">
    <p:pos x="6315" y="2692"/>
    <p:text>Al pasar el mouse por la imagen esta se amplia</p:text>
    <p:extLst>
      <p:ext uri="{C676402C-5697-4E1C-873F-D02D1690AC5C}">
        <p15:threadingInfo xmlns:p15="http://schemas.microsoft.com/office/powerpoint/2012/main" timeZoneBias="300"/>
      </p:ext>
    </p:extLst>
  </p:cm>
</p:cmLst>
</file>

<file path=ppt/comments/comment53.xml><?xml version="1.0" encoding="utf-8"?>
<p:cmLst xmlns:a="http://schemas.openxmlformats.org/drawingml/2006/main" xmlns:r="http://schemas.openxmlformats.org/officeDocument/2006/relationships" xmlns:p="http://schemas.openxmlformats.org/presentationml/2006/main">
  <p:cm authorId="2" dt="2021-01-25T21:53:06.268" idx="178">
    <p:pos x="2341" y="915"/>
    <p:text>Efecto para desplegar al dar clic TARJETAS INTERACTIVAS</p:text>
    <p:extLst>
      <p:ext uri="{C676402C-5697-4E1C-873F-D02D1690AC5C}">
        <p15:threadingInfo xmlns:p15="http://schemas.microsoft.com/office/powerpoint/2012/main" timeZoneBias="300"/>
      </p:ext>
    </p:extLst>
  </p:cm>
</p:cmLst>
</file>

<file path=ppt/comments/comment54.xml><?xml version="1.0" encoding="utf-8"?>
<p:cmLst xmlns:a="http://schemas.openxmlformats.org/drawingml/2006/main" xmlns:r="http://schemas.openxmlformats.org/officeDocument/2006/relationships" xmlns:p="http://schemas.openxmlformats.org/presentationml/2006/main">
  <p:cm authorId="2" dt="2021-01-25T22:11:06.919" idx="179">
    <p:pos x="5559" y="1677"/>
    <p:text>Ubicación imagen https://drive.google.com/drive/folders/1b6dyS9G0TfE7gHJKHrhjXF6GCwMrqF-N?usp=sharing Nombre: Tabla10</p:text>
    <p:extLst mod="1">
      <p:ext uri="{C676402C-5697-4E1C-873F-D02D1690AC5C}">
        <p15:threadingInfo xmlns:p15="http://schemas.microsoft.com/office/powerpoint/2012/main" timeZoneBias="300"/>
      </p:ext>
    </p:extLst>
  </p:cm>
</p:cmLst>
</file>

<file path=ppt/comments/comment55.xml><?xml version="1.0" encoding="utf-8"?>
<p:cmLst xmlns:a="http://schemas.openxmlformats.org/drawingml/2006/main" xmlns:r="http://schemas.openxmlformats.org/officeDocument/2006/relationships" xmlns:p="http://schemas.openxmlformats.org/presentationml/2006/main">
  <p:cm authorId="2" dt="2021-01-25T22:11:06.919" idx="179">
    <p:pos x="5559" y="1677"/>
    <p:text>Ubicación imagen https://drive.google.com/drive/folders/1b6dyS9G0TfE7gHJKHrhjXF6GCwMrqF-N?usp=sharing Nombre: Tabla11</p:text>
    <p:extLst mod="1">
      <p:ext uri="{C676402C-5697-4E1C-873F-D02D1690AC5C}">
        <p15:threadingInfo xmlns:p15="http://schemas.microsoft.com/office/powerpoint/2012/main" timeZoneBias="300"/>
      </p:ext>
    </p:extLst>
  </p:cm>
</p:cmLst>
</file>

<file path=ppt/comments/comment56.xml><?xml version="1.0" encoding="utf-8"?>
<p:cmLst xmlns:a="http://schemas.openxmlformats.org/drawingml/2006/main" xmlns:r="http://schemas.openxmlformats.org/officeDocument/2006/relationships" xmlns:p="http://schemas.openxmlformats.org/presentationml/2006/main">
  <p:cm authorId="2" dt="2021-01-25T22:11:06.919" idx="179">
    <p:pos x="5559" y="1677"/>
    <p:text>Ubicación imagen https://drive.google.com/drive/folders/1b6dyS9G0TfE7gHJKHrhjXF6GCwMrqF-N?usp=sharing Nombre: Tabla12</p:text>
    <p:extLst mod="1">
      <p:ext uri="{C676402C-5697-4E1C-873F-D02D1690AC5C}">
        <p15:threadingInfo xmlns:p15="http://schemas.microsoft.com/office/powerpoint/2012/main" timeZoneBias="300"/>
      </p:ext>
    </p:extLst>
  </p:cm>
</p:cmLst>
</file>

<file path=ppt/comments/comment57.xml><?xml version="1.0" encoding="utf-8"?>
<p:cmLst xmlns:a="http://schemas.openxmlformats.org/drawingml/2006/main" xmlns:r="http://schemas.openxmlformats.org/officeDocument/2006/relationships" xmlns:p="http://schemas.openxmlformats.org/presentationml/2006/main">
  <p:cm authorId="2" dt="2021-01-25T22:11:06.919" idx="179">
    <p:pos x="5559" y="1677"/>
    <p:text>Ubicación imagen https://drive.google.com/drive/folders/1b6dyS9G0TfE7gHJKHrhjXF6GCwMrqF-N?usp=sharing Nombre: Tabla13</p:text>
    <p:extLst mod="1">
      <p:ext uri="{C676402C-5697-4E1C-873F-D02D1690AC5C}">
        <p15:threadingInfo xmlns:p15="http://schemas.microsoft.com/office/powerpoint/2012/main" timeZoneBias="300"/>
      </p:ext>
    </p:extLst>
  </p:cm>
</p:cmLst>
</file>

<file path=ppt/comments/comment58.xml><?xml version="1.0" encoding="utf-8"?>
<p:cmLst xmlns:a="http://schemas.openxmlformats.org/drawingml/2006/main" xmlns:r="http://schemas.openxmlformats.org/officeDocument/2006/relationships" xmlns:p="http://schemas.openxmlformats.org/presentationml/2006/main">
  <p:cm authorId="2" dt="2021-01-26T20:15:02.708" idx="182">
    <p:pos x="2496" y="1274"/>
    <p:text>Ubicación imagen https://drive.google.com/drive/folders/1b6dyS9G0TfE7gHJKHrhjXF6GCwMrqF-N?usp=sharing Nombre: texto</p:text>
    <p:extLst>
      <p:ext uri="{C676402C-5697-4E1C-873F-D02D1690AC5C}">
        <p15:threadingInfo xmlns:p15="http://schemas.microsoft.com/office/powerpoint/2012/main" timeZoneBias="300"/>
      </p:ext>
    </p:extLst>
  </p:cm>
</p:cmLst>
</file>

<file path=ppt/comments/comment59.xml><?xml version="1.0" encoding="utf-8"?>
<p:cmLst xmlns:a="http://schemas.openxmlformats.org/drawingml/2006/main" xmlns:r="http://schemas.openxmlformats.org/officeDocument/2006/relationships" xmlns:p="http://schemas.openxmlformats.org/presentationml/2006/main">
  <p:cm authorId="2" dt="2021-01-26T20:02:10.993" idx="181">
    <p:pos x="5702" y="1156"/>
    <p:text>Ubicación imagen https://drive.google.com/drive/folders/1b6dyS9G0TfE7gHJKHrhjXF6GCwMrqF-N?usp=sharing Nombre: Ilustración7</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1-01-20T21:13:36.920" idx="26">
    <p:pos x="3029" y="898"/>
    <p:text>Ubicación imagen https://drive.google.com/drive/folders/1b6dyS9G0TfE7gHJKHrhjXF6GCwMrqF-N?usp=sharing Nombre: pc</p:text>
    <p:extLst mod="1">
      <p:ext uri="{C676402C-5697-4E1C-873F-D02D1690AC5C}">
        <p15:threadingInfo xmlns:p15="http://schemas.microsoft.com/office/powerpoint/2012/main" timeZoneBias="300"/>
      </p:ext>
    </p:extLst>
  </p:cm>
</p:cmLst>
</file>

<file path=ppt/comments/comment60.xml><?xml version="1.0" encoding="utf-8"?>
<p:cmLst xmlns:a="http://schemas.openxmlformats.org/drawingml/2006/main" xmlns:r="http://schemas.openxmlformats.org/officeDocument/2006/relationships" xmlns:p="http://schemas.openxmlformats.org/presentationml/2006/main">
  <p:cm authorId="2" dt="2021-01-26T20:02:10.993" idx="181">
    <p:pos x="5702" y="1156"/>
    <p:text>Se solicitó redibujar nombre de imagen Ilustración8</p:text>
    <p:extLst>
      <p:ext uri="{C676402C-5697-4E1C-873F-D02D1690AC5C}">
        <p15:threadingInfo xmlns:p15="http://schemas.microsoft.com/office/powerpoint/2012/main" timeZoneBias="300"/>
      </p:ext>
    </p:extLst>
  </p:cm>
</p:cmLst>
</file>

<file path=ppt/comments/comment61.xml><?xml version="1.0" encoding="utf-8"?>
<p:cmLst xmlns:a="http://schemas.openxmlformats.org/drawingml/2006/main" xmlns:r="http://schemas.openxmlformats.org/officeDocument/2006/relationships" xmlns:p="http://schemas.openxmlformats.org/presentationml/2006/main">
  <p:cm authorId="2" dt="2021-01-26T20:02:10.993" idx="181">
    <p:pos x="6606" y="2221"/>
    <p:text>Se solicitó redibujar nombre tabla14</p:text>
    <p:extLst>
      <p:ext uri="{C676402C-5697-4E1C-873F-D02D1690AC5C}">
        <p15:threadingInfo xmlns:p15="http://schemas.microsoft.com/office/powerpoint/2012/main" timeZoneBias="300"/>
      </p:ext>
    </p:extLst>
  </p:cm>
</p:cmLst>
</file>

<file path=ppt/comments/comment62.xml><?xml version="1.0" encoding="utf-8"?>
<p:cmLst xmlns:a="http://schemas.openxmlformats.org/drawingml/2006/main" xmlns:r="http://schemas.openxmlformats.org/officeDocument/2006/relationships" xmlns:p="http://schemas.openxmlformats.org/presentationml/2006/main">
  <p:cm authorId="2" dt="2021-01-26T20:02:10.993" idx="181">
    <p:pos x="6332" y="1874"/>
    <p:text>Se solicitó redibujar nombre Ilustración9</p:text>
    <p:extLst>
      <p:ext uri="{C676402C-5697-4E1C-873F-D02D1690AC5C}">
        <p15:threadingInfo xmlns:p15="http://schemas.microsoft.com/office/powerpoint/2012/main" timeZoneBias="300"/>
      </p:ext>
    </p:extLst>
  </p:cm>
</p:cmLst>
</file>

<file path=ppt/comments/comment63.xml><?xml version="1.0" encoding="utf-8"?>
<p:cmLst xmlns:a="http://schemas.openxmlformats.org/drawingml/2006/main" xmlns:r="http://schemas.openxmlformats.org/officeDocument/2006/relationships" xmlns:p="http://schemas.openxmlformats.org/presentationml/2006/main">
  <p:cm authorId="2" dt="2021-01-26T20:02:10.993" idx="181">
    <p:pos x="6937" y="1626"/>
    <p:text>Se solicitó redibujar nombre Ilustración10</p:text>
    <p:extLst>
      <p:ext uri="{C676402C-5697-4E1C-873F-D02D1690AC5C}">
        <p15:threadingInfo xmlns:p15="http://schemas.microsoft.com/office/powerpoint/2012/main" timeZoneBias="300"/>
      </p:ext>
    </p:extLst>
  </p:cm>
</p:cmLst>
</file>

<file path=ppt/comments/comment64.xml><?xml version="1.0" encoding="utf-8"?>
<p:cmLst xmlns:a="http://schemas.openxmlformats.org/drawingml/2006/main" xmlns:r="http://schemas.openxmlformats.org/officeDocument/2006/relationships" xmlns:p="http://schemas.openxmlformats.org/presentationml/2006/main">
  <p:cm authorId="2" dt="2021-01-26T20:02:10.993" idx="181">
    <p:pos x="6937" y="1626"/>
    <p:text>Se solicitó redibujar nombre Ilustración11</p:text>
    <p:extLst>
      <p:ext uri="{C676402C-5697-4E1C-873F-D02D1690AC5C}">
        <p15:threadingInfo xmlns:p15="http://schemas.microsoft.com/office/powerpoint/2012/main" timeZoneBias="300"/>
      </p:ext>
    </p:extLst>
  </p:cm>
</p:cmLst>
</file>

<file path=ppt/comments/comment65.xml><?xml version="1.0" encoding="utf-8"?>
<p:cmLst xmlns:a="http://schemas.openxmlformats.org/drawingml/2006/main" xmlns:r="http://schemas.openxmlformats.org/officeDocument/2006/relationships" xmlns:p="http://schemas.openxmlformats.org/presentationml/2006/main">
  <p:cm authorId="2" dt="2021-01-26T20:02:10.993" idx="181">
    <p:pos x="7120" y="1388"/>
    <p:text>Ubicación imagen https://drive.google.com/drive/folders/1b6dyS9G0TfE7gHJKHrhjXF6GCwMrqF-N?usp=sharing Nombre: Ilustración12.1</p:text>
    <p:extLst>
      <p:ext uri="{C676402C-5697-4E1C-873F-D02D1690AC5C}">
        <p15:threadingInfo xmlns:p15="http://schemas.microsoft.com/office/powerpoint/2012/main" timeZoneBias="300"/>
      </p:ext>
    </p:extLst>
  </p:cm>
</p:cmLst>
</file>

<file path=ppt/comments/comment66.xml><?xml version="1.0" encoding="utf-8"?>
<p:cmLst xmlns:a="http://schemas.openxmlformats.org/drawingml/2006/main" xmlns:r="http://schemas.openxmlformats.org/officeDocument/2006/relationships" xmlns:p="http://schemas.openxmlformats.org/presentationml/2006/main">
  <p:cm authorId="2" dt="2021-01-26T20:02:10.993" idx="181">
    <p:pos x="7120" y="1388"/>
    <p:text>Ubicación imagen https://drive.google.com/drive/folders/1b6dyS9G0TfE7gHJKHrhjXF6GCwMrqF-N?usp=sharing Nombre: Ilustración12.2</p:text>
    <p:extLst>
      <p:ext uri="{C676402C-5697-4E1C-873F-D02D1690AC5C}">
        <p15:threadingInfo xmlns:p15="http://schemas.microsoft.com/office/powerpoint/2012/main" timeZoneBias="300"/>
      </p:ext>
    </p:extLst>
  </p:cm>
</p:cmLst>
</file>

<file path=ppt/comments/comment67.xml><?xml version="1.0" encoding="utf-8"?>
<p:cmLst xmlns:a="http://schemas.openxmlformats.org/drawingml/2006/main" xmlns:r="http://schemas.openxmlformats.org/officeDocument/2006/relationships" xmlns:p="http://schemas.openxmlformats.org/presentationml/2006/main">
  <p:cm authorId="2" dt="2021-01-26T20:02:10.993" idx="181">
    <p:pos x="6389" y="2280"/>
    <p:text>Se solicitó redibujar nombre Ilustración13</p:text>
    <p:extLst>
      <p:ext uri="{C676402C-5697-4E1C-873F-D02D1690AC5C}">
        <p15:threadingInfo xmlns:p15="http://schemas.microsoft.com/office/powerpoint/2012/main" timeZoneBias="300"/>
      </p:ext>
    </p:extLst>
  </p:cm>
</p:cmLst>
</file>

<file path=ppt/comments/comment68.xml><?xml version="1.0" encoding="utf-8"?>
<p:cmLst xmlns:a="http://schemas.openxmlformats.org/drawingml/2006/main" xmlns:r="http://schemas.openxmlformats.org/officeDocument/2006/relationships" xmlns:p="http://schemas.openxmlformats.org/presentationml/2006/main">
  <p:cm authorId="2" dt="2021-01-26T20:02:10.993" idx="181">
    <p:pos x="6389" y="2280"/>
    <p:text>Se solicitó redibujar nombre Ilustración14</p:text>
    <p:extLst>
      <p:ext uri="{C676402C-5697-4E1C-873F-D02D1690AC5C}">
        <p15:threadingInfo xmlns:p15="http://schemas.microsoft.com/office/powerpoint/2012/main" timeZoneBias="300"/>
      </p:ext>
    </p:extLst>
  </p:cm>
</p:cmLst>
</file>

<file path=ppt/comments/comment69.xml><?xml version="1.0" encoding="utf-8"?>
<p:cmLst xmlns:a="http://schemas.openxmlformats.org/drawingml/2006/main" xmlns:r="http://schemas.openxmlformats.org/officeDocument/2006/relationships" xmlns:p="http://schemas.openxmlformats.org/presentationml/2006/main">
  <p:cm authorId="2" dt="2021-01-16T14:27:59.073" idx="160">
    <p:pos x="3585" y="1268"/>
    <p:text>VIsualización de ejercicio de aprendizaje: https://h5p.org/flashcards</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1-01-20T20:58:54.534" idx="25">
    <p:pos x="5191" y="997"/>
    <p:text>Ubicación imagen https://drive.google.com/drive/folders/1b6dyS9G0TfE7gHJKHrhjXF6GCwMrqF-N?usp=sharing Nombre: Ilustración1</p:text>
    <p:extLst mod="1">
      <p:ext uri="{C676402C-5697-4E1C-873F-D02D1690AC5C}">
        <p15:threadingInfo xmlns:p15="http://schemas.microsoft.com/office/powerpoint/2012/main" timeZoneBias="300"/>
      </p:ext>
    </p:extLst>
  </p:cm>
</p:cmLst>
</file>

<file path=ppt/comments/comment70.xml><?xml version="1.0" encoding="utf-8"?>
<p:cmLst xmlns:a="http://schemas.openxmlformats.org/drawingml/2006/main" xmlns:r="http://schemas.openxmlformats.org/officeDocument/2006/relationships" xmlns:p="http://schemas.openxmlformats.org/presentationml/2006/main">
  <p:cm authorId="2" dt="2021-01-26T22:08:19.884" idx="186">
    <p:pos x="4229" y="379"/>
    <p:text>Ubicación imagen https://drive.google.com/drive/folders/1b6dyS9G0TfE7gHJKHrhjXF6GCwMrqF-N?usp=sharing Nombre: libro</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1-01-20T21:45:47.210" idx="27">
    <p:pos x="6651" y="3145"/>
    <p:text>Ubicación imagen https://drive.google.com/drive/folders/1b6dyS9G0TfE7gHJKHrhjXF6GCwMrqF-N?usp=sharing Nombre: ingeniero1</p:text>
    <p:extLst mod="1">
      <p:ext uri="{C676402C-5697-4E1C-873F-D02D1690AC5C}">
        <p15:threadingInfo xmlns:p15="http://schemas.microsoft.com/office/powerpoint/2012/main" timeZoneBias="300"/>
      </p:ext>
    </p:extLst>
  </p:cm>
  <p:cm authorId="2" dt="2021-01-20T21:46:03.606" idx="28">
    <p:pos x="1615" y="3372"/>
    <p:text>Al dar clic el circulo cambia a un color azul más claro</p:text>
    <p:extLst>
      <p:ext uri="{C676402C-5697-4E1C-873F-D02D1690AC5C}">
        <p15:threadingInfo xmlns:p15="http://schemas.microsoft.com/office/powerpoint/2012/main" timeZoneBias="300"/>
      </p:ext>
    </p:extLst>
  </p:cm>
  <p:cm authorId="2" dt="2021-01-20T21:51:15.764" idx="29">
    <p:pos x="662" y="2758"/>
    <p:text>Ubicación imagen https://drive.google.com/drive/folders/1b6dyS9G0TfE7gHJKHrhjXF6GCwMrqF-N?usp=sharing Nombre: linea1</p:text>
    <p:extLst mod="1">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1-01-20T21:46:03.606" idx="28">
    <p:pos x="1615" y="3372"/>
    <p:text>Al dar clic el circulo cambia a un color azul más claro</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VE"/>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E23022-4A85-465A-BDD9-CCD4232C2B11}" type="datetimeFigureOut">
              <a:rPr lang="es-VE" smtClean="0"/>
              <a:t>26/1/2021</a:t>
            </a:fld>
            <a:endParaRPr lang="es-VE"/>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VE"/>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VE"/>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817EE3-812A-422F-97C6-7BD4025C1004}" type="slidenum">
              <a:rPr lang="es-VE" smtClean="0"/>
              <a:t>‹Nº›</a:t>
            </a:fld>
            <a:endParaRPr lang="es-VE"/>
          </a:p>
        </p:txBody>
      </p:sp>
    </p:spTree>
    <p:extLst>
      <p:ext uri="{BB962C8B-B14F-4D97-AF65-F5344CB8AC3E}">
        <p14:creationId xmlns:p14="http://schemas.microsoft.com/office/powerpoint/2010/main" val="45845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12</a:t>
            </a:fld>
            <a:endParaRPr lang="es-VE"/>
          </a:p>
        </p:txBody>
      </p:sp>
    </p:spTree>
    <p:extLst>
      <p:ext uri="{BB962C8B-B14F-4D97-AF65-F5344CB8AC3E}">
        <p14:creationId xmlns:p14="http://schemas.microsoft.com/office/powerpoint/2010/main" val="567607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21</a:t>
            </a:fld>
            <a:endParaRPr lang="es-VE"/>
          </a:p>
        </p:txBody>
      </p:sp>
    </p:spTree>
    <p:extLst>
      <p:ext uri="{BB962C8B-B14F-4D97-AF65-F5344CB8AC3E}">
        <p14:creationId xmlns:p14="http://schemas.microsoft.com/office/powerpoint/2010/main" val="40034356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125</a:t>
            </a:fld>
            <a:endParaRPr lang="es-VE"/>
          </a:p>
        </p:txBody>
      </p:sp>
    </p:spTree>
    <p:extLst>
      <p:ext uri="{BB962C8B-B14F-4D97-AF65-F5344CB8AC3E}">
        <p14:creationId xmlns:p14="http://schemas.microsoft.com/office/powerpoint/2010/main" val="30067935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126</a:t>
            </a:fld>
            <a:endParaRPr lang="es-VE"/>
          </a:p>
        </p:txBody>
      </p:sp>
    </p:spTree>
    <p:extLst>
      <p:ext uri="{BB962C8B-B14F-4D97-AF65-F5344CB8AC3E}">
        <p14:creationId xmlns:p14="http://schemas.microsoft.com/office/powerpoint/2010/main" val="9052877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127</a:t>
            </a:fld>
            <a:endParaRPr lang="es-VE"/>
          </a:p>
        </p:txBody>
      </p:sp>
    </p:spTree>
    <p:extLst>
      <p:ext uri="{BB962C8B-B14F-4D97-AF65-F5344CB8AC3E}">
        <p14:creationId xmlns:p14="http://schemas.microsoft.com/office/powerpoint/2010/main" val="21773191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128</a:t>
            </a:fld>
            <a:endParaRPr lang="es-VE"/>
          </a:p>
        </p:txBody>
      </p:sp>
    </p:spTree>
    <p:extLst>
      <p:ext uri="{BB962C8B-B14F-4D97-AF65-F5344CB8AC3E}">
        <p14:creationId xmlns:p14="http://schemas.microsoft.com/office/powerpoint/2010/main" val="151886200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129</a:t>
            </a:fld>
            <a:endParaRPr lang="es-VE"/>
          </a:p>
        </p:txBody>
      </p:sp>
    </p:spTree>
    <p:extLst>
      <p:ext uri="{BB962C8B-B14F-4D97-AF65-F5344CB8AC3E}">
        <p14:creationId xmlns:p14="http://schemas.microsoft.com/office/powerpoint/2010/main" val="116114578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130</a:t>
            </a:fld>
            <a:endParaRPr lang="es-VE"/>
          </a:p>
        </p:txBody>
      </p:sp>
    </p:spTree>
    <p:extLst>
      <p:ext uri="{BB962C8B-B14F-4D97-AF65-F5344CB8AC3E}">
        <p14:creationId xmlns:p14="http://schemas.microsoft.com/office/powerpoint/2010/main" val="35175005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131</a:t>
            </a:fld>
            <a:endParaRPr lang="es-VE"/>
          </a:p>
        </p:txBody>
      </p:sp>
    </p:spTree>
    <p:extLst>
      <p:ext uri="{BB962C8B-B14F-4D97-AF65-F5344CB8AC3E}">
        <p14:creationId xmlns:p14="http://schemas.microsoft.com/office/powerpoint/2010/main" val="281052246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132</a:t>
            </a:fld>
            <a:endParaRPr lang="es-VE"/>
          </a:p>
        </p:txBody>
      </p:sp>
    </p:spTree>
    <p:extLst>
      <p:ext uri="{BB962C8B-B14F-4D97-AF65-F5344CB8AC3E}">
        <p14:creationId xmlns:p14="http://schemas.microsoft.com/office/powerpoint/2010/main" val="227194698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133</a:t>
            </a:fld>
            <a:endParaRPr lang="es-VE"/>
          </a:p>
        </p:txBody>
      </p:sp>
    </p:spTree>
    <p:extLst>
      <p:ext uri="{BB962C8B-B14F-4D97-AF65-F5344CB8AC3E}">
        <p14:creationId xmlns:p14="http://schemas.microsoft.com/office/powerpoint/2010/main" val="1777859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134</a:t>
            </a:fld>
            <a:endParaRPr lang="es-VE"/>
          </a:p>
        </p:txBody>
      </p:sp>
    </p:spTree>
    <p:extLst>
      <p:ext uri="{BB962C8B-B14F-4D97-AF65-F5344CB8AC3E}">
        <p14:creationId xmlns:p14="http://schemas.microsoft.com/office/powerpoint/2010/main" val="1470765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22</a:t>
            </a:fld>
            <a:endParaRPr lang="es-VE"/>
          </a:p>
        </p:txBody>
      </p:sp>
    </p:spTree>
    <p:extLst>
      <p:ext uri="{BB962C8B-B14F-4D97-AF65-F5344CB8AC3E}">
        <p14:creationId xmlns:p14="http://schemas.microsoft.com/office/powerpoint/2010/main" val="370239070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135</a:t>
            </a:fld>
            <a:endParaRPr lang="es-VE"/>
          </a:p>
        </p:txBody>
      </p:sp>
    </p:spTree>
    <p:extLst>
      <p:ext uri="{BB962C8B-B14F-4D97-AF65-F5344CB8AC3E}">
        <p14:creationId xmlns:p14="http://schemas.microsoft.com/office/powerpoint/2010/main" val="144404579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136</a:t>
            </a:fld>
            <a:endParaRPr lang="es-VE"/>
          </a:p>
        </p:txBody>
      </p:sp>
    </p:spTree>
    <p:extLst>
      <p:ext uri="{BB962C8B-B14F-4D97-AF65-F5344CB8AC3E}">
        <p14:creationId xmlns:p14="http://schemas.microsoft.com/office/powerpoint/2010/main" val="11858944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137</a:t>
            </a:fld>
            <a:endParaRPr lang="es-VE"/>
          </a:p>
        </p:txBody>
      </p:sp>
    </p:spTree>
    <p:extLst>
      <p:ext uri="{BB962C8B-B14F-4D97-AF65-F5344CB8AC3E}">
        <p14:creationId xmlns:p14="http://schemas.microsoft.com/office/powerpoint/2010/main" val="184057596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138</a:t>
            </a:fld>
            <a:endParaRPr lang="es-VE"/>
          </a:p>
        </p:txBody>
      </p:sp>
    </p:spTree>
    <p:extLst>
      <p:ext uri="{BB962C8B-B14F-4D97-AF65-F5344CB8AC3E}">
        <p14:creationId xmlns:p14="http://schemas.microsoft.com/office/powerpoint/2010/main" val="34201140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139</a:t>
            </a:fld>
            <a:endParaRPr lang="es-VE"/>
          </a:p>
        </p:txBody>
      </p:sp>
    </p:spTree>
    <p:extLst>
      <p:ext uri="{BB962C8B-B14F-4D97-AF65-F5344CB8AC3E}">
        <p14:creationId xmlns:p14="http://schemas.microsoft.com/office/powerpoint/2010/main" val="296949263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140</a:t>
            </a:fld>
            <a:endParaRPr lang="es-VE"/>
          </a:p>
        </p:txBody>
      </p:sp>
    </p:spTree>
    <p:extLst>
      <p:ext uri="{BB962C8B-B14F-4D97-AF65-F5344CB8AC3E}">
        <p14:creationId xmlns:p14="http://schemas.microsoft.com/office/powerpoint/2010/main" val="31875385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141</a:t>
            </a:fld>
            <a:endParaRPr lang="es-VE"/>
          </a:p>
        </p:txBody>
      </p:sp>
    </p:spTree>
    <p:extLst>
      <p:ext uri="{BB962C8B-B14F-4D97-AF65-F5344CB8AC3E}">
        <p14:creationId xmlns:p14="http://schemas.microsoft.com/office/powerpoint/2010/main" val="22987949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142</a:t>
            </a:fld>
            <a:endParaRPr lang="es-VE"/>
          </a:p>
        </p:txBody>
      </p:sp>
    </p:spTree>
    <p:extLst>
      <p:ext uri="{BB962C8B-B14F-4D97-AF65-F5344CB8AC3E}">
        <p14:creationId xmlns:p14="http://schemas.microsoft.com/office/powerpoint/2010/main" val="313686596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143</a:t>
            </a:fld>
            <a:endParaRPr lang="es-VE"/>
          </a:p>
        </p:txBody>
      </p:sp>
    </p:spTree>
    <p:extLst>
      <p:ext uri="{BB962C8B-B14F-4D97-AF65-F5344CB8AC3E}">
        <p14:creationId xmlns:p14="http://schemas.microsoft.com/office/powerpoint/2010/main" val="234936843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144</a:t>
            </a:fld>
            <a:endParaRPr lang="es-VE"/>
          </a:p>
        </p:txBody>
      </p:sp>
    </p:spTree>
    <p:extLst>
      <p:ext uri="{BB962C8B-B14F-4D97-AF65-F5344CB8AC3E}">
        <p14:creationId xmlns:p14="http://schemas.microsoft.com/office/powerpoint/2010/main" val="3266584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23</a:t>
            </a:fld>
            <a:endParaRPr lang="es-VE"/>
          </a:p>
        </p:txBody>
      </p:sp>
    </p:spTree>
    <p:extLst>
      <p:ext uri="{BB962C8B-B14F-4D97-AF65-F5344CB8AC3E}">
        <p14:creationId xmlns:p14="http://schemas.microsoft.com/office/powerpoint/2010/main" val="19373117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145</a:t>
            </a:fld>
            <a:endParaRPr lang="es-VE"/>
          </a:p>
        </p:txBody>
      </p:sp>
    </p:spTree>
    <p:extLst>
      <p:ext uri="{BB962C8B-B14F-4D97-AF65-F5344CB8AC3E}">
        <p14:creationId xmlns:p14="http://schemas.microsoft.com/office/powerpoint/2010/main" val="23310577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146</a:t>
            </a:fld>
            <a:endParaRPr lang="es-VE"/>
          </a:p>
        </p:txBody>
      </p:sp>
    </p:spTree>
    <p:extLst>
      <p:ext uri="{BB962C8B-B14F-4D97-AF65-F5344CB8AC3E}">
        <p14:creationId xmlns:p14="http://schemas.microsoft.com/office/powerpoint/2010/main" val="48733520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147</a:t>
            </a:fld>
            <a:endParaRPr lang="es-VE"/>
          </a:p>
        </p:txBody>
      </p:sp>
    </p:spTree>
    <p:extLst>
      <p:ext uri="{BB962C8B-B14F-4D97-AF65-F5344CB8AC3E}">
        <p14:creationId xmlns:p14="http://schemas.microsoft.com/office/powerpoint/2010/main" val="73333823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148</a:t>
            </a:fld>
            <a:endParaRPr lang="es-VE"/>
          </a:p>
        </p:txBody>
      </p:sp>
    </p:spTree>
    <p:extLst>
      <p:ext uri="{BB962C8B-B14F-4D97-AF65-F5344CB8AC3E}">
        <p14:creationId xmlns:p14="http://schemas.microsoft.com/office/powerpoint/2010/main" val="387804820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149</a:t>
            </a:fld>
            <a:endParaRPr lang="es-VE"/>
          </a:p>
        </p:txBody>
      </p:sp>
    </p:spTree>
    <p:extLst>
      <p:ext uri="{BB962C8B-B14F-4D97-AF65-F5344CB8AC3E}">
        <p14:creationId xmlns:p14="http://schemas.microsoft.com/office/powerpoint/2010/main" val="139180704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150</a:t>
            </a:fld>
            <a:endParaRPr lang="es-VE"/>
          </a:p>
        </p:txBody>
      </p:sp>
    </p:spTree>
    <p:extLst>
      <p:ext uri="{BB962C8B-B14F-4D97-AF65-F5344CB8AC3E}">
        <p14:creationId xmlns:p14="http://schemas.microsoft.com/office/powerpoint/2010/main" val="40528452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151</a:t>
            </a:fld>
            <a:endParaRPr lang="es-VE"/>
          </a:p>
        </p:txBody>
      </p:sp>
    </p:spTree>
    <p:extLst>
      <p:ext uri="{BB962C8B-B14F-4D97-AF65-F5344CB8AC3E}">
        <p14:creationId xmlns:p14="http://schemas.microsoft.com/office/powerpoint/2010/main" val="379339264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152</a:t>
            </a:fld>
            <a:endParaRPr lang="es-VE"/>
          </a:p>
        </p:txBody>
      </p:sp>
    </p:spTree>
    <p:extLst>
      <p:ext uri="{BB962C8B-B14F-4D97-AF65-F5344CB8AC3E}">
        <p14:creationId xmlns:p14="http://schemas.microsoft.com/office/powerpoint/2010/main" val="161444246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153</a:t>
            </a:fld>
            <a:endParaRPr lang="es-VE"/>
          </a:p>
        </p:txBody>
      </p:sp>
    </p:spTree>
    <p:extLst>
      <p:ext uri="{BB962C8B-B14F-4D97-AF65-F5344CB8AC3E}">
        <p14:creationId xmlns:p14="http://schemas.microsoft.com/office/powerpoint/2010/main" val="372023989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154</a:t>
            </a:fld>
            <a:endParaRPr lang="es-VE"/>
          </a:p>
        </p:txBody>
      </p:sp>
    </p:spTree>
    <p:extLst>
      <p:ext uri="{BB962C8B-B14F-4D97-AF65-F5344CB8AC3E}">
        <p14:creationId xmlns:p14="http://schemas.microsoft.com/office/powerpoint/2010/main" val="3572107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24</a:t>
            </a:fld>
            <a:endParaRPr lang="es-VE"/>
          </a:p>
        </p:txBody>
      </p:sp>
    </p:spTree>
    <p:extLst>
      <p:ext uri="{BB962C8B-B14F-4D97-AF65-F5344CB8AC3E}">
        <p14:creationId xmlns:p14="http://schemas.microsoft.com/office/powerpoint/2010/main" val="247977360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155</a:t>
            </a:fld>
            <a:endParaRPr lang="es-VE"/>
          </a:p>
        </p:txBody>
      </p:sp>
    </p:spTree>
    <p:extLst>
      <p:ext uri="{BB962C8B-B14F-4D97-AF65-F5344CB8AC3E}">
        <p14:creationId xmlns:p14="http://schemas.microsoft.com/office/powerpoint/2010/main" val="272837457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156</a:t>
            </a:fld>
            <a:endParaRPr lang="es-VE"/>
          </a:p>
        </p:txBody>
      </p:sp>
    </p:spTree>
    <p:extLst>
      <p:ext uri="{BB962C8B-B14F-4D97-AF65-F5344CB8AC3E}">
        <p14:creationId xmlns:p14="http://schemas.microsoft.com/office/powerpoint/2010/main" val="345213094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157</a:t>
            </a:fld>
            <a:endParaRPr lang="es-VE"/>
          </a:p>
        </p:txBody>
      </p:sp>
    </p:spTree>
    <p:extLst>
      <p:ext uri="{BB962C8B-B14F-4D97-AF65-F5344CB8AC3E}">
        <p14:creationId xmlns:p14="http://schemas.microsoft.com/office/powerpoint/2010/main" val="137771709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158</a:t>
            </a:fld>
            <a:endParaRPr lang="es-VE"/>
          </a:p>
        </p:txBody>
      </p:sp>
    </p:spTree>
    <p:extLst>
      <p:ext uri="{BB962C8B-B14F-4D97-AF65-F5344CB8AC3E}">
        <p14:creationId xmlns:p14="http://schemas.microsoft.com/office/powerpoint/2010/main" val="394177081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159</a:t>
            </a:fld>
            <a:endParaRPr lang="es-VE"/>
          </a:p>
        </p:txBody>
      </p:sp>
    </p:spTree>
    <p:extLst>
      <p:ext uri="{BB962C8B-B14F-4D97-AF65-F5344CB8AC3E}">
        <p14:creationId xmlns:p14="http://schemas.microsoft.com/office/powerpoint/2010/main" val="401875536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160</a:t>
            </a:fld>
            <a:endParaRPr lang="es-VE"/>
          </a:p>
        </p:txBody>
      </p:sp>
    </p:spTree>
    <p:extLst>
      <p:ext uri="{BB962C8B-B14F-4D97-AF65-F5344CB8AC3E}">
        <p14:creationId xmlns:p14="http://schemas.microsoft.com/office/powerpoint/2010/main" val="348907077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161</a:t>
            </a:fld>
            <a:endParaRPr lang="es-VE"/>
          </a:p>
        </p:txBody>
      </p:sp>
    </p:spTree>
    <p:extLst>
      <p:ext uri="{BB962C8B-B14F-4D97-AF65-F5344CB8AC3E}">
        <p14:creationId xmlns:p14="http://schemas.microsoft.com/office/powerpoint/2010/main" val="22886742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162</a:t>
            </a:fld>
            <a:endParaRPr lang="es-VE"/>
          </a:p>
        </p:txBody>
      </p:sp>
    </p:spTree>
    <p:extLst>
      <p:ext uri="{BB962C8B-B14F-4D97-AF65-F5344CB8AC3E}">
        <p14:creationId xmlns:p14="http://schemas.microsoft.com/office/powerpoint/2010/main" val="416953907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163</a:t>
            </a:fld>
            <a:endParaRPr lang="es-VE"/>
          </a:p>
        </p:txBody>
      </p:sp>
    </p:spTree>
    <p:extLst>
      <p:ext uri="{BB962C8B-B14F-4D97-AF65-F5344CB8AC3E}">
        <p14:creationId xmlns:p14="http://schemas.microsoft.com/office/powerpoint/2010/main" val="166244216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164</a:t>
            </a:fld>
            <a:endParaRPr lang="es-VE"/>
          </a:p>
        </p:txBody>
      </p:sp>
    </p:spTree>
    <p:extLst>
      <p:ext uri="{BB962C8B-B14F-4D97-AF65-F5344CB8AC3E}">
        <p14:creationId xmlns:p14="http://schemas.microsoft.com/office/powerpoint/2010/main" val="3625284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25</a:t>
            </a:fld>
            <a:endParaRPr lang="es-VE"/>
          </a:p>
        </p:txBody>
      </p:sp>
    </p:spTree>
    <p:extLst>
      <p:ext uri="{BB962C8B-B14F-4D97-AF65-F5344CB8AC3E}">
        <p14:creationId xmlns:p14="http://schemas.microsoft.com/office/powerpoint/2010/main" val="133456971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165</a:t>
            </a:fld>
            <a:endParaRPr lang="es-VE"/>
          </a:p>
        </p:txBody>
      </p:sp>
    </p:spTree>
    <p:extLst>
      <p:ext uri="{BB962C8B-B14F-4D97-AF65-F5344CB8AC3E}">
        <p14:creationId xmlns:p14="http://schemas.microsoft.com/office/powerpoint/2010/main" val="427626170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166</a:t>
            </a:fld>
            <a:endParaRPr lang="es-VE"/>
          </a:p>
        </p:txBody>
      </p:sp>
    </p:spTree>
    <p:extLst>
      <p:ext uri="{BB962C8B-B14F-4D97-AF65-F5344CB8AC3E}">
        <p14:creationId xmlns:p14="http://schemas.microsoft.com/office/powerpoint/2010/main" val="288153276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167</a:t>
            </a:fld>
            <a:endParaRPr lang="es-VE"/>
          </a:p>
        </p:txBody>
      </p:sp>
    </p:spTree>
    <p:extLst>
      <p:ext uri="{BB962C8B-B14F-4D97-AF65-F5344CB8AC3E}">
        <p14:creationId xmlns:p14="http://schemas.microsoft.com/office/powerpoint/2010/main" val="113827503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168</a:t>
            </a:fld>
            <a:endParaRPr lang="es-VE"/>
          </a:p>
        </p:txBody>
      </p:sp>
    </p:spTree>
    <p:extLst>
      <p:ext uri="{BB962C8B-B14F-4D97-AF65-F5344CB8AC3E}">
        <p14:creationId xmlns:p14="http://schemas.microsoft.com/office/powerpoint/2010/main" val="68997348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169</a:t>
            </a:fld>
            <a:endParaRPr lang="es-VE"/>
          </a:p>
        </p:txBody>
      </p:sp>
    </p:spTree>
    <p:extLst>
      <p:ext uri="{BB962C8B-B14F-4D97-AF65-F5344CB8AC3E}">
        <p14:creationId xmlns:p14="http://schemas.microsoft.com/office/powerpoint/2010/main" val="324634290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170</a:t>
            </a:fld>
            <a:endParaRPr lang="es-VE"/>
          </a:p>
        </p:txBody>
      </p:sp>
    </p:spTree>
    <p:extLst>
      <p:ext uri="{BB962C8B-B14F-4D97-AF65-F5344CB8AC3E}">
        <p14:creationId xmlns:p14="http://schemas.microsoft.com/office/powerpoint/2010/main" val="10074018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171</a:t>
            </a:fld>
            <a:endParaRPr lang="es-VE"/>
          </a:p>
        </p:txBody>
      </p:sp>
    </p:spTree>
    <p:extLst>
      <p:ext uri="{BB962C8B-B14F-4D97-AF65-F5344CB8AC3E}">
        <p14:creationId xmlns:p14="http://schemas.microsoft.com/office/powerpoint/2010/main" val="354370559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172</a:t>
            </a:fld>
            <a:endParaRPr lang="es-VE"/>
          </a:p>
        </p:txBody>
      </p:sp>
    </p:spTree>
    <p:extLst>
      <p:ext uri="{BB962C8B-B14F-4D97-AF65-F5344CB8AC3E}">
        <p14:creationId xmlns:p14="http://schemas.microsoft.com/office/powerpoint/2010/main" val="11081166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173</a:t>
            </a:fld>
            <a:endParaRPr lang="es-VE"/>
          </a:p>
        </p:txBody>
      </p:sp>
    </p:spTree>
    <p:extLst>
      <p:ext uri="{BB962C8B-B14F-4D97-AF65-F5344CB8AC3E}">
        <p14:creationId xmlns:p14="http://schemas.microsoft.com/office/powerpoint/2010/main" val="420720494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174</a:t>
            </a:fld>
            <a:endParaRPr lang="es-VE"/>
          </a:p>
        </p:txBody>
      </p:sp>
    </p:spTree>
    <p:extLst>
      <p:ext uri="{BB962C8B-B14F-4D97-AF65-F5344CB8AC3E}">
        <p14:creationId xmlns:p14="http://schemas.microsoft.com/office/powerpoint/2010/main" val="3076356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26</a:t>
            </a:fld>
            <a:endParaRPr lang="es-VE"/>
          </a:p>
        </p:txBody>
      </p:sp>
    </p:spTree>
    <p:extLst>
      <p:ext uri="{BB962C8B-B14F-4D97-AF65-F5344CB8AC3E}">
        <p14:creationId xmlns:p14="http://schemas.microsoft.com/office/powerpoint/2010/main" val="420432655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175</a:t>
            </a:fld>
            <a:endParaRPr lang="es-VE"/>
          </a:p>
        </p:txBody>
      </p:sp>
    </p:spTree>
    <p:extLst>
      <p:ext uri="{BB962C8B-B14F-4D97-AF65-F5344CB8AC3E}">
        <p14:creationId xmlns:p14="http://schemas.microsoft.com/office/powerpoint/2010/main" val="90317265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176</a:t>
            </a:fld>
            <a:endParaRPr lang="es-VE"/>
          </a:p>
        </p:txBody>
      </p:sp>
    </p:spTree>
    <p:extLst>
      <p:ext uri="{BB962C8B-B14F-4D97-AF65-F5344CB8AC3E}">
        <p14:creationId xmlns:p14="http://schemas.microsoft.com/office/powerpoint/2010/main" val="248286082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177</a:t>
            </a:fld>
            <a:endParaRPr lang="es-VE"/>
          </a:p>
        </p:txBody>
      </p:sp>
    </p:spTree>
    <p:extLst>
      <p:ext uri="{BB962C8B-B14F-4D97-AF65-F5344CB8AC3E}">
        <p14:creationId xmlns:p14="http://schemas.microsoft.com/office/powerpoint/2010/main" val="259452317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178</a:t>
            </a:fld>
            <a:endParaRPr lang="es-VE"/>
          </a:p>
        </p:txBody>
      </p:sp>
    </p:spTree>
    <p:extLst>
      <p:ext uri="{BB962C8B-B14F-4D97-AF65-F5344CB8AC3E}">
        <p14:creationId xmlns:p14="http://schemas.microsoft.com/office/powerpoint/2010/main" val="310382302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179</a:t>
            </a:fld>
            <a:endParaRPr lang="es-VE"/>
          </a:p>
        </p:txBody>
      </p:sp>
    </p:spTree>
    <p:extLst>
      <p:ext uri="{BB962C8B-B14F-4D97-AF65-F5344CB8AC3E}">
        <p14:creationId xmlns:p14="http://schemas.microsoft.com/office/powerpoint/2010/main" val="22995314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180</a:t>
            </a:fld>
            <a:endParaRPr lang="es-VE"/>
          </a:p>
        </p:txBody>
      </p:sp>
    </p:spTree>
    <p:extLst>
      <p:ext uri="{BB962C8B-B14F-4D97-AF65-F5344CB8AC3E}">
        <p14:creationId xmlns:p14="http://schemas.microsoft.com/office/powerpoint/2010/main" val="426516664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181</a:t>
            </a:fld>
            <a:endParaRPr lang="es-VE"/>
          </a:p>
        </p:txBody>
      </p:sp>
    </p:spTree>
    <p:extLst>
      <p:ext uri="{BB962C8B-B14F-4D97-AF65-F5344CB8AC3E}">
        <p14:creationId xmlns:p14="http://schemas.microsoft.com/office/powerpoint/2010/main" val="2307391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27</a:t>
            </a:fld>
            <a:endParaRPr lang="es-VE"/>
          </a:p>
        </p:txBody>
      </p:sp>
    </p:spTree>
    <p:extLst>
      <p:ext uri="{BB962C8B-B14F-4D97-AF65-F5344CB8AC3E}">
        <p14:creationId xmlns:p14="http://schemas.microsoft.com/office/powerpoint/2010/main" val="1330935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28</a:t>
            </a:fld>
            <a:endParaRPr lang="es-VE"/>
          </a:p>
        </p:txBody>
      </p:sp>
    </p:spTree>
    <p:extLst>
      <p:ext uri="{BB962C8B-B14F-4D97-AF65-F5344CB8AC3E}">
        <p14:creationId xmlns:p14="http://schemas.microsoft.com/office/powerpoint/2010/main" val="4259379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29</a:t>
            </a:fld>
            <a:endParaRPr lang="es-VE"/>
          </a:p>
        </p:txBody>
      </p:sp>
    </p:spTree>
    <p:extLst>
      <p:ext uri="{BB962C8B-B14F-4D97-AF65-F5344CB8AC3E}">
        <p14:creationId xmlns:p14="http://schemas.microsoft.com/office/powerpoint/2010/main" val="909685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30</a:t>
            </a:fld>
            <a:endParaRPr lang="es-VE"/>
          </a:p>
        </p:txBody>
      </p:sp>
    </p:spTree>
    <p:extLst>
      <p:ext uri="{BB962C8B-B14F-4D97-AF65-F5344CB8AC3E}">
        <p14:creationId xmlns:p14="http://schemas.microsoft.com/office/powerpoint/2010/main" val="3932321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13</a:t>
            </a:fld>
            <a:endParaRPr lang="es-VE"/>
          </a:p>
        </p:txBody>
      </p:sp>
    </p:spTree>
    <p:extLst>
      <p:ext uri="{BB962C8B-B14F-4D97-AF65-F5344CB8AC3E}">
        <p14:creationId xmlns:p14="http://schemas.microsoft.com/office/powerpoint/2010/main" val="1912593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31</a:t>
            </a:fld>
            <a:endParaRPr lang="es-VE"/>
          </a:p>
        </p:txBody>
      </p:sp>
    </p:spTree>
    <p:extLst>
      <p:ext uri="{BB962C8B-B14F-4D97-AF65-F5344CB8AC3E}">
        <p14:creationId xmlns:p14="http://schemas.microsoft.com/office/powerpoint/2010/main" val="781184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32</a:t>
            </a:fld>
            <a:endParaRPr lang="es-VE"/>
          </a:p>
        </p:txBody>
      </p:sp>
    </p:spTree>
    <p:extLst>
      <p:ext uri="{BB962C8B-B14F-4D97-AF65-F5344CB8AC3E}">
        <p14:creationId xmlns:p14="http://schemas.microsoft.com/office/powerpoint/2010/main" val="4090538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33</a:t>
            </a:fld>
            <a:endParaRPr lang="es-VE"/>
          </a:p>
        </p:txBody>
      </p:sp>
    </p:spTree>
    <p:extLst>
      <p:ext uri="{BB962C8B-B14F-4D97-AF65-F5344CB8AC3E}">
        <p14:creationId xmlns:p14="http://schemas.microsoft.com/office/powerpoint/2010/main" val="152741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34</a:t>
            </a:fld>
            <a:endParaRPr lang="es-VE"/>
          </a:p>
        </p:txBody>
      </p:sp>
    </p:spTree>
    <p:extLst>
      <p:ext uri="{BB962C8B-B14F-4D97-AF65-F5344CB8AC3E}">
        <p14:creationId xmlns:p14="http://schemas.microsoft.com/office/powerpoint/2010/main" val="1616666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35</a:t>
            </a:fld>
            <a:endParaRPr lang="es-VE"/>
          </a:p>
        </p:txBody>
      </p:sp>
    </p:spTree>
    <p:extLst>
      <p:ext uri="{BB962C8B-B14F-4D97-AF65-F5344CB8AC3E}">
        <p14:creationId xmlns:p14="http://schemas.microsoft.com/office/powerpoint/2010/main" val="2797388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36</a:t>
            </a:fld>
            <a:endParaRPr lang="es-VE"/>
          </a:p>
        </p:txBody>
      </p:sp>
    </p:spTree>
    <p:extLst>
      <p:ext uri="{BB962C8B-B14F-4D97-AF65-F5344CB8AC3E}">
        <p14:creationId xmlns:p14="http://schemas.microsoft.com/office/powerpoint/2010/main" val="632840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37</a:t>
            </a:fld>
            <a:endParaRPr lang="es-VE"/>
          </a:p>
        </p:txBody>
      </p:sp>
    </p:spTree>
    <p:extLst>
      <p:ext uri="{BB962C8B-B14F-4D97-AF65-F5344CB8AC3E}">
        <p14:creationId xmlns:p14="http://schemas.microsoft.com/office/powerpoint/2010/main" val="4143951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38</a:t>
            </a:fld>
            <a:endParaRPr lang="es-VE"/>
          </a:p>
        </p:txBody>
      </p:sp>
    </p:spTree>
    <p:extLst>
      <p:ext uri="{BB962C8B-B14F-4D97-AF65-F5344CB8AC3E}">
        <p14:creationId xmlns:p14="http://schemas.microsoft.com/office/powerpoint/2010/main" val="2358462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39</a:t>
            </a:fld>
            <a:endParaRPr lang="es-VE"/>
          </a:p>
        </p:txBody>
      </p:sp>
    </p:spTree>
    <p:extLst>
      <p:ext uri="{BB962C8B-B14F-4D97-AF65-F5344CB8AC3E}">
        <p14:creationId xmlns:p14="http://schemas.microsoft.com/office/powerpoint/2010/main" val="544912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40</a:t>
            </a:fld>
            <a:endParaRPr lang="es-VE"/>
          </a:p>
        </p:txBody>
      </p:sp>
    </p:spTree>
    <p:extLst>
      <p:ext uri="{BB962C8B-B14F-4D97-AF65-F5344CB8AC3E}">
        <p14:creationId xmlns:p14="http://schemas.microsoft.com/office/powerpoint/2010/main" val="147173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14</a:t>
            </a:fld>
            <a:endParaRPr lang="es-VE"/>
          </a:p>
        </p:txBody>
      </p:sp>
    </p:spTree>
    <p:extLst>
      <p:ext uri="{BB962C8B-B14F-4D97-AF65-F5344CB8AC3E}">
        <p14:creationId xmlns:p14="http://schemas.microsoft.com/office/powerpoint/2010/main" val="399256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41</a:t>
            </a:fld>
            <a:endParaRPr lang="es-VE"/>
          </a:p>
        </p:txBody>
      </p:sp>
    </p:spTree>
    <p:extLst>
      <p:ext uri="{BB962C8B-B14F-4D97-AF65-F5344CB8AC3E}">
        <p14:creationId xmlns:p14="http://schemas.microsoft.com/office/powerpoint/2010/main" val="10654671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42</a:t>
            </a:fld>
            <a:endParaRPr lang="es-VE"/>
          </a:p>
        </p:txBody>
      </p:sp>
    </p:spTree>
    <p:extLst>
      <p:ext uri="{BB962C8B-B14F-4D97-AF65-F5344CB8AC3E}">
        <p14:creationId xmlns:p14="http://schemas.microsoft.com/office/powerpoint/2010/main" val="879452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43</a:t>
            </a:fld>
            <a:endParaRPr lang="es-VE"/>
          </a:p>
        </p:txBody>
      </p:sp>
    </p:spTree>
    <p:extLst>
      <p:ext uri="{BB962C8B-B14F-4D97-AF65-F5344CB8AC3E}">
        <p14:creationId xmlns:p14="http://schemas.microsoft.com/office/powerpoint/2010/main" val="1416939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44</a:t>
            </a:fld>
            <a:endParaRPr lang="es-VE"/>
          </a:p>
        </p:txBody>
      </p:sp>
    </p:spTree>
    <p:extLst>
      <p:ext uri="{BB962C8B-B14F-4D97-AF65-F5344CB8AC3E}">
        <p14:creationId xmlns:p14="http://schemas.microsoft.com/office/powerpoint/2010/main" val="4096229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45</a:t>
            </a:fld>
            <a:endParaRPr lang="es-VE"/>
          </a:p>
        </p:txBody>
      </p:sp>
    </p:spTree>
    <p:extLst>
      <p:ext uri="{BB962C8B-B14F-4D97-AF65-F5344CB8AC3E}">
        <p14:creationId xmlns:p14="http://schemas.microsoft.com/office/powerpoint/2010/main" val="12058181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46</a:t>
            </a:fld>
            <a:endParaRPr lang="es-VE"/>
          </a:p>
        </p:txBody>
      </p:sp>
    </p:spTree>
    <p:extLst>
      <p:ext uri="{BB962C8B-B14F-4D97-AF65-F5344CB8AC3E}">
        <p14:creationId xmlns:p14="http://schemas.microsoft.com/office/powerpoint/2010/main" val="3716925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47</a:t>
            </a:fld>
            <a:endParaRPr lang="es-VE"/>
          </a:p>
        </p:txBody>
      </p:sp>
    </p:spTree>
    <p:extLst>
      <p:ext uri="{BB962C8B-B14F-4D97-AF65-F5344CB8AC3E}">
        <p14:creationId xmlns:p14="http://schemas.microsoft.com/office/powerpoint/2010/main" val="23670585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48</a:t>
            </a:fld>
            <a:endParaRPr lang="es-VE"/>
          </a:p>
        </p:txBody>
      </p:sp>
    </p:spTree>
    <p:extLst>
      <p:ext uri="{BB962C8B-B14F-4D97-AF65-F5344CB8AC3E}">
        <p14:creationId xmlns:p14="http://schemas.microsoft.com/office/powerpoint/2010/main" val="21789294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49</a:t>
            </a:fld>
            <a:endParaRPr lang="es-VE"/>
          </a:p>
        </p:txBody>
      </p:sp>
    </p:spTree>
    <p:extLst>
      <p:ext uri="{BB962C8B-B14F-4D97-AF65-F5344CB8AC3E}">
        <p14:creationId xmlns:p14="http://schemas.microsoft.com/office/powerpoint/2010/main" val="42532862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50</a:t>
            </a:fld>
            <a:endParaRPr lang="es-VE"/>
          </a:p>
        </p:txBody>
      </p:sp>
    </p:spTree>
    <p:extLst>
      <p:ext uri="{BB962C8B-B14F-4D97-AF65-F5344CB8AC3E}">
        <p14:creationId xmlns:p14="http://schemas.microsoft.com/office/powerpoint/2010/main" val="363263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15</a:t>
            </a:fld>
            <a:endParaRPr lang="es-VE"/>
          </a:p>
        </p:txBody>
      </p:sp>
    </p:spTree>
    <p:extLst>
      <p:ext uri="{BB962C8B-B14F-4D97-AF65-F5344CB8AC3E}">
        <p14:creationId xmlns:p14="http://schemas.microsoft.com/office/powerpoint/2010/main" val="327679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51</a:t>
            </a:fld>
            <a:endParaRPr lang="es-VE"/>
          </a:p>
        </p:txBody>
      </p:sp>
    </p:spTree>
    <p:extLst>
      <p:ext uri="{BB962C8B-B14F-4D97-AF65-F5344CB8AC3E}">
        <p14:creationId xmlns:p14="http://schemas.microsoft.com/office/powerpoint/2010/main" val="4003176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52</a:t>
            </a:fld>
            <a:endParaRPr lang="es-VE"/>
          </a:p>
        </p:txBody>
      </p:sp>
    </p:spTree>
    <p:extLst>
      <p:ext uri="{BB962C8B-B14F-4D97-AF65-F5344CB8AC3E}">
        <p14:creationId xmlns:p14="http://schemas.microsoft.com/office/powerpoint/2010/main" val="3648838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53</a:t>
            </a:fld>
            <a:endParaRPr lang="es-VE"/>
          </a:p>
        </p:txBody>
      </p:sp>
    </p:spTree>
    <p:extLst>
      <p:ext uri="{BB962C8B-B14F-4D97-AF65-F5344CB8AC3E}">
        <p14:creationId xmlns:p14="http://schemas.microsoft.com/office/powerpoint/2010/main" val="3754982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54</a:t>
            </a:fld>
            <a:endParaRPr lang="es-VE"/>
          </a:p>
        </p:txBody>
      </p:sp>
    </p:spTree>
    <p:extLst>
      <p:ext uri="{BB962C8B-B14F-4D97-AF65-F5344CB8AC3E}">
        <p14:creationId xmlns:p14="http://schemas.microsoft.com/office/powerpoint/2010/main" val="6067736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55</a:t>
            </a:fld>
            <a:endParaRPr lang="es-VE"/>
          </a:p>
        </p:txBody>
      </p:sp>
    </p:spTree>
    <p:extLst>
      <p:ext uri="{BB962C8B-B14F-4D97-AF65-F5344CB8AC3E}">
        <p14:creationId xmlns:p14="http://schemas.microsoft.com/office/powerpoint/2010/main" val="26105873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56</a:t>
            </a:fld>
            <a:endParaRPr lang="es-VE"/>
          </a:p>
        </p:txBody>
      </p:sp>
    </p:spTree>
    <p:extLst>
      <p:ext uri="{BB962C8B-B14F-4D97-AF65-F5344CB8AC3E}">
        <p14:creationId xmlns:p14="http://schemas.microsoft.com/office/powerpoint/2010/main" val="1730398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57</a:t>
            </a:fld>
            <a:endParaRPr lang="es-VE"/>
          </a:p>
        </p:txBody>
      </p:sp>
    </p:spTree>
    <p:extLst>
      <p:ext uri="{BB962C8B-B14F-4D97-AF65-F5344CB8AC3E}">
        <p14:creationId xmlns:p14="http://schemas.microsoft.com/office/powerpoint/2010/main" val="1030488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58</a:t>
            </a:fld>
            <a:endParaRPr lang="es-VE"/>
          </a:p>
        </p:txBody>
      </p:sp>
    </p:spTree>
    <p:extLst>
      <p:ext uri="{BB962C8B-B14F-4D97-AF65-F5344CB8AC3E}">
        <p14:creationId xmlns:p14="http://schemas.microsoft.com/office/powerpoint/2010/main" val="1108692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59</a:t>
            </a:fld>
            <a:endParaRPr lang="es-VE"/>
          </a:p>
        </p:txBody>
      </p:sp>
    </p:spTree>
    <p:extLst>
      <p:ext uri="{BB962C8B-B14F-4D97-AF65-F5344CB8AC3E}">
        <p14:creationId xmlns:p14="http://schemas.microsoft.com/office/powerpoint/2010/main" val="42619920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60</a:t>
            </a:fld>
            <a:endParaRPr lang="es-VE"/>
          </a:p>
        </p:txBody>
      </p:sp>
    </p:spTree>
    <p:extLst>
      <p:ext uri="{BB962C8B-B14F-4D97-AF65-F5344CB8AC3E}">
        <p14:creationId xmlns:p14="http://schemas.microsoft.com/office/powerpoint/2010/main" val="3704840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16</a:t>
            </a:fld>
            <a:endParaRPr lang="es-VE"/>
          </a:p>
        </p:txBody>
      </p:sp>
    </p:spTree>
    <p:extLst>
      <p:ext uri="{BB962C8B-B14F-4D97-AF65-F5344CB8AC3E}">
        <p14:creationId xmlns:p14="http://schemas.microsoft.com/office/powerpoint/2010/main" val="22674359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61</a:t>
            </a:fld>
            <a:endParaRPr lang="es-VE"/>
          </a:p>
        </p:txBody>
      </p:sp>
    </p:spTree>
    <p:extLst>
      <p:ext uri="{BB962C8B-B14F-4D97-AF65-F5344CB8AC3E}">
        <p14:creationId xmlns:p14="http://schemas.microsoft.com/office/powerpoint/2010/main" val="33604379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62</a:t>
            </a:fld>
            <a:endParaRPr lang="es-VE"/>
          </a:p>
        </p:txBody>
      </p:sp>
    </p:spTree>
    <p:extLst>
      <p:ext uri="{BB962C8B-B14F-4D97-AF65-F5344CB8AC3E}">
        <p14:creationId xmlns:p14="http://schemas.microsoft.com/office/powerpoint/2010/main" val="19039340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63</a:t>
            </a:fld>
            <a:endParaRPr lang="es-VE"/>
          </a:p>
        </p:txBody>
      </p:sp>
    </p:spTree>
    <p:extLst>
      <p:ext uri="{BB962C8B-B14F-4D97-AF65-F5344CB8AC3E}">
        <p14:creationId xmlns:p14="http://schemas.microsoft.com/office/powerpoint/2010/main" val="6437568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64</a:t>
            </a:fld>
            <a:endParaRPr lang="es-VE"/>
          </a:p>
        </p:txBody>
      </p:sp>
    </p:spTree>
    <p:extLst>
      <p:ext uri="{BB962C8B-B14F-4D97-AF65-F5344CB8AC3E}">
        <p14:creationId xmlns:p14="http://schemas.microsoft.com/office/powerpoint/2010/main" val="32052638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65</a:t>
            </a:fld>
            <a:endParaRPr lang="es-VE"/>
          </a:p>
        </p:txBody>
      </p:sp>
    </p:spTree>
    <p:extLst>
      <p:ext uri="{BB962C8B-B14F-4D97-AF65-F5344CB8AC3E}">
        <p14:creationId xmlns:p14="http://schemas.microsoft.com/office/powerpoint/2010/main" val="37568789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66</a:t>
            </a:fld>
            <a:endParaRPr lang="es-VE"/>
          </a:p>
        </p:txBody>
      </p:sp>
    </p:spTree>
    <p:extLst>
      <p:ext uri="{BB962C8B-B14F-4D97-AF65-F5344CB8AC3E}">
        <p14:creationId xmlns:p14="http://schemas.microsoft.com/office/powerpoint/2010/main" val="17512916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67</a:t>
            </a:fld>
            <a:endParaRPr lang="es-VE"/>
          </a:p>
        </p:txBody>
      </p:sp>
    </p:spTree>
    <p:extLst>
      <p:ext uri="{BB962C8B-B14F-4D97-AF65-F5344CB8AC3E}">
        <p14:creationId xmlns:p14="http://schemas.microsoft.com/office/powerpoint/2010/main" val="2684835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68</a:t>
            </a:fld>
            <a:endParaRPr lang="es-VE"/>
          </a:p>
        </p:txBody>
      </p:sp>
    </p:spTree>
    <p:extLst>
      <p:ext uri="{BB962C8B-B14F-4D97-AF65-F5344CB8AC3E}">
        <p14:creationId xmlns:p14="http://schemas.microsoft.com/office/powerpoint/2010/main" val="37076246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69</a:t>
            </a:fld>
            <a:endParaRPr lang="es-VE"/>
          </a:p>
        </p:txBody>
      </p:sp>
    </p:spTree>
    <p:extLst>
      <p:ext uri="{BB962C8B-B14F-4D97-AF65-F5344CB8AC3E}">
        <p14:creationId xmlns:p14="http://schemas.microsoft.com/office/powerpoint/2010/main" val="3572114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70</a:t>
            </a:fld>
            <a:endParaRPr lang="es-VE"/>
          </a:p>
        </p:txBody>
      </p:sp>
    </p:spTree>
    <p:extLst>
      <p:ext uri="{BB962C8B-B14F-4D97-AF65-F5344CB8AC3E}">
        <p14:creationId xmlns:p14="http://schemas.microsoft.com/office/powerpoint/2010/main" val="345072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17</a:t>
            </a:fld>
            <a:endParaRPr lang="es-VE"/>
          </a:p>
        </p:txBody>
      </p:sp>
    </p:spTree>
    <p:extLst>
      <p:ext uri="{BB962C8B-B14F-4D97-AF65-F5344CB8AC3E}">
        <p14:creationId xmlns:p14="http://schemas.microsoft.com/office/powerpoint/2010/main" val="25296687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71</a:t>
            </a:fld>
            <a:endParaRPr lang="es-VE"/>
          </a:p>
        </p:txBody>
      </p:sp>
    </p:spTree>
    <p:extLst>
      <p:ext uri="{BB962C8B-B14F-4D97-AF65-F5344CB8AC3E}">
        <p14:creationId xmlns:p14="http://schemas.microsoft.com/office/powerpoint/2010/main" val="35860460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72</a:t>
            </a:fld>
            <a:endParaRPr lang="es-VE"/>
          </a:p>
        </p:txBody>
      </p:sp>
    </p:spTree>
    <p:extLst>
      <p:ext uri="{BB962C8B-B14F-4D97-AF65-F5344CB8AC3E}">
        <p14:creationId xmlns:p14="http://schemas.microsoft.com/office/powerpoint/2010/main" val="41243037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78</a:t>
            </a:fld>
            <a:endParaRPr lang="es-VE"/>
          </a:p>
        </p:txBody>
      </p:sp>
    </p:spTree>
    <p:extLst>
      <p:ext uri="{BB962C8B-B14F-4D97-AF65-F5344CB8AC3E}">
        <p14:creationId xmlns:p14="http://schemas.microsoft.com/office/powerpoint/2010/main" val="13019412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79</a:t>
            </a:fld>
            <a:endParaRPr lang="es-VE"/>
          </a:p>
        </p:txBody>
      </p:sp>
    </p:spTree>
    <p:extLst>
      <p:ext uri="{BB962C8B-B14F-4D97-AF65-F5344CB8AC3E}">
        <p14:creationId xmlns:p14="http://schemas.microsoft.com/office/powerpoint/2010/main" val="6903805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80</a:t>
            </a:fld>
            <a:endParaRPr lang="es-VE"/>
          </a:p>
        </p:txBody>
      </p:sp>
    </p:spTree>
    <p:extLst>
      <p:ext uri="{BB962C8B-B14F-4D97-AF65-F5344CB8AC3E}">
        <p14:creationId xmlns:p14="http://schemas.microsoft.com/office/powerpoint/2010/main" val="2916149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81</a:t>
            </a:fld>
            <a:endParaRPr lang="es-VE"/>
          </a:p>
        </p:txBody>
      </p:sp>
    </p:spTree>
    <p:extLst>
      <p:ext uri="{BB962C8B-B14F-4D97-AF65-F5344CB8AC3E}">
        <p14:creationId xmlns:p14="http://schemas.microsoft.com/office/powerpoint/2010/main" val="6045258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82</a:t>
            </a:fld>
            <a:endParaRPr lang="es-VE"/>
          </a:p>
        </p:txBody>
      </p:sp>
    </p:spTree>
    <p:extLst>
      <p:ext uri="{BB962C8B-B14F-4D97-AF65-F5344CB8AC3E}">
        <p14:creationId xmlns:p14="http://schemas.microsoft.com/office/powerpoint/2010/main" val="28055522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83</a:t>
            </a:fld>
            <a:endParaRPr lang="es-VE"/>
          </a:p>
        </p:txBody>
      </p:sp>
    </p:spTree>
    <p:extLst>
      <p:ext uri="{BB962C8B-B14F-4D97-AF65-F5344CB8AC3E}">
        <p14:creationId xmlns:p14="http://schemas.microsoft.com/office/powerpoint/2010/main" val="30599686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85</a:t>
            </a:fld>
            <a:endParaRPr lang="es-VE"/>
          </a:p>
        </p:txBody>
      </p:sp>
    </p:spTree>
    <p:extLst>
      <p:ext uri="{BB962C8B-B14F-4D97-AF65-F5344CB8AC3E}">
        <p14:creationId xmlns:p14="http://schemas.microsoft.com/office/powerpoint/2010/main" val="32729298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86</a:t>
            </a:fld>
            <a:endParaRPr lang="es-VE"/>
          </a:p>
        </p:txBody>
      </p:sp>
    </p:spTree>
    <p:extLst>
      <p:ext uri="{BB962C8B-B14F-4D97-AF65-F5344CB8AC3E}">
        <p14:creationId xmlns:p14="http://schemas.microsoft.com/office/powerpoint/2010/main" val="3098817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18</a:t>
            </a:fld>
            <a:endParaRPr lang="es-VE"/>
          </a:p>
        </p:txBody>
      </p:sp>
    </p:spTree>
    <p:extLst>
      <p:ext uri="{BB962C8B-B14F-4D97-AF65-F5344CB8AC3E}">
        <p14:creationId xmlns:p14="http://schemas.microsoft.com/office/powerpoint/2010/main" val="30342566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91</a:t>
            </a:fld>
            <a:endParaRPr lang="es-VE"/>
          </a:p>
        </p:txBody>
      </p:sp>
    </p:spTree>
    <p:extLst>
      <p:ext uri="{BB962C8B-B14F-4D97-AF65-F5344CB8AC3E}">
        <p14:creationId xmlns:p14="http://schemas.microsoft.com/office/powerpoint/2010/main" val="5169773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92</a:t>
            </a:fld>
            <a:endParaRPr lang="es-VE"/>
          </a:p>
        </p:txBody>
      </p:sp>
    </p:spTree>
    <p:extLst>
      <p:ext uri="{BB962C8B-B14F-4D97-AF65-F5344CB8AC3E}">
        <p14:creationId xmlns:p14="http://schemas.microsoft.com/office/powerpoint/2010/main" val="25608191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93</a:t>
            </a:fld>
            <a:endParaRPr lang="es-VE"/>
          </a:p>
        </p:txBody>
      </p:sp>
    </p:spTree>
    <p:extLst>
      <p:ext uri="{BB962C8B-B14F-4D97-AF65-F5344CB8AC3E}">
        <p14:creationId xmlns:p14="http://schemas.microsoft.com/office/powerpoint/2010/main" val="2323408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94</a:t>
            </a:fld>
            <a:endParaRPr lang="es-VE"/>
          </a:p>
        </p:txBody>
      </p:sp>
    </p:spTree>
    <p:extLst>
      <p:ext uri="{BB962C8B-B14F-4D97-AF65-F5344CB8AC3E}">
        <p14:creationId xmlns:p14="http://schemas.microsoft.com/office/powerpoint/2010/main" val="37803559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95</a:t>
            </a:fld>
            <a:endParaRPr lang="es-VE"/>
          </a:p>
        </p:txBody>
      </p:sp>
    </p:spTree>
    <p:extLst>
      <p:ext uri="{BB962C8B-B14F-4D97-AF65-F5344CB8AC3E}">
        <p14:creationId xmlns:p14="http://schemas.microsoft.com/office/powerpoint/2010/main" val="18376529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96</a:t>
            </a:fld>
            <a:endParaRPr lang="es-VE"/>
          </a:p>
        </p:txBody>
      </p:sp>
    </p:spTree>
    <p:extLst>
      <p:ext uri="{BB962C8B-B14F-4D97-AF65-F5344CB8AC3E}">
        <p14:creationId xmlns:p14="http://schemas.microsoft.com/office/powerpoint/2010/main" val="22494521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97</a:t>
            </a:fld>
            <a:endParaRPr lang="es-VE"/>
          </a:p>
        </p:txBody>
      </p:sp>
    </p:spTree>
    <p:extLst>
      <p:ext uri="{BB962C8B-B14F-4D97-AF65-F5344CB8AC3E}">
        <p14:creationId xmlns:p14="http://schemas.microsoft.com/office/powerpoint/2010/main" val="42107664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98</a:t>
            </a:fld>
            <a:endParaRPr lang="es-VE"/>
          </a:p>
        </p:txBody>
      </p:sp>
    </p:spTree>
    <p:extLst>
      <p:ext uri="{BB962C8B-B14F-4D97-AF65-F5344CB8AC3E}">
        <p14:creationId xmlns:p14="http://schemas.microsoft.com/office/powerpoint/2010/main" val="27470202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99</a:t>
            </a:fld>
            <a:endParaRPr lang="es-VE"/>
          </a:p>
        </p:txBody>
      </p:sp>
    </p:spTree>
    <p:extLst>
      <p:ext uri="{BB962C8B-B14F-4D97-AF65-F5344CB8AC3E}">
        <p14:creationId xmlns:p14="http://schemas.microsoft.com/office/powerpoint/2010/main" val="28364711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100</a:t>
            </a:fld>
            <a:endParaRPr lang="es-VE"/>
          </a:p>
        </p:txBody>
      </p:sp>
    </p:spTree>
    <p:extLst>
      <p:ext uri="{BB962C8B-B14F-4D97-AF65-F5344CB8AC3E}">
        <p14:creationId xmlns:p14="http://schemas.microsoft.com/office/powerpoint/2010/main" val="3395639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19</a:t>
            </a:fld>
            <a:endParaRPr lang="es-VE"/>
          </a:p>
        </p:txBody>
      </p:sp>
    </p:spTree>
    <p:extLst>
      <p:ext uri="{BB962C8B-B14F-4D97-AF65-F5344CB8AC3E}">
        <p14:creationId xmlns:p14="http://schemas.microsoft.com/office/powerpoint/2010/main" val="9810630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101</a:t>
            </a:fld>
            <a:endParaRPr lang="es-VE"/>
          </a:p>
        </p:txBody>
      </p:sp>
    </p:spTree>
    <p:extLst>
      <p:ext uri="{BB962C8B-B14F-4D97-AF65-F5344CB8AC3E}">
        <p14:creationId xmlns:p14="http://schemas.microsoft.com/office/powerpoint/2010/main" val="35740471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102</a:t>
            </a:fld>
            <a:endParaRPr lang="es-VE"/>
          </a:p>
        </p:txBody>
      </p:sp>
    </p:spTree>
    <p:extLst>
      <p:ext uri="{BB962C8B-B14F-4D97-AF65-F5344CB8AC3E}">
        <p14:creationId xmlns:p14="http://schemas.microsoft.com/office/powerpoint/2010/main" val="14993336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103</a:t>
            </a:fld>
            <a:endParaRPr lang="es-VE"/>
          </a:p>
        </p:txBody>
      </p:sp>
    </p:spTree>
    <p:extLst>
      <p:ext uri="{BB962C8B-B14F-4D97-AF65-F5344CB8AC3E}">
        <p14:creationId xmlns:p14="http://schemas.microsoft.com/office/powerpoint/2010/main" val="18602990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104</a:t>
            </a:fld>
            <a:endParaRPr lang="es-VE"/>
          </a:p>
        </p:txBody>
      </p:sp>
    </p:spTree>
    <p:extLst>
      <p:ext uri="{BB962C8B-B14F-4D97-AF65-F5344CB8AC3E}">
        <p14:creationId xmlns:p14="http://schemas.microsoft.com/office/powerpoint/2010/main" val="33368821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105</a:t>
            </a:fld>
            <a:endParaRPr lang="es-VE"/>
          </a:p>
        </p:txBody>
      </p:sp>
    </p:spTree>
    <p:extLst>
      <p:ext uri="{BB962C8B-B14F-4D97-AF65-F5344CB8AC3E}">
        <p14:creationId xmlns:p14="http://schemas.microsoft.com/office/powerpoint/2010/main" val="21783716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106</a:t>
            </a:fld>
            <a:endParaRPr lang="es-VE"/>
          </a:p>
        </p:txBody>
      </p:sp>
    </p:spTree>
    <p:extLst>
      <p:ext uri="{BB962C8B-B14F-4D97-AF65-F5344CB8AC3E}">
        <p14:creationId xmlns:p14="http://schemas.microsoft.com/office/powerpoint/2010/main" val="13013820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107</a:t>
            </a:fld>
            <a:endParaRPr lang="es-VE"/>
          </a:p>
        </p:txBody>
      </p:sp>
    </p:spTree>
    <p:extLst>
      <p:ext uri="{BB962C8B-B14F-4D97-AF65-F5344CB8AC3E}">
        <p14:creationId xmlns:p14="http://schemas.microsoft.com/office/powerpoint/2010/main" val="5416028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108</a:t>
            </a:fld>
            <a:endParaRPr lang="es-VE"/>
          </a:p>
        </p:txBody>
      </p:sp>
    </p:spTree>
    <p:extLst>
      <p:ext uri="{BB962C8B-B14F-4D97-AF65-F5344CB8AC3E}">
        <p14:creationId xmlns:p14="http://schemas.microsoft.com/office/powerpoint/2010/main" val="573279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109</a:t>
            </a:fld>
            <a:endParaRPr lang="es-VE"/>
          </a:p>
        </p:txBody>
      </p:sp>
    </p:spTree>
    <p:extLst>
      <p:ext uri="{BB962C8B-B14F-4D97-AF65-F5344CB8AC3E}">
        <p14:creationId xmlns:p14="http://schemas.microsoft.com/office/powerpoint/2010/main" val="25865371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110</a:t>
            </a:fld>
            <a:endParaRPr lang="es-VE"/>
          </a:p>
        </p:txBody>
      </p:sp>
    </p:spTree>
    <p:extLst>
      <p:ext uri="{BB962C8B-B14F-4D97-AF65-F5344CB8AC3E}">
        <p14:creationId xmlns:p14="http://schemas.microsoft.com/office/powerpoint/2010/main" val="2288102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20</a:t>
            </a:fld>
            <a:endParaRPr lang="es-VE"/>
          </a:p>
        </p:txBody>
      </p:sp>
    </p:spTree>
    <p:extLst>
      <p:ext uri="{BB962C8B-B14F-4D97-AF65-F5344CB8AC3E}">
        <p14:creationId xmlns:p14="http://schemas.microsoft.com/office/powerpoint/2010/main" val="16402350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115</a:t>
            </a:fld>
            <a:endParaRPr lang="es-VE"/>
          </a:p>
        </p:txBody>
      </p:sp>
    </p:spTree>
    <p:extLst>
      <p:ext uri="{BB962C8B-B14F-4D97-AF65-F5344CB8AC3E}">
        <p14:creationId xmlns:p14="http://schemas.microsoft.com/office/powerpoint/2010/main" val="6491782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116</a:t>
            </a:fld>
            <a:endParaRPr lang="es-VE"/>
          </a:p>
        </p:txBody>
      </p:sp>
    </p:spTree>
    <p:extLst>
      <p:ext uri="{BB962C8B-B14F-4D97-AF65-F5344CB8AC3E}">
        <p14:creationId xmlns:p14="http://schemas.microsoft.com/office/powerpoint/2010/main" val="7742453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117</a:t>
            </a:fld>
            <a:endParaRPr lang="es-VE"/>
          </a:p>
        </p:txBody>
      </p:sp>
    </p:spTree>
    <p:extLst>
      <p:ext uri="{BB962C8B-B14F-4D97-AF65-F5344CB8AC3E}">
        <p14:creationId xmlns:p14="http://schemas.microsoft.com/office/powerpoint/2010/main" val="91198045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118</a:t>
            </a:fld>
            <a:endParaRPr lang="es-VE"/>
          </a:p>
        </p:txBody>
      </p:sp>
    </p:spTree>
    <p:extLst>
      <p:ext uri="{BB962C8B-B14F-4D97-AF65-F5344CB8AC3E}">
        <p14:creationId xmlns:p14="http://schemas.microsoft.com/office/powerpoint/2010/main" val="78761150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119</a:t>
            </a:fld>
            <a:endParaRPr lang="es-VE"/>
          </a:p>
        </p:txBody>
      </p:sp>
    </p:spTree>
    <p:extLst>
      <p:ext uri="{BB962C8B-B14F-4D97-AF65-F5344CB8AC3E}">
        <p14:creationId xmlns:p14="http://schemas.microsoft.com/office/powerpoint/2010/main" val="3067949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120</a:t>
            </a:fld>
            <a:endParaRPr lang="es-VE"/>
          </a:p>
        </p:txBody>
      </p:sp>
    </p:spTree>
    <p:extLst>
      <p:ext uri="{BB962C8B-B14F-4D97-AF65-F5344CB8AC3E}">
        <p14:creationId xmlns:p14="http://schemas.microsoft.com/office/powerpoint/2010/main" val="28549804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121</a:t>
            </a:fld>
            <a:endParaRPr lang="es-VE"/>
          </a:p>
        </p:txBody>
      </p:sp>
    </p:spTree>
    <p:extLst>
      <p:ext uri="{BB962C8B-B14F-4D97-AF65-F5344CB8AC3E}">
        <p14:creationId xmlns:p14="http://schemas.microsoft.com/office/powerpoint/2010/main" val="38935419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122</a:t>
            </a:fld>
            <a:endParaRPr lang="es-VE"/>
          </a:p>
        </p:txBody>
      </p:sp>
    </p:spTree>
    <p:extLst>
      <p:ext uri="{BB962C8B-B14F-4D97-AF65-F5344CB8AC3E}">
        <p14:creationId xmlns:p14="http://schemas.microsoft.com/office/powerpoint/2010/main" val="21063517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123</a:t>
            </a:fld>
            <a:endParaRPr lang="es-VE"/>
          </a:p>
        </p:txBody>
      </p:sp>
    </p:spTree>
    <p:extLst>
      <p:ext uri="{BB962C8B-B14F-4D97-AF65-F5344CB8AC3E}">
        <p14:creationId xmlns:p14="http://schemas.microsoft.com/office/powerpoint/2010/main" val="11345142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124</a:t>
            </a:fld>
            <a:endParaRPr lang="es-VE"/>
          </a:p>
        </p:txBody>
      </p:sp>
    </p:spTree>
    <p:extLst>
      <p:ext uri="{BB962C8B-B14F-4D97-AF65-F5344CB8AC3E}">
        <p14:creationId xmlns:p14="http://schemas.microsoft.com/office/powerpoint/2010/main" val="1106156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9" name="Rectángulo 8">
            <a:extLst>
              <a:ext uri="{FF2B5EF4-FFF2-40B4-BE49-F238E27FC236}">
                <a16:creationId xmlns="" xmlns:a16="http://schemas.microsoft.com/office/drawing/2014/main" id="{8E78941E-0776-499B-9593-EDE28D292732}"/>
              </a:ext>
            </a:extLst>
          </p:cNvPr>
          <p:cNvSpPr/>
          <p:nvPr userDrawn="1"/>
        </p:nvSpPr>
        <p:spPr>
          <a:xfrm>
            <a:off x="738909" y="1616364"/>
            <a:ext cx="11065164" cy="4221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5902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4819500-C984-4A38-A9F3-A4A92EBEFB6A}"/>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texto vertical 2">
            <a:extLst>
              <a:ext uri="{FF2B5EF4-FFF2-40B4-BE49-F238E27FC236}">
                <a16:creationId xmlns="" xmlns:a16="http://schemas.microsoft.com/office/drawing/2014/main" id="{73415361-DD5C-40A2-B751-EAFA9DD913CE}"/>
              </a:ext>
            </a:extLst>
          </p:cNvPr>
          <p:cNvSpPr>
            <a:spLocks noGrp="1"/>
          </p:cNvSpPr>
          <p:nvPr>
            <p:ph type="body" orient="vert" idx="1"/>
          </p:nvPr>
        </p:nvSpPr>
        <p:spPr>
          <a:xfrm>
            <a:off x="838200" y="1825625"/>
            <a:ext cx="10515600" cy="43513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 xmlns:a16="http://schemas.microsoft.com/office/drawing/2014/main" id="{B412DF50-7C91-4FF0-8030-927E9E7E8D5F}"/>
              </a:ext>
            </a:extLst>
          </p:cNvPr>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1/26/2021</a:t>
            </a:fld>
            <a:endParaRPr lang="en-US"/>
          </a:p>
        </p:txBody>
      </p:sp>
      <p:sp>
        <p:nvSpPr>
          <p:cNvPr id="5" name="Marcador de pie de página 4">
            <a:extLst>
              <a:ext uri="{FF2B5EF4-FFF2-40B4-BE49-F238E27FC236}">
                <a16:creationId xmlns="" xmlns:a16="http://schemas.microsoft.com/office/drawing/2014/main" id="{6FE00BCE-F635-4C95-9A56-8EE7AD5EBEE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Marcador de número de diapositiva 5">
            <a:extLst>
              <a:ext uri="{FF2B5EF4-FFF2-40B4-BE49-F238E27FC236}">
                <a16:creationId xmlns="" xmlns:a16="http://schemas.microsoft.com/office/drawing/2014/main" id="{EF6C4646-E4D6-456B-8A68-552872EBF3FD}"/>
              </a:ext>
            </a:extLst>
          </p:cNvPr>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extLst>
      <p:ext uri="{BB962C8B-B14F-4D97-AF65-F5344CB8AC3E}">
        <p14:creationId xmlns:p14="http://schemas.microsoft.com/office/powerpoint/2010/main" val="2628469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FD4ABAFB-4C21-45A0-9EA8-6FE96B226374}"/>
              </a:ext>
            </a:extLst>
          </p:cNvPr>
          <p:cNvSpPr>
            <a:spLocks noGrp="1"/>
          </p:cNvSpPr>
          <p:nvPr>
            <p:ph type="title" orient="vert"/>
          </p:nvPr>
        </p:nvSpPr>
        <p:spPr>
          <a:xfrm>
            <a:off x="8724900" y="365125"/>
            <a:ext cx="2628900" cy="5811838"/>
          </a:xfrm>
          <a:prstGeom prst="rect">
            <a:avLst/>
          </a:prstGeo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 xmlns:a16="http://schemas.microsoft.com/office/drawing/2014/main" id="{3FAE3BA4-9D4C-41E3-8794-963008577EB6}"/>
              </a:ext>
            </a:extLst>
          </p:cNvPr>
          <p:cNvSpPr>
            <a:spLocks noGrp="1"/>
          </p:cNvSpPr>
          <p:nvPr>
            <p:ph type="body" orient="vert" idx="1"/>
          </p:nvPr>
        </p:nvSpPr>
        <p:spPr>
          <a:xfrm>
            <a:off x="838200" y="365125"/>
            <a:ext cx="7734300" cy="58118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 xmlns:a16="http://schemas.microsoft.com/office/drawing/2014/main" id="{B4043542-3509-4B52-A95B-319795865CDF}"/>
              </a:ext>
            </a:extLst>
          </p:cNvPr>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1/26/2021</a:t>
            </a:fld>
            <a:endParaRPr lang="en-US"/>
          </a:p>
        </p:txBody>
      </p:sp>
      <p:sp>
        <p:nvSpPr>
          <p:cNvPr id="5" name="Marcador de pie de página 4">
            <a:extLst>
              <a:ext uri="{FF2B5EF4-FFF2-40B4-BE49-F238E27FC236}">
                <a16:creationId xmlns="" xmlns:a16="http://schemas.microsoft.com/office/drawing/2014/main" id="{D40C1CEE-3D06-451E-904C-7915CBF7DC8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Marcador de número de diapositiva 5">
            <a:extLst>
              <a:ext uri="{FF2B5EF4-FFF2-40B4-BE49-F238E27FC236}">
                <a16:creationId xmlns="" xmlns:a16="http://schemas.microsoft.com/office/drawing/2014/main" id="{E04D9681-8F93-4B85-B44F-A88746C46D15}"/>
              </a:ext>
            </a:extLst>
          </p:cNvPr>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extLst>
      <p:ext uri="{BB962C8B-B14F-4D97-AF65-F5344CB8AC3E}">
        <p14:creationId xmlns:p14="http://schemas.microsoft.com/office/powerpoint/2010/main" val="2800583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8E066A06-1327-4778-89A5-DD063AA7295C}" type="datetimeFigureOut">
              <a:rPr lang="es-ES" smtClean="0"/>
              <a:t>26/01/2021</a:t>
            </a:fld>
            <a:endParaRPr lang="es-ES"/>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20F01D05-6CD5-490B-AB6C-D479BCA20555}" type="slidenum">
              <a:rPr lang="es-ES" smtClean="0"/>
              <a:t>‹Nº›</a:t>
            </a:fld>
            <a:endParaRPr lang="es-ES"/>
          </a:p>
        </p:txBody>
      </p:sp>
    </p:spTree>
    <p:extLst>
      <p:ext uri="{BB962C8B-B14F-4D97-AF65-F5344CB8AC3E}">
        <p14:creationId xmlns:p14="http://schemas.microsoft.com/office/powerpoint/2010/main" val="2402056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2" name="1 Imagen"/>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0" y="-1"/>
            <a:ext cx="12188700" cy="6859857"/>
          </a:xfrm>
          <a:prstGeom prst="rect">
            <a:avLst/>
          </a:prstGeom>
        </p:spPr>
      </p:pic>
      <p:sp>
        <p:nvSpPr>
          <p:cNvPr id="23" name="Rectángulo 22">
            <a:extLst>
              <a:ext uri="{FF2B5EF4-FFF2-40B4-BE49-F238E27FC236}">
                <a16:creationId xmlns="" xmlns:a16="http://schemas.microsoft.com/office/drawing/2014/main" id="{550D34A0-7365-4EA0-A5FB-9F1777A27F6C}"/>
              </a:ext>
            </a:extLst>
          </p:cNvPr>
          <p:cNvSpPr/>
          <p:nvPr userDrawn="1"/>
        </p:nvSpPr>
        <p:spPr>
          <a:xfrm>
            <a:off x="6096000" y="309700"/>
            <a:ext cx="5854046" cy="735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Imagen 24">
            <a:extLst>
              <a:ext uri="{FF2B5EF4-FFF2-40B4-BE49-F238E27FC236}">
                <a16:creationId xmlns="" xmlns:a16="http://schemas.microsoft.com/office/drawing/2014/main" id="{B4A63C3C-BF4A-44B9-A2C3-3B65B66BFB4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7650" r="1957" b="82087"/>
          <a:stretch/>
        </p:blipFill>
        <p:spPr>
          <a:xfrm>
            <a:off x="5800672" y="0"/>
            <a:ext cx="6146276" cy="1228436"/>
          </a:xfrm>
          <a:prstGeom prst="rect">
            <a:avLst/>
          </a:prstGeom>
        </p:spPr>
      </p:pic>
      <p:sp>
        <p:nvSpPr>
          <p:cNvPr id="27" name="Rectángulo 26">
            <a:extLst>
              <a:ext uri="{FF2B5EF4-FFF2-40B4-BE49-F238E27FC236}">
                <a16:creationId xmlns="" xmlns:a16="http://schemas.microsoft.com/office/drawing/2014/main" id="{0154C40B-ACAF-45A3-9C06-5819D6B18A8A}"/>
              </a:ext>
            </a:extLst>
          </p:cNvPr>
          <p:cNvSpPr/>
          <p:nvPr userDrawn="1"/>
        </p:nvSpPr>
        <p:spPr>
          <a:xfrm>
            <a:off x="7204364" y="3260436"/>
            <a:ext cx="4008581" cy="23737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ángulo: esquinas redondeadas 2">
            <a:extLst>
              <a:ext uri="{FF2B5EF4-FFF2-40B4-BE49-F238E27FC236}">
                <a16:creationId xmlns="" xmlns:a16="http://schemas.microsoft.com/office/drawing/2014/main" id="{8B9DF5FF-D732-4965-A2AF-4D204CC295C7}"/>
              </a:ext>
            </a:extLst>
          </p:cNvPr>
          <p:cNvSpPr/>
          <p:nvPr userDrawn="1"/>
        </p:nvSpPr>
        <p:spPr>
          <a:xfrm>
            <a:off x="6742545" y="1671782"/>
            <a:ext cx="4996873" cy="1092485"/>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1635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3" name="Marcador de texto 2">
            <a:extLst>
              <a:ext uri="{FF2B5EF4-FFF2-40B4-BE49-F238E27FC236}">
                <a16:creationId xmlns="" xmlns:a16="http://schemas.microsoft.com/office/drawing/2014/main" id="{DA8CA887-EEAA-449E-90B0-1D78BE36B43E}"/>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 xmlns:a16="http://schemas.microsoft.com/office/drawing/2014/main" id="{91CF3B44-9229-49B3-9CF4-1CFE2147CA1C}"/>
              </a:ext>
            </a:extLst>
          </p:cNvPr>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1/26/2021</a:t>
            </a:fld>
            <a:endParaRPr lang="en-US"/>
          </a:p>
        </p:txBody>
      </p:sp>
      <p:sp>
        <p:nvSpPr>
          <p:cNvPr id="5" name="Marcador de pie de página 4">
            <a:extLst>
              <a:ext uri="{FF2B5EF4-FFF2-40B4-BE49-F238E27FC236}">
                <a16:creationId xmlns="" xmlns:a16="http://schemas.microsoft.com/office/drawing/2014/main" id="{3C601C5F-1175-4155-B47E-9F334C4F3C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Marcador de número de diapositiva 5">
            <a:extLst>
              <a:ext uri="{FF2B5EF4-FFF2-40B4-BE49-F238E27FC236}">
                <a16:creationId xmlns="" xmlns:a16="http://schemas.microsoft.com/office/drawing/2014/main" id="{BEC95544-509A-4532-8F52-F957F620B968}"/>
              </a:ext>
            </a:extLst>
          </p:cNvPr>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extLst>
      <p:ext uri="{BB962C8B-B14F-4D97-AF65-F5344CB8AC3E}">
        <p14:creationId xmlns:p14="http://schemas.microsoft.com/office/powerpoint/2010/main" val="151439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638EFA7-812E-496D-8592-92700BB92692}"/>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contenido 2">
            <a:extLst>
              <a:ext uri="{FF2B5EF4-FFF2-40B4-BE49-F238E27FC236}">
                <a16:creationId xmlns="" xmlns:a16="http://schemas.microsoft.com/office/drawing/2014/main" id="{9C674107-BE9E-4B35-9339-45CB260E31CF}"/>
              </a:ext>
            </a:extLst>
          </p:cNvPr>
          <p:cNvSpPr>
            <a:spLocks noGrp="1"/>
          </p:cNvSpPr>
          <p:nvPr>
            <p:ph sz="half" idx="1"/>
          </p:nvPr>
        </p:nvSpPr>
        <p:spPr>
          <a:xfrm>
            <a:off x="838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 xmlns:a16="http://schemas.microsoft.com/office/drawing/2014/main" id="{8E9B94BE-C89E-4037-9BDC-A28AEAC48589}"/>
              </a:ext>
            </a:extLst>
          </p:cNvPr>
          <p:cNvSpPr>
            <a:spLocks noGrp="1"/>
          </p:cNvSpPr>
          <p:nvPr>
            <p:ph sz="half" idx="2"/>
          </p:nvPr>
        </p:nvSpPr>
        <p:spPr>
          <a:xfrm>
            <a:off x="6172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 xmlns:a16="http://schemas.microsoft.com/office/drawing/2014/main" id="{8F76AC1D-60D1-4282-BC80-35A123A93EEF}"/>
              </a:ext>
            </a:extLst>
          </p:cNvPr>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1/26/2021</a:t>
            </a:fld>
            <a:endParaRPr lang="en-US"/>
          </a:p>
        </p:txBody>
      </p:sp>
      <p:sp>
        <p:nvSpPr>
          <p:cNvPr id="6" name="Marcador de pie de página 5">
            <a:extLst>
              <a:ext uri="{FF2B5EF4-FFF2-40B4-BE49-F238E27FC236}">
                <a16:creationId xmlns="" xmlns:a16="http://schemas.microsoft.com/office/drawing/2014/main" id="{3FAE0AF4-34A7-486E-B8AB-7263122A1BF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Marcador de número de diapositiva 6">
            <a:extLst>
              <a:ext uri="{FF2B5EF4-FFF2-40B4-BE49-F238E27FC236}">
                <a16:creationId xmlns="" xmlns:a16="http://schemas.microsoft.com/office/drawing/2014/main" id="{5DB47C2B-3C2A-4E2C-A4EA-7958B1C36AE0}"/>
              </a:ext>
            </a:extLst>
          </p:cNvPr>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extLst>
      <p:ext uri="{BB962C8B-B14F-4D97-AF65-F5344CB8AC3E}">
        <p14:creationId xmlns:p14="http://schemas.microsoft.com/office/powerpoint/2010/main" val="3665043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66ADCFE-40B3-41FB-AD8F-1EBD7305C1CD}"/>
              </a:ext>
            </a:extLst>
          </p:cNvPr>
          <p:cNvSpPr>
            <a:spLocks noGrp="1"/>
          </p:cNvSpPr>
          <p:nvPr>
            <p:ph type="title"/>
          </p:nvPr>
        </p:nvSpPr>
        <p:spPr>
          <a:xfrm>
            <a:off x="839788" y="365125"/>
            <a:ext cx="10515600" cy="1325563"/>
          </a:xfrm>
          <a:prstGeom prst="rect">
            <a:avLst/>
          </a:prstGeom>
        </p:spPr>
        <p:txBody>
          <a:bodyPr/>
          <a:lstStyle/>
          <a:p>
            <a:r>
              <a:rPr lang="es-ES"/>
              <a:t>Haga clic para modificar el estilo de título del patrón</a:t>
            </a:r>
            <a:endParaRPr lang="en-US"/>
          </a:p>
        </p:txBody>
      </p:sp>
      <p:sp>
        <p:nvSpPr>
          <p:cNvPr id="3" name="Marcador de texto 2">
            <a:extLst>
              <a:ext uri="{FF2B5EF4-FFF2-40B4-BE49-F238E27FC236}">
                <a16:creationId xmlns="" xmlns:a16="http://schemas.microsoft.com/office/drawing/2014/main" id="{2F3973C2-B861-4092-BE6A-57BF7721B9B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 xmlns:a16="http://schemas.microsoft.com/office/drawing/2014/main" id="{62CAC191-E604-4445-AD0D-0C1FD6EB3DDD}"/>
              </a:ext>
            </a:extLst>
          </p:cNvPr>
          <p:cNvSpPr>
            <a:spLocks noGrp="1"/>
          </p:cNvSpPr>
          <p:nvPr>
            <p:ph sz="half" idx="2"/>
          </p:nvPr>
        </p:nvSpPr>
        <p:spPr>
          <a:xfrm>
            <a:off x="839788" y="2505075"/>
            <a:ext cx="5157787"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 xmlns:a16="http://schemas.microsoft.com/office/drawing/2014/main" id="{CECF9DB8-390E-4B9C-87C2-7D3B78983D73}"/>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 xmlns:a16="http://schemas.microsoft.com/office/drawing/2014/main" id="{80D18257-3F0E-46AD-894B-874331185964}"/>
              </a:ext>
            </a:extLst>
          </p:cNvPr>
          <p:cNvSpPr>
            <a:spLocks noGrp="1"/>
          </p:cNvSpPr>
          <p:nvPr>
            <p:ph sz="quarter" idx="4"/>
          </p:nvPr>
        </p:nvSpPr>
        <p:spPr>
          <a:xfrm>
            <a:off x="6172200" y="2505075"/>
            <a:ext cx="5183188"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 xmlns:a16="http://schemas.microsoft.com/office/drawing/2014/main" id="{B51B0F9D-8C48-4AD1-8143-51CC8CA900F4}"/>
              </a:ext>
            </a:extLst>
          </p:cNvPr>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1/26/2021</a:t>
            </a:fld>
            <a:endParaRPr lang="en-US"/>
          </a:p>
        </p:txBody>
      </p:sp>
      <p:sp>
        <p:nvSpPr>
          <p:cNvPr id="8" name="Marcador de pie de página 7">
            <a:extLst>
              <a:ext uri="{FF2B5EF4-FFF2-40B4-BE49-F238E27FC236}">
                <a16:creationId xmlns="" xmlns:a16="http://schemas.microsoft.com/office/drawing/2014/main" id="{B5292532-97FD-44E6-B59F-CEDFF3AB335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Marcador de número de diapositiva 8">
            <a:extLst>
              <a:ext uri="{FF2B5EF4-FFF2-40B4-BE49-F238E27FC236}">
                <a16:creationId xmlns="" xmlns:a16="http://schemas.microsoft.com/office/drawing/2014/main" id="{9461EEEC-3FD5-4C62-B15E-8D6859352034}"/>
              </a:ext>
            </a:extLst>
          </p:cNvPr>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extLst>
      <p:ext uri="{BB962C8B-B14F-4D97-AF65-F5344CB8AC3E}">
        <p14:creationId xmlns:p14="http://schemas.microsoft.com/office/powerpoint/2010/main" val="3244598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667EFF2-03F3-4EB8-A9EF-783B32AB9A29}"/>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fecha 2">
            <a:extLst>
              <a:ext uri="{FF2B5EF4-FFF2-40B4-BE49-F238E27FC236}">
                <a16:creationId xmlns="" xmlns:a16="http://schemas.microsoft.com/office/drawing/2014/main" id="{11B2AE12-4B7D-45F5-83A7-081C95292BDF}"/>
              </a:ext>
            </a:extLst>
          </p:cNvPr>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1/26/2021</a:t>
            </a:fld>
            <a:endParaRPr lang="en-US"/>
          </a:p>
        </p:txBody>
      </p:sp>
      <p:sp>
        <p:nvSpPr>
          <p:cNvPr id="4" name="Marcador de pie de página 3">
            <a:extLst>
              <a:ext uri="{FF2B5EF4-FFF2-40B4-BE49-F238E27FC236}">
                <a16:creationId xmlns="" xmlns:a16="http://schemas.microsoft.com/office/drawing/2014/main" id="{C1D38447-7F47-4948-9DF4-205753E321C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Marcador de número de diapositiva 4">
            <a:extLst>
              <a:ext uri="{FF2B5EF4-FFF2-40B4-BE49-F238E27FC236}">
                <a16:creationId xmlns="" xmlns:a16="http://schemas.microsoft.com/office/drawing/2014/main" id="{62EF63B7-07CF-4923-A397-04D7A3FE82E8}"/>
              </a:ext>
            </a:extLst>
          </p:cNvPr>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extLst>
      <p:ext uri="{BB962C8B-B14F-4D97-AF65-F5344CB8AC3E}">
        <p14:creationId xmlns:p14="http://schemas.microsoft.com/office/powerpoint/2010/main" val="636428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 xmlns:a16="http://schemas.microsoft.com/office/drawing/2014/main" id="{E24AC10E-E418-4E05-A827-F5DD502BD1B1}"/>
              </a:ext>
            </a:extLst>
          </p:cNvPr>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1/26/2021</a:t>
            </a:fld>
            <a:endParaRPr lang="en-US"/>
          </a:p>
        </p:txBody>
      </p:sp>
      <p:sp>
        <p:nvSpPr>
          <p:cNvPr id="3" name="Marcador de pie de página 2">
            <a:extLst>
              <a:ext uri="{FF2B5EF4-FFF2-40B4-BE49-F238E27FC236}">
                <a16:creationId xmlns="" xmlns:a16="http://schemas.microsoft.com/office/drawing/2014/main" id="{93E7042F-60E9-4E98-B2DE-D130F4C237A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Marcador de número de diapositiva 3">
            <a:extLst>
              <a:ext uri="{FF2B5EF4-FFF2-40B4-BE49-F238E27FC236}">
                <a16:creationId xmlns="" xmlns:a16="http://schemas.microsoft.com/office/drawing/2014/main" id="{F9B8BED0-BC07-439F-9ECF-594736C1C803}"/>
              </a:ext>
            </a:extLst>
          </p:cNvPr>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extLst>
      <p:ext uri="{BB962C8B-B14F-4D97-AF65-F5344CB8AC3E}">
        <p14:creationId xmlns:p14="http://schemas.microsoft.com/office/powerpoint/2010/main" val="3048001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910D3CB-2CAB-4629-A1C7-AA0668CDD13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 xmlns:a16="http://schemas.microsoft.com/office/drawing/2014/main" id="{1A00FC17-6CBB-419A-B636-E83342F26355}"/>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 xmlns:a16="http://schemas.microsoft.com/office/drawing/2014/main" id="{503E556A-2885-40F8-BDB2-8BFCED93C79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 xmlns:a16="http://schemas.microsoft.com/office/drawing/2014/main" id="{F2ACB77C-9336-401E-9C94-6EE5CAFAF5E4}"/>
              </a:ext>
            </a:extLst>
          </p:cNvPr>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1/26/2021</a:t>
            </a:fld>
            <a:endParaRPr lang="en-US"/>
          </a:p>
        </p:txBody>
      </p:sp>
      <p:sp>
        <p:nvSpPr>
          <p:cNvPr id="6" name="Marcador de pie de página 5">
            <a:extLst>
              <a:ext uri="{FF2B5EF4-FFF2-40B4-BE49-F238E27FC236}">
                <a16:creationId xmlns="" xmlns:a16="http://schemas.microsoft.com/office/drawing/2014/main" id="{F955FA77-B329-4C11-9263-5A3BC8F51BF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Marcador de número de diapositiva 6">
            <a:extLst>
              <a:ext uri="{FF2B5EF4-FFF2-40B4-BE49-F238E27FC236}">
                <a16:creationId xmlns="" xmlns:a16="http://schemas.microsoft.com/office/drawing/2014/main" id="{4A0A7E71-CD08-45D5-B20A-F4F964724FA4}"/>
              </a:ext>
            </a:extLst>
          </p:cNvPr>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extLst>
      <p:ext uri="{BB962C8B-B14F-4D97-AF65-F5344CB8AC3E}">
        <p14:creationId xmlns:p14="http://schemas.microsoft.com/office/powerpoint/2010/main" val="215132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1FF232A-2631-4559-B1E7-508BC029B8D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 xmlns:a16="http://schemas.microsoft.com/office/drawing/2014/main" id="{ECB35604-9490-49CD-9D1C-A81E1717395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 xmlns:a16="http://schemas.microsoft.com/office/drawing/2014/main" id="{4CC492A7-FC69-438A-92BD-C0387FF5B52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 xmlns:a16="http://schemas.microsoft.com/office/drawing/2014/main" id="{15C17BA9-49E2-438F-BB28-2C5D114B417B}"/>
              </a:ext>
            </a:extLst>
          </p:cNvPr>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1/26/2021</a:t>
            </a:fld>
            <a:endParaRPr lang="en-US"/>
          </a:p>
        </p:txBody>
      </p:sp>
      <p:sp>
        <p:nvSpPr>
          <p:cNvPr id="6" name="Marcador de pie de página 5">
            <a:extLst>
              <a:ext uri="{FF2B5EF4-FFF2-40B4-BE49-F238E27FC236}">
                <a16:creationId xmlns="" xmlns:a16="http://schemas.microsoft.com/office/drawing/2014/main" id="{090D84F7-C78B-450E-845E-E08770B0218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Marcador de número de diapositiva 6">
            <a:extLst>
              <a:ext uri="{FF2B5EF4-FFF2-40B4-BE49-F238E27FC236}">
                <a16:creationId xmlns="" xmlns:a16="http://schemas.microsoft.com/office/drawing/2014/main" id="{E8F0AA4E-28E6-480A-AB25-AD7EB9BBF9DF}"/>
              </a:ext>
            </a:extLst>
          </p:cNvPr>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extLst>
      <p:ext uri="{BB962C8B-B14F-4D97-AF65-F5344CB8AC3E}">
        <p14:creationId xmlns:p14="http://schemas.microsoft.com/office/powerpoint/2010/main" val="865313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a:extLst>
              <a:ext uri="{FF2B5EF4-FFF2-40B4-BE49-F238E27FC236}">
                <a16:creationId xmlns="" xmlns:a16="http://schemas.microsoft.com/office/drawing/2014/main" id="{44597F4A-46A5-46C1-9AD1-936C326E5E98}"/>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699" y="0"/>
            <a:ext cx="12184601" cy="6858000"/>
          </a:xfrm>
          <a:prstGeom prst="rect">
            <a:avLst/>
          </a:prstGeom>
        </p:spPr>
      </p:pic>
      <p:sp>
        <p:nvSpPr>
          <p:cNvPr id="10" name="Rectángulo 9">
            <a:extLst>
              <a:ext uri="{FF2B5EF4-FFF2-40B4-BE49-F238E27FC236}">
                <a16:creationId xmlns="" xmlns:a16="http://schemas.microsoft.com/office/drawing/2014/main" id="{238C3113-68E2-4647-A802-69ED9431E383}"/>
              </a:ext>
            </a:extLst>
          </p:cNvPr>
          <p:cNvSpPr/>
          <p:nvPr userDrawn="1"/>
        </p:nvSpPr>
        <p:spPr>
          <a:xfrm>
            <a:off x="738909" y="1616364"/>
            <a:ext cx="11065164" cy="4221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80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55.png"/></Relationships>
</file>

<file path=ppt/slides/_rels/slide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comments" Target="../comments/comment42.xml"/></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comments" Target="../comments/comment43.xml"/></Relationships>
</file>

<file path=ppt/slides/_rels/slide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comments" Target="../comments/comment44.xml"/></Relationships>
</file>

<file path=ppt/slides/_rels/slide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comments" Target="../comments/comment45.xm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comments" Target="../comments/comment46.xml"/></Relationships>
</file>

<file path=ppt/slides/_rels/slide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comments" Target="../comments/comment47.xml"/></Relationships>
</file>

<file path=ppt/slides/_rels/slide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12.xml"/><Relationship Id="rId4" Type="http://schemas.openxmlformats.org/officeDocument/2006/relationships/comments" Target="../comments/comment4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comments" Target="../comments/comment4.xml"/><Relationship Id="rId5" Type="http://schemas.openxmlformats.org/officeDocument/2006/relationships/image" Target="../media/image5.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9.xml"/><Relationship Id="rId1" Type="http://schemas.openxmlformats.org/officeDocument/2006/relationships/slideLayout" Target="../slideLayouts/slideLayout12.xml"/><Relationship Id="rId5" Type="http://schemas.openxmlformats.org/officeDocument/2006/relationships/comments" Target="../comments/comment49.xml"/><Relationship Id="rId4" Type="http://schemas.openxmlformats.org/officeDocument/2006/relationships/image" Target="../media/image57.png"/></Relationships>
</file>

<file path=ppt/slides/_rels/slide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5.png"/></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comments" Target="../comments/comment50.xml"/><Relationship Id="rId5" Type="http://schemas.openxmlformats.org/officeDocument/2006/relationships/image" Target="../media/image3.png"/><Relationship Id="rId4" Type="http://schemas.openxmlformats.org/officeDocument/2006/relationships/image" Target="../media/image13.png"/></Relationships>
</file>

<file path=ppt/slides/_rels/slide1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comments" Target="../comments/comment51.xml"/><Relationship Id="rId5" Type="http://schemas.microsoft.com/office/2007/relationships/hdphoto" Target="../media/hdphoto1.wdp"/><Relationship Id="rId4" Type="http://schemas.openxmlformats.org/officeDocument/2006/relationships/image" Target="../media/image9.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4.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comments" Target="../comments/comment5.xml"/><Relationship Id="rId5" Type="http://schemas.openxmlformats.org/officeDocument/2006/relationships/image" Target="../media/image14.png"/><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5.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9.png"/></Relationships>
</file>

<file path=ppt/slides/_rels/slide1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6.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7.xml"/><Relationship Id="rId1" Type="http://schemas.openxmlformats.org/officeDocument/2006/relationships/slideLayout" Target="../slideLayouts/slideLayout12.xml"/><Relationship Id="rId5" Type="http://schemas.openxmlformats.org/officeDocument/2006/relationships/image" Target="../media/image5.png"/><Relationship Id="rId4" Type="http://schemas.microsoft.com/office/2007/relationships/hdphoto" Target="../media/hdphoto1.wdp"/></Relationships>
</file>

<file path=ppt/slides/_rels/slide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8.xml"/><Relationship Id="rId1" Type="http://schemas.openxmlformats.org/officeDocument/2006/relationships/slideLayout" Target="../slideLayouts/slideLayout12.xml"/><Relationship Id="rId5" Type="http://schemas.openxmlformats.org/officeDocument/2006/relationships/image" Target="../media/image5.png"/><Relationship Id="rId4" Type="http://schemas.microsoft.com/office/2007/relationships/hdphoto" Target="../media/hdphoto1.wdp"/></Relationships>
</file>

<file path=ppt/slides/_rels/slide1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9.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0.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2.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9.png"/></Relationships>
</file>

<file path=ppt/slides/_rels/slide1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7.xml"/><Relationship Id="rId1" Type="http://schemas.openxmlformats.org/officeDocument/2006/relationships/slideLayout" Target="../slideLayouts/slideLayout12.xml"/><Relationship Id="rId6" Type="http://schemas.openxmlformats.org/officeDocument/2006/relationships/comments" Target="../comments/comment52.xml"/><Relationship Id="rId5" Type="http://schemas.openxmlformats.org/officeDocument/2006/relationships/image" Target="../media/image59.png"/><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9.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2.xml"/><Relationship Id="rId1" Type="http://schemas.openxmlformats.org/officeDocument/2006/relationships/slideLayout" Target="../slideLayouts/slideLayout12.xml"/><Relationship Id="rId4" Type="http://schemas.openxmlformats.org/officeDocument/2006/relationships/comments" Target="../comments/comment53.xml"/></Relationships>
</file>

<file path=ppt/slides/_rels/slide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comments" Target="../comments/comment6.xml"/><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12.xml"/><Relationship Id="rId6" Type="http://schemas.openxmlformats.org/officeDocument/2006/relationships/comments" Target="../comments/comment54.xml"/><Relationship Id="rId5" Type="http://schemas.openxmlformats.org/officeDocument/2006/relationships/image" Target="../media/image60.png"/><Relationship Id="rId4" Type="http://schemas.openxmlformats.org/officeDocument/2006/relationships/image" Target="../media/image25.png"/></Relationships>
</file>

<file path=ppt/slides/_rels/slide1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3.xml"/><Relationship Id="rId1" Type="http://schemas.openxmlformats.org/officeDocument/2006/relationships/slideLayout" Target="../slideLayouts/slideLayout12.xml"/><Relationship Id="rId6" Type="http://schemas.openxmlformats.org/officeDocument/2006/relationships/comments" Target="../comments/comment55.xml"/><Relationship Id="rId5" Type="http://schemas.openxmlformats.org/officeDocument/2006/relationships/image" Target="../media/image61.png"/><Relationship Id="rId4" Type="http://schemas.openxmlformats.org/officeDocument/2006/relationships/image" Target="../media/image25.png"/></Relationships>
</file>

<file path=ppt/slides/_rels/slide1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4.xml"/><Relationship Id="rId1" Type="http://schemas.openxmlformats.org/officeDocument/2006/relationships/slideLayout" Target="../slideLayouts/slideLayout12.xml"/><Relationship Id="rId6" Type="http://schemas.openxmlformats.org/officeDocument/2006/relationships/comments" Target="../comments/comment56.xml"/><Relationship Id="rId5" Type="http://schemas.openxmlformats.org/officeDocument/2006/relationships/image" Target="../media/image62.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comments" Target="../comments/comment7.xml"/></Relationships>
</file>

<file path=ppt/slides/_rels/slide150.xml.rels><?xml version="1.0" encoding="UTF-8" standalone="yes"?>
<Relationships xmlns="http://schemas.openxmlformats.org/package/2006/relationships"><Relationship Id="rId8" Type="http://schemas.openxmlformats.org/officeDocument/2006/relationships/comments" Target="../comments/comment57.xml"/><Relationship Id="rId3" Type="http://schemas.openxmlformats.org/officeDocument/2006/relationships/image" Target="../media/image5.png"/><Relationship Id="rId7" Type="http://schemas.microsoft.com/office/2007/relationships/hdphoto" Target="../media/hdphoto3.wdp"/><Relationship Id="rId2" Type="http://schemas.openxmlformats.org/officeDocument/2006/relationships/notesSlide" Target="../notesSlides/notesSlide125.xml"/><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5.png"/></Relationships>
</file>

<file path=ppt/slides/_rels/slide1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comments" Target="../comments/comment8.xml"/><Relationship Id="rId5" Type="http://schemas.openxmlformats.org/officeDocument/2006/relationships/image" Target="../media/image19.png"/><Relationship Id="rId4" Type="http://schemas.openxmlformats.org/officeDocument/2006/relationships/image" Target="../media/image21.png"/></Relationships>
</file>

<file path=ppt/slides/_rels/slide1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4.xml"/><Relationship Id="rId1" Type="http://schemas.openxmlformats.org/officeDocument/2006/relationships/slideLayout" Target="../slideLayouts/slideLayout12.xml"/><Relationship Id="rId6" Type="http://schemas.openxmlformats.org/officeDocument/2006/relationships/comments" Target="../comments/comment58.xml"/><Relationship Id="rId5" Type="http://schemas.microsoft.com/office/2007/relationships/hdphoto" Target="../media/hdphoto3.wdp"/><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comments" Target="../comments/comment9.xml"/><Relationship Id="rId5" Type="http://schemas.openxmlformats.org/officeDocument/2006/relationships/image" Target="../media/image19.png"/><Relationship Id="rId4" Type="http://schemas.openxmlformats.org/officeDocument/2006/relationships/image" Target="../media/image21.png"/></Relationships>
</file>

<file path=ppt/slides/_rels/slide1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5.xml"/><Relationship Id="rId1" Type="http://schemas.openxmlformats.org/officeDocument/2006/relationships/slideLayout" Target="../slideLayouts/slideLayout12.xml"/><Relationship Id="rId6" Type="http://schemas.openxmlformats.org/officeDocument/2006/relationships/comments" Target="../comments/comment59.xml"/><Relationship Id="rId5" Type="http://schemas.openxmlformats.org/officeDocument/2006/relationships/image" Target="../media/image66.png"/><Relationship Id="rId4" Type="http://schemas.microsoft.com/office/2007/relationships/hdphoto" Target="../media/hdphoto3.wdp"/></Relationships>
</file>

<file path=ppt/slides/_rels/slide17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comments" Target="../comments/comment60.xml"/><Relationship Id="rId2" Type="http://schemas.openxmlformats.org/officeDocument/2006/relationships/notesSlide" Target="../notesSlides/notesSlide146.xml"/><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67.png"/><Relationship Id="rId4" Type="http://schemas.microsoft.com/office/2007/relationships/hdphoto" Target="../media/hdphoto3.wdp"/></Relationships>
</file>

<file path=ppt/slides/_rels/slide1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7.xml"/><Relationship Id="rId1" Type="http://schemas.openxmlformats.org/officeDocument/2006/relationships/slideLayout" Target="../slideLayouts/slideLayout12.xml"/><Relationship Id="rId6" Type="http://schemas.openxmlformats.org/officeDocument/2006/relationships/comments" Target="../comments/comment61.xml"/><Relationship Id="rId5" Type="http://schemas.openxmlformats.org/officeDocument/2006/relationships/image" Target="../media/image69.png"/><Relationship Id="rId4" Type="http://schemas.microsoft.com/office/2007/relationships/hdphoto" Target="../media/hdphoto3.wdp"/></Relationships>
</file>

<file path=ppt/slides/_rels/slide1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8.xml"/><Relationship Id="rId1" Type="http://schemas.openxmlformats.org/officeDocument/2006/relationships/slideLayout" Target="../slideLayouts/slideLayout12.xml"/><Relationship Id="rId6" Type="http://schemas.openxmlformats.org/officeDocument/2006/relationships/comments" Target="../comments/comment62.xml"/><Relationship Id="rId5" Type="http://schemas.openxmlformats.org/officeDocument/2006/relationships/image" Target="../media/image70.png"/><Relationship Id="rId4" Type="http://schemas.microsoft.com/office/2007/relationships/hdphoto" Target="../media/hdphoto3.wdp"/></Relationships>
</file>

<file path=ppt/slides/_rels/slide1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9.xml"/><Relationship Id="rId1" Type="http://schemas.openxmlformats.org/officeDocument/2006/relationships/slideLayout" Target="../slideLayouts/slideLayout12.xml"/><Relationship Id="rId6" Type="http://schemas.openxmlformats.org/officeDocument/2006/relationships/comments" Target="../comments/comment63.xml"/><Relationship Id="rId5" Type="http://schemas.openxmlformats.org/officeDocument/2006/relationships/image" Target="../media/image71.png"/><Relationship Id="rId4" Type="http://schemas.microsoft.com/office/2007/relationships/hdphoto" Target="../media/hdphoto3.wdp"/></Relationships>
</file>

<file path=ppt/slides/_rels/slide1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0.xml"/><Relationship Id="rId1" Type="http://schemas.openxmlformats.org/officeDocument/2006/relationships/slideLayout" Target="../slideLayouts/slideLayout12.xml"/><Relationship Id="rId6" Type="http://schemas.openxmlformats.org/officeDocument/2006/relationships/comments" Target="../comments/comment64.xml"/><Relationship Id="rId5" Type="http://schemas.openxmlformats.org/officeDocument/2006/relationships/image" Target="../media/image72.png"/><Relationship Id="rId4" Type="http://schemas.microsoft.com/office/2007/relationships/hdphoto" Target="../media/hdphoto3.wdp"/></Relationships>
</file>

<file path=ppt/slides/_rels/slide1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1.xml"/><Relationship Id="rId1" Type="http://schemas.openxmlformats.org/officeDocument/2006/relationships/slideLayout" Target="../slideLayouts/slideLayout12.xml"/><Relationship Id="rId6" Type="http://schemas.openxmlformats.org/officeDocument/2006/relationships/comments" Target="../comments/comment65.xml"/><Relationship Id="rId5" Type="http://schemas.openxmlformats.org/officeDocument/2006/relationships/image" Target="../media/image73.png"/><Relationship Id="rId4" Type="http://schemas.microsoft.com/office/2007/relationships/hdphoto" Target="../media/hdphoto3.wdp"/></Relationships>
</file>

<file path=ppt/slides/_rels/slide17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comments" Target="../comments/comment66.xml"/><Relationship Id="rId2" Type="http://schemas.openxmlformats.org/officeDocument/2006/relationships/notesSlide" Target="../notesSlides/notesSlide152.xml"/><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67.png"/><Relationship Id="rId4" Type="http://schemas.microsoft.com/office/2007/relationships/hdphoto" Target="../media/hdphoto3.wdp"/></Relationships>
</file>

<file path=ppt/slides/_rels/slide1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3.xml"/><Relationship Id="rId1" Type="http://schemas.openxmlformats.org/officeDocument/2006/relationships/slideLayout" Target="../slideLayouts/slideLayout12.xml"/><Relationship Id="rId4" Type="http://schemas.microsoft.com/office/2007/relationships/hdphoto" Target="../media/hdphoto3.wdp"/></Relationships>
</file>

<file path=ppt/slides/_rels/slide1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4.xml"/><Relationship Id="rId1" Type="http://schemas.openxmlformats.org/officeDocument/2006/relationships/slideLayout" Target="../slideLayouts/slideLayout12.xml"/><Relationship Id="rId6" Type="http://schemas.openxmlformats.org/officeDocument/2006/relationships/comments" Target="../comments/comment67.xml"/><Relationship Id="rId5" Type="http://schemas.openxmlformats.org/officeDocument/2006/relationships/image" Target="../media/image75.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21.png"/></Relationships>
</file>

<file path=ppt/slides/_rels/slide1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5.xml"/><Relationship Id="rId1" Type="http://schemas.openxmlformats.org/officeDocument/2006/relationships/slideLayout" Target="../slideLayouts/slideLayout12.xml"/><Relationship Id="rId6" Type="http://schemas.openxmlformats.org/officeDocument/2006/relationships/comments" Target="../comments/comment68.xml"/><Relationship Id="rId5" Type="http://schemas.openxmlformats.org/officeDocument/2006/relationships/image" Target="../media/image76.png"/><Relationship Id="rId4" Type="http://schemas.microsoft.com/office/2007/relationships/hdphoto" Target="../media/hdphoto3.wdp"/></Relationships>
</file>

<file path=ppt/slides/_rels/slide1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6.xml"/><Relationship Id="rId1" Type="http://schemas.openxmlformats.org/officeDocument/2006/relationships/slideLayout" Target="../slideLayouts/slideLayout12.xml"/><Relationship Id="rId4" Type="http://schemas.openxmlformats.org/officeDocument/2006/relationships/comments" Target="../comments/comment69.xml"/></Relationships>
</file>

<file path=ppt/slides/_rels/slide1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5" Type="http://schemas.openxmlformats.org/officeDocument/2006/relationships/comments" Target="../comments/comment70.xml"/><Relationship Id="rId4" Type="http://schemas.openxmlformats.org/officeDocument/2006/relationships/image" Target="../media/image79.png"/></Relationships>
</file>

<file path=ppt/slides/_rels/slide1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1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1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1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1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1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1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21.png"/></Relationships>
</file>

<file path=ppt/slides/_rels/slide1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1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comments" Target="../comments/comment2.xml"/><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9.png"/><Relationship Id="rId10" Type="http://schemas.openxmlformats.org/officeDocument/2006/relationships/comments" Target="../comments/comment10.xml"/><Relationship Id="rId4" Type="http://schemas.openxmlformats.org/officeDocument/2006/relationships/image" Target="../media/image21.png"/><Relationship Id="rId9"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21.png"/><Relationship Id="rId9"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21.png"/><Relationship Id="rId9"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21.png"/><Relationship Id="rId9" Type="http://schemas.microsoft.com/office/2007/relationships/hdphoto" Target="../media/hdphoto1.wdp"/></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21.png"/><Relationship Id="rId9"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comments" Target="../comments/comment11.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comments" Target="../comments/comment1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comments" Target="../comments/comment13.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comments" Target="../comments/comment14.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comments" Target="../comments/comment15.xml"/><Relationship Id="rId5" Type="http://schemas.openxmlformats.org/officeDocument/2006/relationships/image" Target="../media/image28.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comments" Target="../comments/comment16.xml"/><Relationship Id="rId5" Type="http://schemas.openxmlformats.org/officeDocument/2006/relationships/image" Target="../media/image29.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comments" Target="../comments/comment17.xml"/><Relationship Id="rId5" Type="http://schemas.openxmlformats.org/officeDocument/2006/relationships/image" Target="../media/image30.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comments" Target="../comments/comment18.xml"/><Relationship Id="rId5" Type="http://schemas.openxmlformats.org/officeDocument/2006/relationships/image" Target="../media/image25.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comments" Target="../comments/comment19.xm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25.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comments" Target="../comments/comment20.xml"/><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25.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comments" Target="../comments/comment3.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comments" Target="../comments/comment21.xml"/><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25.png"/><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comments" Target="../comments/comment22.xml"/><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25.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comments" Target="../comments/comment23.xml"/><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25.png"/><Relationship Id="rId4" Type="http://schemas.openxmlformats.org/officeDocument/2006/relationships/image" Target="../media/image21.png"/></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1.png"/></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comments" Target="../comments/comment24.xml"/><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25.png"/><Relationship Id="rId4" Type="http://schemas.openxmlformats.org/officeDocument/2006/relationships/image" Target="../media/image21.png"/></Relationships>
</file>

<file path=ppt/slides/_rels/slide62.xml.rels><?xml version="1.0" encoding="UTF-8" standalone="yes"?>
<Relationships xmlns="http://schemas.openxmlformats.org/package/2006/relationships"><Relationship Id="rId8" Type="http://schemas.openxmlformats.org/officeDocument/2006/relationships/comments" Target="../comments/comment25.xml"/><Relationship Id="rId3" Type="http://schemas.openxmlformats.org/officeDocument/2006/relationships/image" Target="../media/image31.png"/><Relationship Id="rId7"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25.png"/><Relationship Id="rId4" Type="http://schemas.openxmlformats.org/officeDocument/2006/relationships/image" Target="../media/image21.png"/></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12.xml"/><Relationship Id="rId5" Type="http://schemas.openxmlformats.org/officeDocument/2006/relationships/comments" Target="../comments/comment26.xml"/><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comments" Target="../comments/comment27.xml"/><Relationship Id="rId5" Type="http://schemas.openxmlformats.org/officeDocument/2006/relationships/image" Target="../media/image19.png"/><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19.png"/><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comments" Target="../comments/comment28.xml"/><Relationship Id="rId5" Type="http://schemas.openxmlformats.org/officeDocument/2006/relationships/image" Target="../media/image41.png"/><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12.xml"/><Relationship Id="rId6" Type="http://schemas.openxmlformats.org/officeDocument/2006/relationships/comments" Target="../comments/comment29.xml"/><Relationship Id="rId5" Type="http://schemas.openxmlformats.org/officeDocument/2006/relationships/image" Target="../media/image42.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comments" Target="../comments/comment30.xml"/><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42.png"/><Relationship Id="rId4" Type="http://schemas.openxmlformats.org/officeDocument/2006/relationships/image" Target="../media/image19.png"/></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19.png"/></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 Id="rId4" Type="http://schemas.openxmlformats.org/officeDocument/2006/relationships/comments" Target="../comments/comment31.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12.xml"/><Relationship Id="rId4" Type="http://schemas.openxmlformats.org/officeDocument/2006/relationships/comments" Target="../comments/comment32.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12.xml"/><Relationship Id="rId4" Type="http://schemas.openxmlformats.org/officeDocument/2006/relationships/comments" Target="../comments/comment33.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12.xml"/><Relationship Id="rId4" Type="http://schemas.openxmlformats.org/officeDocument/2006/relationships/comments" Target="../comments/comment34.xml"/></Relationships>
</file>

<file path=ppt/slides/_rels/slide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comments" Target="../comments/comment35.xml"/><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84.xml.rels><?xml version="1.0" encoding="UTF-8" standalone="yes"?>
<Relationships xmlns="http://schemas.openxmlformats.org/package/2006/relationships"><Relationship Id="rId3" Type="http://schemas.openxmlformats.org/officeDocument/2006/relationships/comments" Target="../comments/comment36.xml"/><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comments" Target="../comments/comment37.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comments" Target="../comments/comment38.xml"/><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53.pn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comments" Target="../comments/comment39.xml"/><Relationship Id="rId5" Type="http://schemas.openxmlformats.org/officeDocument/2006/relationships/image" Target="../media/image3.png"/><Relationship Id="rId4" Type="http://schemas.openxmlformats.org/officeDocument/2006/relationships/image" Target="../media/image13.png"/></Relationships>
</file>

<file path=ppt/slides/_rels/slide9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70.xml"/><Relationship Id="rId1" Type="http://schemas.openxmlformats.org/officeDocument/2006/relationships/slideLayout" Target="../slideLayouts/slideLayout12.xml"/><Relationship Id="rId5" Type="http://schemas.openxmlformats.org/officeDocument/2006/relationships/comments" Target="../comments/comment40.xml"/><Relationship Id="rId4" Type="http://schemas.openxmlformats.org/officeDocument/2006/relationships/image" Target="../media/image5.png"/></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12.xml"/><Relationship Id="rId5" Type="http://schemas.openxmlformats.org/officeDocument/2006/relationships/comments" Target="../comments/comment41.xml"/><Relationship Id="rId4" Type="http://schemas.openxmlformats.org/officeDocument/2006/relationships/image" Target="../media/image55.png"/></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 ¿Que es la Química? Química Gener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dirty="0"/>
          </a:p>
        </p:txBody>
      </p:sp>
      <p:sp>
        <p:nvSpPr>
          <p:cNvPr id="5" name="AutoShape 2" descr="5 teorías sobre el origen de la vida: ¿Cómo surgió y evolucionó el ser  vivo? - Clarí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12" name="Rectángulo redondeado 1">
            <a:extLst>
              <a:ext uri="{FF2B5EF4-FFF2-40B4-BE49-F238E27FC236}">
                <a16:creationId xmlns="" xmlns:a16="http://schemas.microsoft.com/office/drawing/2014/main" id="{D57D329A-2E41-490A-A4E3-8EA661C2E1F8}"/>
              </a:ext>
            </a:extLst>
          </p:cNvPr>
          <p:cNvSpPr/>
          <p:nvPr/>
        </p:nvSpPr>
        <p:spPr>
          <a:xfrm>
            <a:off x="6619165" y="285525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Calibri" panose="020F0502020204030204" pitchFamily="34" charset="0"/>
            </a:endParaRPr>
          </a:p>
        </p:txBody>
      </p:sp>
      <p:sp>
        <p:nvSpPr>
          <p:cNvPr id="13" name="Rectángulo redondeado 1">
            <a:extLst>
              <a:ext uri="{FF2B5EF4-FFF2-40B4-BE49-F238E27FC236}">
                <a16:creationId xmlns="" xmlns:a16="http://schemas.microsoft.com/office/drawing/2014/main" id="{92B84CA1-3366-4EA4-AEF3-BCB0034B5131}"/>
              </a:ext>
            </a:extLst>
          </p:cNvPr>
          <p:cNvSpPr/>
          <p:nvPr/>
        </p:nvSpPr>
        <p:spPr>
          <a:xfrm>
            <a:off x="6619165" y="1465606"/>
            <a:ext cx="5130435" cy="1224809"/>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CARACTERIZACIÓN Y APLICACIÓN DE SISTEMAS EMBEBIDOS</a:t>
            </a:r>
            <a:endParaRPr lang="es-ES" b="1" dirty="0">
              <a:latin typeface="Open Sans" panose="020B0606030504020204"/>
            </a:endParaRPr>
          </a:p>
        </p:txBody>
      </p:sp>
      <p:sp>
        <p:nvSpPr>
          <p:cNvPr id="14" name="CuadroTexto 13">
            <a:extLst>
              <a:ext uri="{FF2B5EF4-FFF2-40B4-BE49-F238E27FC236}">
                <a16:creationId xmlns="" xmlns:a16="http://schemas.microsoft.com/office/drawing/2014/main" id="{1670431D-7969-439C-BBB4-171C8473043D}"/>
              </a:ext>
            </a:extLst>
          </p:cNvPr>
          <p:cNvSpPr txBox="1"/>
          <p:nvPr/>
        </p:nvSpPr>
        <p:spPr>
          <a:xfrm>
            <a:off x="6926605" y="3149986"/>
            <a:ext cx="4515553" cy="2031325"/>
          </a:xfrm>
          <a:prstGeom prst="rect">
            <a:avLst/>
          </a:prstGeom>
          <a:noFill/>
          <a:ln>
            <a:noFill/>
          </a:ln>
        </p:spPr>
        <p:txBody>
          <a:bodyPr wrap="square" rtlCol="0">
            <a:spAutoFit/>
          </a:bodyPr>
          <a:lstStyle/>
          <a:p>
            <a:pPr algn="ctr"/>
            <a:r>
              <a:rPr lang="es-ES" sz="1400" b="1" dirty="0">
                <a:solidFill>
                  <a:srgbClr val="1A3255"/>
                </a:solidFill>
                <a:latin typeface="Open Sans" panose="020B0606030504020204"/>
              </a:rPr>
              <a:t>Bienvenidos a la unidad de contenido </a:t>
            </a:r>
          </a:p>
          <a:p>
            <a:pPr algn="ctr"/>
            <a:r>
              <a:rPr lang="es-CO" sz="1400" b="1" dirty="0">
                <a:solidFill>
                  <a:srgbClr val="1A3255"/>
                </a:solidFill>
                <a:latin typeface="Open Sans" panose="020B0606030504020204"/>
              </a:rPr>
              <a:t>Caracterización y aplicación de sistemas embebidos</a:t>
            </a:r>
            <a:endParaRPr lang="es-ES" sz="1400" dirty="0" smtClean="0">
              <a:solidFill>
                <a:srgbClr val="1A3255"/>
              </a:solidFill>
              <a:latin typeface="Open Sans" panose="020B0606030504020204"/>
            </a:endParaRPr>
          </a:p>
          <a:p>
            <a:endParaRPr lang="es-ES" sz="1400" dirty="0">
              <a:solidFill>
                <a:srgbClr val="1A3255"/>
              </a:solidFill>
              <a:latin typeface="Open Sans" panose="020B0606030504020204"/>
            </a:endParaRPr>
          </a:p>
          <a:p>
            <a:pPr algn="just"/>
            <a:r>
              <a:rPr lang="es-ES" sz="1400" dirty="0">
                <a:solidFill>
                  <a:schemeClr val="bg2">
                    <a:lumMod val="25000"/>
                  </a:schemeClr>
                </a:solidFill>
                <a:latin typeface="Open Sans" panose="020B0606030504020204"/>
              </a:rPr>
              <a:t>Esta unidad cuenta con 5 actividades de aprendizaje, las cuales te permitirán lograr el objetivo establecido. Haz clic en el botón siguiente para conocer el objetivo de esta unidad, el contenido temático y la metodología  a manejar.</a:t>
            </a:r>
          </a:p>
          <a:p>
            <a:pPr algn="just"/>
            <a:endParaRPr lang="es-ES" sz="1400" dirty="0">
              <a:solidFill>
                <a:schemeClr val="bg2">
                  <a:lumMod val="25000"/>
                </a:schemeClr>
              </a:solidFill>
              <a:latin typeface="Open Sans" panose="020B0606030504020204"/>
            </a:endParaRPr>
          </a:p>
          <a:p>
            <a:pPr algn="just"/>
            <a:r>
              <a:rPr lang="es-ES" sz="1400" dirty="0">
                <a:solidFill>
                  <a:schemeClr val="bg2">
                    <a:lumMod val="25000"/>
                  </a:schemeClr>
                </a:solidFill>
                <a:latin typeface="Open Sans" panose="020B0606030504020204"/>
              </a:rPr>
              <a:t>Clic en el botón siguiente para continuar</a:t>
            </a:r>
            <a:r>
              <a:rPr lang="es-ES" sz="1400" dirty="0" smtClean="0">
                <a:solidFill>
                  <a:schemeClr val="bg2">
                    <a:lumMod val="25000"/>
                  </a:schemeClr>
                </a:solidFill>
                <a:latin typeface="Open Sans" panose="020B0606030504020204"/>
              </a:rPr>
              <a:t>:</a:t>
            </a:r>
            <a:endParaRPr lang="es-ES" sz="1400" dirty="0">
              <a:solidFill>
                <a:schemeClr val="bg2">
                  <a:lumMod val="25000"/>
                </a:schemeClr>
              </a:solidFill>
              <a:latin typeface="Open Sans" panose="020B0606030504020204"/>
            </a:endParaRPr>
          </a:p>
        </p:txBody>
      </p:sp>
      <p:pic>
        <p:nvPicPr>
          <p:cNvPr id="6" name="Imagen 5" descr="Diagrama, Dibujo de ingeniería&#10;&#10;Descripción generada automáticamente">
            <a:extLst>
              <a:ext uri="{FF2B5EF4-FFF2-40B4-BE49-F238E27FC236}">
                <a16:creationId xmlns="" xmlns:a16="http://schemas.microsoft.com/office/drawing/2014/main" id="{27FA69DC-1BD6-44BA-92DA-638957C5DF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898" y="1324136"/>
            <a:ext cx="5378779" cy="4726495"/>
          </a:xfrm>
          <a:prstGeom prst="rect">
            <a:avLst/>
          </a:prstGeom>
        </p:spPr>
      </p:pic>
      <p:pic>
        <p:nvPicPr>
          <p:cNvPr id="9" name="Imagen 7" descr="Imagen que contiene Interfaz de usuario gráfica&#10;&#10;Descripción generada automáticamente">
            <a:extLst>
              <a:ext uri="{FF2B5EF4-FFF2-40B4-BE49-F238E27FC236}">
                <a16:creationId xmlns="" xmlns:a16="http://schemas.microsoft.com/office/drawing/2014/main" id="{CB10108B-DF21-4BC9-9809-10639E4E3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9405" y="5181311"/>
            <a:ext cx="1582008" cy="536389"/>
          </a:xfrm>
          <a:prstGeom prst="rect">
            <a:avLst/>
          </a:prstGeom>
        </p:spPr>
      </p:pic>
    </p:spTree>
    <p:extLst>
      <p:ext uri="{BB962C8B-B14F-4D97-AF65-F5344CB8AC3E}">
        <p14:creationId xmlns:p14="http://schemas.microsoft.com/office/powerpoint/2010/main" val="157182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 xmlns:a16="http://schemas.microsoft.com/office/drawing/2014/main" id="{3D2DD7C5-3EBA-4830-ABD1-C9B19999CE3B}"/>
              </a:ext>
            </a:extLst>
          </p:cNvPr>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Calibri" panose="020F0502020204030204" pitchFamily="34" charset="0"/>
            </a:endParaRPr>
          </a:p>
        </p:txBody>
      </p:sp>
      <p:sp>
        <p:nvSpPr>
          <p:cNvPr id="15" name="Rectángulo redondeado 1">
            <a:extLst>
              <a:ext uri="{FF2B5EF4-FFF2-40B4-BE49-F238E27FC236}">
                <a16:creationId xmlns="" xmlns:a16="http://schemas.microsoft.com/office/drawing/2014/main" id="{E53FFA34-8679-4552-98EB-3CE15307A255}"/>
              </a:ext>
            </a:extLst>
          </p:cNvPr>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a:rPr>
              <a:t>ACTIVIDADES DE APRENDIZAJE  1, 2  Y 3</a:t>
            </a:r>
          </a:p>
        </p:txBody>
      </p:sp>
      <p:sp>
        <p:nvSpPr>
          <p:cNvPr id="10" name="Bocadillo: rectángulo con esquinas redondeadas 9">
            <a:extLst>
              <a:ext uri="{FF2B5EF4-FFF2-40B4-BE49-F238E27FC236}">
                <a16:creationId xmlns="" xmlns:a16="http://schemas.microsoft.com/office/drawing/2014/main" id="{1B7BC69B-B3BB-4B64-BE9D-97A177EB02F8}"/>
              </a:ext>
            </a:extLst>
          </p:cNvPr>
          <p:cNvSpPr/>
          <p:nvPr/>
        </p:nvSpPr>
        <p:spPr>
          <a:xfrm>
            <a:off x="6816638" y="2781250"/>
            <a:ext cx="4735488" cy="922070"/>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Bocadillo: rectángulo con esquinas redondeadas 10">
            <a:extLst>
              <a:ext uri="{FF2B5EF4-FFF2-40B4-BE49-F238E27FC236}">
                <a16:creationId xmlns="" xmlns:a16="http://schemas.microsoft.com/office/drawing/2014/main" id="{43686AF0-5006-45B4-975A-C4F4C383942B}"/>
              </a:ext>
            </a:extLst>
          </p:cNvPr>
          <p:cNvSpPr/>
          <p:nvPr/>
        </p:nvSpPr>
        <p:spPr>
          <a:xfrm>
            <a:off x="6816638" y="3882521"/>
            <a:ext cx="4735487" cy="776026"/>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a:extLst>
              <a:ext uri="{FF2B5EF4-FFF2-40B4-BE49-F238E27FC236}">
                <a16:creationId xmlns="" xmlns:a16="http://schemas.microsoft.com/office/drawing/2014/main" id="{4148F3CA-4D1D-4342-BAA9-1606C2173BBC}"/>
              </a:ext>
            </a:extLst>
          </p:cNvPr>
          <p:cNvSpPr txBox="1"/>
          <p:nvPr/>
        </p:nvSpPr>
        <p:spPr>
          <a:xfrm>
            <a:off x="6816638" y="2789756"/>
            <a:ext cx="4701245" cy="1815882"/>
          </a:xfrm>
          <a:prstGeom prst="rect">
            <a:avLst/>
          </a:prstGeom>
          <a:noFill/>
          <a:ln>
            <a:noFill/>
          </a:ln>
        </p:spPr>
        <p:txBody>
          <a:bodyPr wrap="square" rtlCol="0">
            <a:spAutoFit/>
          </a:bodyPr>
          <a:lstStyle/>
          <a:p>
            <a:r>
              <a:rPr lang="es-ES" sz="1400" b="1" dirty="0">
                <a:solidFill>
                  <a:schemeClr val="bg2">
                    <a:lumMod val="25000"/>
                  </a:schemeClr>
                </a:solidFill>
                <a:latin typeface="Open Sans" panose="020B0606030504020204"/>
              </a:rPr>
              <a:t>Profesor: </a:t>
            </a:r>
            <a:r>
              <a:rPr lang="es-ES" sz="1400" dirty="0">
                <a:solidFill>
                  <a:schemeClr val="bg2">
                    <a:lumMod val="25000"/>
                  </a:schemeClr>
                </a:solidFill>
                <a:latin typeface="Open Sans" panose="020B0606030504020204"/>
              </a:rPr>
              <a:t>Debes </a:t>
            </a:r>
            <a:r>
              <a:rPr lang="es-CO" sz="1400" dirty="0">
                <a:solidFill>
                  <a:schemeClr val="bg2">
                    <a:lumMod val="25000"/>
                  </a:schemeClr>
                </a:solidFill>
                <a:latin typeface="Open Sans" panose="020B0606030504020204"/>
              </a:rPr>
              <a:t>Comprender el funcionamiento y conocer las partes de un sistema embebido, identificar los casos que corresponden a un sistema embebido y comprender la importancia del sistema embebido</a:t>
            </a:r>
            <a:r>
              <a:rPr lang="es-CO" sz="1400" dirty="0" smtClean="0">
                <a:solidFill>
                  <a:schemeClr val="bg2">
                    <a:lumMod val="25000"/>
                  </a:schemeClr>
                </a:solidFill>
                <a:latin typeface="Open Sans" panose="020B0606030504020204"/>
              </a:rPr>
              <a:t>.</a:t>
            </a:r>
            <a:endParaRPr lang="es-ES" sz="1400" dirty="0">
              <a:solidFill>
                <a:schemeClr val="bg2">
                  <a:lumMod val="25000"/>
                </a:schemeClr>
              </a:solidFill>
              <a:latin typeface="Open Sans" panose="020B0606030504020204"/>
            </a:endParaRPr>
          </a:p>
          <a:p>
            <a:pPr algn="just"/>
            <a:endParaRPr lang="es-ES" sz="1400" dirty="0" smtClean="0">
              <a:solidFill>
                <a:schemeClr val="bg2">
                  <a:lumMod val="25000"/>
                </a:schemeClr>
              </a:solidFill>
              <a:latin typeface="Open Sans" panose="020B0606030504020204"/>
            </a:endParaRPr>
          </a:p>
          <a:p>
            <a:pPr algn="just"/>
            <a:endParaRPr lang="es-ES" sz="1400" dirty="0">
              <a:solidFill>
                <a:schemeClr val="bg2">
                  <a:lumMod val="25000"/>
                </a:schemeClr>
              </a:solidFill>
              <a:latin typeface="Open Sans" panose="020B0606030504020204"/>
            </a:endParaRPr>
          </a:p>
          <a:p>
            <a:pPr algn="just"/>
            <a:r>
              <a:rPr lang="es-ES" sz="1400" b="1" dirty="0">
                <a:solidFill>
                  <a:schemeClr val="bg2">
                    <a:lumMod val="25000"/>
                  </a:schemeClr>
                </a:solidFill>
                <a:latin typeface="Open Sans" panose="020B0606030504020204"/>
              </a:rPr>
              <a:t>Estudiante: </a:t>
            </a:r>
            <a:r>
              <a:rPr lang="es-ES" sz="1400" dirty="0">
                <a:solidFill>
                  <a:schemeClr val="bg2">
                    <a:lumMod val="25000"/>
                  </a:schemeClr>
                </a:solidFill>
                <a:latin typeface="Open Sans" panose="020B0606030504020204"/>
              </a:rPr>
              <a:t>Comprendo lo que debo realizar profesor, ¿Cuál es la información que necesito para resolver </a:t>
            </a:r>
            <a:r>
              <a:rPr lang="es-ES" sz="1400" dirty="0" smtClean="0">
                <a:solidFill>
                  <a:schemeClr val="bg2">
                    <a:lumMod val="25000"/>
                  </a:schemeClr>
                </a:solidFill>
                <a:latin typeface="Open Sans" panose="020B0606030504020204"/>
              </a:rPr>
              <a:t>las actividades?</a:t>
            </a:r>
            <a:endParaRPr lang="es-ES" sz="1400" dirty="0">
              <a:solidFill>
                <a:schemeClr val="bg2">
                  <a:lumMod val="25000"/>
                </a:schemeClr>
              </a:solidFill>
              <a:latin typeface="Open Sans" panose="020B0606030504020204"/>
            </a:endParaRPr>
          </a:p>
        </p:txBody>
      </p:sp>
      <p:pic>
        <p:nvPicPr>
          <p:cNvPr id="13" name="Imagen 12" descr="Imagen que contiene Sitio web&#10;&#10;Descripción generada automáticamente">
            <a:extLst>
              <a:ext uri="{FF2B5EF4-FFF2-40B4-BE49-F238E27FC236}">
                <a16:creationId xmlns="" xmlns:a16="http://schemas.microsoft.com/office/drawing/2014/main" id="{7520BC70-8054-4861-9773-02003FA77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3670" y="4881995"/>
            <a:ext cx="1546469" cy="536388"/>
          </a:xfrm>
          <a:prstGeom prst="rect">
            <a:avLst/>
          </a:prstGeom>
        </p:spPr>
      </p:pic>
      <p:pic>
        <p:nvPicPr>
          <p:cNvPr id="17" name="Imagen 16" descr="Imagen que contiene Interfaz de usuario gráfica&#10;&#10;Descripción generada automáticamente">
            <a:extLst>
              <a:ext uri="{FF2B5EF4-FFF2-40B4-BE49-F238E27FC236}">
                <a16:creationId xmlns="" xmlns:a16="http://schemas.microsoft.com/office/drawing/2014/main" id="{1EB0F7B5-BED8-497E-B636-BCBA36A26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7279" y="4870564"/>
            <a:ext cx="1582008" cy="536389"/>
          </a:xfrm>
          <a:prstGeom prst="rect">
            <a:avLst/>
          </a:prstGeom>
        </p:spPr>
      </p:pic>
      <p:pic>
        <p:nvPicPr>
          <p:cNvPr id="18" name="Imagen 17" descr="Icono&#10;&#10;Descripción generada automáticamente">
            <a:extLst>
              <a:ext uri="{FF2B5EF4-FFF2-40B4-BE49-F238E27FC236}">
                <a16:creationId xmlns="" xmlns:a16="http://schemas.microsoft.com/office/drawing/2014/main" id="{D38B1185-32EB-4FB1-8F17-32D403F4C2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7010" y="5064270"/>
            <a:ext cx="434340" cy="539422"/>
          </a:xfrm>
          <a:prstGeom prst="rect">
            <a:avLst/>
          </a:prstGeom>
        </p:spPr>
      </p:pic>
      <p:pic>
        <p:nvPicPr>
          <p:cNvPr id="19" name="Imagen 18" descr="Diagrama, Dibujo de ingeniería&#10;&#10;Descripción generada automáticamente">
            <a:extLst>
              <a:ext uri="{FF2B5EF4-FFF2-40B4-BE49-F238E27FC236}">
                <a16:creationId xmlns="" xmlns:a16="http://schemas.microsoft.com/office/drawing/2014/main" id="{2BAB3963-34E5-4C5B-BB7E-7107DE2CEB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6393" y="1121622"/>
            <a:ext cx="5378779" cy="4726495"/>
          </a:xfrm>
          <a:prstGeom prst="rect">
            <a:avLst/>
          </a:prstGeom>
        </p:spPr>
      </p:pic>
    </p:spTree>
    <p:extLst>
      <p:ext uri="{BB962C8B-B14F-4D97-AF65-F5344CB8AC3E}">
        <p14:creationId xmlns:p14="http://schemas.microsoft.com/office/powerpoint/2010/main" val="30579263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redondeado 5"/>
          <p:cNvSpPr/>
          <p:nvPr/>
        </p:nvSpPr>
        <p:spPr>
          <a:xfrm>
            <a:off x="492974" y="2064724"/>
            <a:ext cx="3862716" cy="4050940"/>
          </a:xfrm>
          <a:prstGeom prst="roundRect">
            <a:avLst/>
          </a:prstGeom>
          <a:solidFill>
            <a:schemeClr val="bg1"/>
          </a:solidFill>
          <a:ln w="57150">
            <a:noFill/>
          </a:ln>
        </p:spPr>
        <p:style>
          <a:lnRef idx="1">
            <a:schemeClr val="accent5"/>
          </a:lnRef>
          <a:fillRef idx="3">
            <a:schemeClr val="accent5"/>
          </a:fillRef>
          <a:effectRef idx="2">
            <a:schemeClr val="accent5"/>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Es un hecho que la seguridad en el trabajo es muy importante y con el pasar del tiempo se le ha dado más importancia a este tema, por eso desde que salió la resolución 2400 de 1979 se han presentado una serie de normas que apelan por el bienestar de los trabajadores que se relacionan con la productividad, calidad y la seguridad como un solo eslabón</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No se puede tener una productividad sin seguridad y no se puede dar calidad a costo del bienestar de los trabajadores</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endParaRPr lang="es-CO" sz="1400" dirty="0" smtClean="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p:txBody>
      </p:sp>
      <p:sp>
        <p:nvSpPr>
          <p:cNvPr id="3" name="CuadroTexto 2"/>
          <p:cNvSpPr txBox="1"/>
          <p:nvPr/>
        </p:nvSpPr>
        <p:spPr>
          <a:xfrm>
            <a:off x="542135" y="1564037"/>
            <a:ext cx="8180438" cy="369332"/>
          </a:xfrm>
          <a:prstGeom prst="rect">
            <a:avLst/>
          </a:prstGeom>
          <a:noFill/>
        </p:spPr>
        <p:txBody>
          <a:bodyPr wrap="square" rtlCol="0">
            <a:spAutoFit/>
          </a:bodyPr>
          <a:lstStyle/>
          <a:p>
            <a:r>
              <a:rPr lang="es-CO" b="1" dirty="0">
                <a:solidFill>
                  <a:schemeClr val="accent1">
                    <a:lumMod val="50000"/>
                  </a:schemeClr>
                </a:solidFill>
                <a:latin typeface="Open Sans" panose="020B0606030504020204"/>
              </a:rPr>
              <a:t>NORMAS VIGENTES DE SEGURIDAD INDUSTRIAL, AMBIENTAL Y SALUD </a:t>
            </a:r>
            <a:r>
              <a:rPr lang="es-CO" b="1" dirty="0" smtClean="0">
                <a:solidFill>
                  <a:schemeClr val="accent1">
                    <a:lumMod val="50000"/>
                  </a:schemeClr>
                </a:solidFill>
                <a:latin typeface="Open Sans" panose="020B0606030504020204"/>
              </a:rPr>
              <a:t>OCUPACIONAL</a:t>
            </a:r>
            <a:endParaRPr lang="es-CO" b="1" dirty="0">
              <a:solidFill>
                <a:schemeClr val="accent1">
                  <a:lumMod val="50000"/>
                </a:schemeClr>
              </a:solidFill>
              <a:latin typeface="Open Sans" panose="020B0606030504020204"/>
            </a:endParaRPr>
          </a:p>
        </p:txBody>
      </p:sp>
      <p:cxnSp>
        <p:nvCxnSpPr>
          <p:cNvPr id="9" name="Conector recto 8"/>
          <p:cNvCxnSpPr/>
          <p:nvPr/>
        </p:nvCxnSpPr>
        <p:spPr>
          <a:xfrm>
            <a:off x="639097" y="1933369"/>
            <a:ext cx="7157884"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ángulo redondeado 13"/>
          <p:cNvSpPr/>
          <p:nvPr/>
        </p:nvSpPr>
        <p:spPr>
          <a:xfrm>
            <a:off x="1052732" y="5053780"/>
            <a:ext cx="2743200" cy="570271"/>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solidFill>
                  <a:schemeClr val="accent1">
                    <a:lumMod val="50000"/>
                  </a:schemeClr>
                </a:solidFill>
                <a:latin typeface="Open Sans" panose="020B0606030504020204"/>
              </a:rPr>
              <a:t>Normas de seguridad industrial vigentes</a:t>
            </a:r>
          </a:p>
        </p:txBody>
      </p:sp>
      <p:pic>
        <p:nvPicPr>
          <p:cNvPr id="15" name="Imagen 14"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4301" y="5354340"/>
            <a:ext cx="434340" cy="539422"/>
          </a:xfrm>
          <a:prstGeom prst="rect">
            <a:avLst/>
          </a:prstGeom>
        </p:spPr>
      </p:pic>
      <p:sp>
        <p:nvSpPr>
          <p:cNvPr id="10" name="Redondear rectángulo de esquina del mismo lado 9"/>
          <p:cNvSpPr/>
          <p:nvPr/>
        </p:nvSpPr>
        <p:spPr>
          <a:xfrm rot="5400000" flipH="1">
            <a:off x="6061925" y="597143"/>
            <a:ext cx="3628103" cy="7039218"/>
          </a:xfrm>
          <a:prstGeom prst="round2Same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Botón de acción: Final 1">
            <a:hlinkClick r:id="" action="ppaction://noaction" highlightClick="1"/>
          </p:cNvPr>
          <p:cNvSpPr/>
          <p:nvPr/>
        </p:nvSpPr>
        <p:spPr>
          <a:xfrm>
            <a:off x="9127107" y="5375281"/>
            <a:ext cx="511277" cy="383458"/>
          </a:xfrm>
          <a:prstGeom prst="actionButtonE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Botón de acción: Final 10">
            <a:hlinkClick r:id="" action="ppaction://noaction" highlightClick="1"/>
          </p:cNvPr>
          <p:cNvSpPr/>
          <p:nvPr/>
        </p:nvSpPr>
        <p:spPr>
          <a:xfrm flipH="1">
            <a:off x="8311033" y="5375281"/>
            <a:ext cx="511277" cy="383458"/>
          </a:xfrm>
          <a:prstGeom prst="actionButtonE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p:cNvSpPr txBox="1"/>
          <p:nvPr/>
        </p:nvSpPr>
        <p:spPr>
          <a:xfrm>
            <a:off x="6809466" y="3284047"/>
            <a:ext cx="4586120" cy="1600438"/>
          </a:xfrm>
          <a:prstGeom prst="rect">
            <a:avLst/>
          </a:prstGeom>
          <a:noFill/>
        </p:spPr>
        <p:txBody>
          <a:bodyPr wrap="square" rtlCol="0">
            <a:spAutoFit/>
          </a:bodyPr>
          <a:lstStyle/>
          <a:p>
            <a:pPr algn="just"/>
            <a:r>
              <a:rPr lang="es-CO" sz="1400" b="1" u="sng" dirty="0">
                <a:solidFill>
                  <a:schemeClr val="bg1"/>
                </a:solidFill>
                <a:latin typeface="Open Sans" panose="020B0606030504020204"/>
              </a:rPr>
              <a:t>Materiales y personal de primeros </a:t>
            </a:r>
            <a:r>
              <a:rPr lang="es-CO" sz="1400" b="1" u="sng" dirty="0" smtClean="0">
                <a:solidFill>
                  <a:schemeClr val="bg1"/>
                </a:solidFill>
                <a:latin typeface="Open Sans" panose="020B0606030504020204"/>
              </a:rPr>
              <a:t>auxilios</a:t>
            </a:r>
          </a:p>
          <a:p>
            <a:pPr algn="just"/>
            <a:r>
              <a:rPr lang="es-CO" sz="1400" b="1" dirty="0" smtClean="0">
                <a:solidFill>
                  <a:schemeClr val="bg1"/>
                </a:solidFill>
                <a:latin typeface="Open Sans" panose="020B0606030504020204"/>
              </a:rPr>
              <a:t> </a:t>
            </a:r>
            <a:endParaRPr lang="es-CO" sz="1400" b="1" dirty="0">
              <a:solidFill>
                <a:schemeClr val="bg1"/>
              </a:solidFill>
              <a:latin typeface="Open Sans" panose="020B0606030504020204"/>
            </a:endParaRPr>
          </a:p>
          <a:p>
            <a:pPr algn="just"/>
            <a:r>
              <a:rPr lang="es-CO" sz="1400" dirty="0">
                <a:solidFill>
                  <a:schemeClr val="bg1"/>
                </a:solidFill>
                <a:latin typeface="Open Sans" panose="020B0606030504020204"/>
              </a:rPr>
              <a:t>Siempre existe la posibilidad de un accidente en un ambiente laboral, por eso las industrias deben estar equipadas con primeros auxilios y herramientas para salvaguardar el buen estado de los trabajadores, porque a pesar de que los sistemas de prevención sean perfectos siempre abra una posibilidad de alguna calamidad.</a:t>
            </a:r>
          </a:p>
        </p:txBody>
      </p:sp>
      <p:pic>
        <p:nvPicPr>
          <p:cNvPr id="16" name="Imagen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301" y="3046316"/>
            <a:ext cx="2920762" cy="2920762"/>
          </a:xfrm>
          <a:prstGeom prst="rect">
            <a:avLst/>
          </a:prstGeom>
        </p:spPr>
      </p:pic>
      <p:pic>
        <p:nvPicPr>
          <p:cNvPr id="17" name="Imagen 16"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4044" y="5498893"/>
            <a:ext cx="434340" cy="539422"/>
          </a:xfrm>
          <a:prstGeom prst="rect">
            <a:avLst/>
          </a:prstGeom>
        </p:spPr>
      </p:pic>
      <p:sp>
        <p:nvSpPr>
          <p:cNvPr id="18" name="Rectángulo 17"/>
          <p:cNvSpPr/>
          <p:nvPr/>
        </p:nvSpPr>
        <p:spPr>
          <a:xfrm>
            <a:off x="345474" y="950462"/>
            <a:ext cx="3259675"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SALUD OCUPACIONAL EN UNA EMPRESA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9752534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redondeado 5"/>
          <p:cNvSpPr/>
          <p:nvPr/>
        </p:nvSpPr>
        <p:spPr>
          <a:xfrm>
            <a:off x="492974" y="2064724"/>
            <a:ext cx="3862716" cy="4050940"/>
          </a:xfrm>
          <a:prstGeom prst="roundRect">
            <a:avLst/>
          </a:prstGeom>
          <a:solidFill>
            <a:schemeClr val="bg1"/>
          </a:solidFill>
          <a:ln w="57150">
            <a:noFill/>
          </a:ln>
        </p:spPr>
        <p:style>
          <a:lnRef idx="1">
            <a:schemeClr val="accent5"/>
          </a:lnRef>
          <a:fillRef idx="3">
            <a:schemeClr val="accent5"/>
          </a:fillRef>
          <a:effectRef idx="2">
            <a:schemeClr val="accent5"/>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Es un hecho que la seguridad en el trabajo es muy importante y con el pasar del tiempo se le ha dado más importancia a este tema, por eso desde que salió la resolución 2400 de 1979 se han presentado una serie de normas que apelan por el bienestar de los trabajadores que se relacionan con la productividad, calidad y la seguridad como un solo eslabón</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No se puede tener una productividad sin seguridad y no se puede dar calidad a costo del bienestar de los trabajadores</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endParaRPr lang="es-CO" sz="1400" dirty="0" smtClean="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p:txBody>
      </p:sp>
      <p:sp>
        <p:nvSpPr>
          <p:cNvPr id="3" name="CuadroTexto 2"/>
          <p:cNvSpPr txBox="1"/>
          <p:nvPr/>
        </p:nvSpPr>
        <p:spPr>
          <a:xfrm>
            <a:off x="542135" y="1564037"/>
            <a:ext cx="8180438" cy="369332"/>
          </a:xfrm>
          <a:prstGeom prst="rect">
            <a:avLst/>
          </a:prstGeom>
          <a:noFill/>
        </p:spPr>
        <p:txBody>
          <a:bodyPr wrap="square" rtlCol="0">
            <a:spAutoFit/>
          </a:bodyPr>
          <a:lstStyle/>
          <a:p>
            <a:r>
              <a:rPr lang="es-CO" b="1" dirty="0">
                <a:solidFill>
                  <a:schemeClr val="accent1">
                    <a:lumMod val="50000"/>
                  </a:schemeClr>
                </a:solidFill>
                <a:latin typeface="Open Sans" panose="020B0606030504020204"/>
              </a:rPr>
              <a:t>NORMAS VIGENTES DE SEGURIDAD INDUSTRIAL, AMBIENTAL Y SALUD </a:t>
            </a:r>
            <a:r>
              <a:rPr lang="es-CO" b="1" dirty="0" smtClean="0">
                <a:solidFill>
                  <a:schemeClr val="accent1">
                    <a:lumMod val="50000"/>
                  </a:schemeClr>
                </a:solidFill>
                <a:latin typeface="Open Sans" panose="020B0606030504020204"/>
              </a:rPr>
              <a:t>OCUPACIONAL</a:t>
            </a:r>
            <a:endParaRPr lang="es-CO" b="1" dirty="0">
              <a:solidFill>
                <a:schemeClr val="accent1">
                  <a:lumMod val="50000"/>
                </a:schemeClr>
              </a:solidFill>
              <a:latin typeface="Open Sans" panose="020B0606030504020204"/>
            </a:endParaRPr>
          </a:p>
        </p:txBody>
      </p:sp>
      <p:cxnSp>
        <p:nvCxnSpPr>
          <p:cNvPr id="9" name="Conector recto 8"/>
          <p:cNvCxnSpPr/>
          <p:nvPr/>
        </p:nvCxnSpPr>
        <p:spPr>
          <a:xfrm>
            <a:off x="639097" y="1933369"/>
            <a:ext cx="7157884"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ángulo redondeado 13"/>
          <p:cNvSpPr/>
          <p:nvPr/>
        </p:nvSpPr>
        <p:spPr>
          <a:xfrm>
            <a:off x="1052732" y="5053780"/>
            <a:ext cx="2743200" cy="570271"/>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solidFill>
                  <a:schemeClr val="accent1">
                    <a:lumMod val="50000"/>
                  </a:schemeClr>
                </a:solidFill>
                <a:latin typeface="Open Sans" panose="020B0606030504020204"/>
              </a:rPr>
              <a:t>Normas de seguridad industrial vigentes</a:t>
            </a:r>
          </a:p>
        </p:txBody>
      </p:sp>
      <p:pic>
        <p:nvPicPr>
          <p:cNvPr id="15" name="Imagen 14"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4301" y="5354340"/>
            <a:ext cx="434340" cy="539422"/>
          </a:xfrm>
          <a:prstGeom prst="rect">
            <a:avLst/>
          </a:prstGeom>
        </p:spPr>
      </p:pic>
      <p:sp>
        <p:nvSpPr>
          <p:cNvPr id="10" name="Redondear rectángulo de esquina del mismo lado 9"/>
          <p:cNvSpPr/>
          <p:nvPr/>
        </p:nvSpPr>
        <p:spPr>
          <a:xfrm rot="5400000" flipH="1">
            <a:off x="6061925" y="597143"/>
            <a:ext cx="3628103" cy="7039218"/>
          </a:xfrm>
          <a:prstGeom prst="round2Same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Botón de acción: Final 1">
            <a:hlinkClick r:id="" action="ppaction://noaction" highlightClick="1"/>
          </p:cNvPr>
          <p:cNvSpPr/>
          <p:nvPr/>
        </p:nvSpPr>
        <p:spPr>
          <a:xfrm>
            <a:off x="9127107" y="5375281"/>
            <a:ext cx="511277" cy="383458"/>
          </a:xfrm>
          <a:prstGeom prst="actionButtonE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Botón de acción: Final 10">
            <a:hlinkClick r:id="" action="ppaction://noaction" highlightClick="1"/>
          </p:cNvPr>
          <p:cNvSpPr/>
          <p:nvPr/>
        </p:nvSpPr>
        <p:spPr>
          <a:xfrm flipH="1">
            <a:off x="8311033" y="5375281"/>
            <a:ext cx="511277" cy="383458"/>
          </a:xfrm>
          <a:prstGeom prst="actionButtonE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p:cNvSpPr txBox="1"/>
          <p:nvPr/>
        </p:nvSpPr>
        <p:spPr>
          <a:xfrm>
            <a:off x="6809466" y="3208811"/>
            <a:ext cx="4586120" cy="1815882"/>
          </a:xfrm>
          <a:prstGeom prst="rect">
            <a:avLst/>
          </a:prstGeom>
          <a:noFill/>
        </p:spPr>
        <p:txBody>
          <a:bodyPr wrap="square" rtlCol="0">
            <a:spAutoFit/>
          </a:bodyPr>
          <a:lstStyle/>
          <a:p>
            <a:pPr algn="just"/>
            <a:r>
              <a:rPr lang="es-CO" sz="1400" b="1" u="sng" dirty="0">
                <a:solidFill>
                  <a:schemeClr val="bg1"/>
                </a:solidFill>
                <a:latin typeface="Open Sans" panose="020B0606030504020204"/>
              </a:rPr>
              <a:t>Personal de seguridad y protección </a:t>
            </a:r>
            <a:endParaRPr lang="es-CO" sz="1400" b="1" u="sng" dirty="0" smtClean="0">
              <a:solidFill>
                <a:schemeClr val="bg1"/>
              </a:solidFill>
              <a:latin typeface="Open Sans" panose="020B0606030504020204"/>
            </a:endParaRPr>
          </a:p>
          <a:p>
            <a:pPr algn="just"/>
            <a:endParaRPr lang="es-CO" sz="1400" b="1" dirty="0">
              <a:solidFill>
                <a:schemeClr val="bg1"/>
              </a:solidFill>
              <a:latin typeface="Open Sans" panose="020B0606030504020204"/>
            </a:endParaRPr>
          </a:p>
          <a:p>
            <a:pPr algn="just"/>
            <a:r>
              <a:rPr lang="es-CO" sz="1400" dirty="0">
                <a:solidFill>
                  <a:schemeClr val="bg1"/>
                </a:solidFill>
                <a:latin typeface="Open Sans" panose="020B0606030504020204"/>
              </a:rPr>
              <a:t>En algunas empresas o industrias, se maneja productos muy peligrosos o costosos, por eso estas empresas optan por contratar personal calificado para la custodia de estos productos, para evitar que sean robados o sean manipulados de manera errónea provocando un daño mayor en la empresa y en el peor de los casos en la sociedad.</a:t>
            </a:r>
          </a:p>
        </p:txBody>
      </p:sp>
      <p:pic>
        <p:nvPicPr>
          <p:cNvPr id="16" name="Imagen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301" y="3046316"/>
            <a:ext cx="2920762" cy="2920762"/>
          </a:xfrm>
          <a:prstGeom prst="rect">
            <a:avLst/>
          </a:prstGeom>
        </p:spPr>
      </p:pic>
      <p:pic>
        <p:nvPicPr>
          <p:cNvPr id="17" name="Imagen 16"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4044" y="5498893"/>
            <a:ext cx="434340" cy="539422"/>
          </a:xfrm>
          <a:prstGeom prst="rect">
            <a:avLst/>
          </a:prstGeom>
        </p:spPr>
      </p:pic>
      <p:sp>
        <p:nvSpPr>
          <p:cNvPr id="18" name="Rectángulo 17"/>
          <p:cNvSpPr/>
          <p:nvPr/>
        </p:nvSpPr>
        <p:spPr>
          <a:xfrm>
            <a:off x="345474" y="950462"/>
            <a:ext cx="3259675"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SALUD OCUPACIONAL EN UNA EMPRESA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20581605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redondeado 5"/>
          <p:cNvSpPr/>
          <p:nvPr/>
        </p:nvSpPr>
        <p:spPr>
          <a:xfrm>
            <a:off x="492974" y="2064724"/>
            <a:ext cx="3862716" cy="4050940"/>
          </a:xfrm>
          <a:prstGeom prst="roundRect">
            <a:avLst/>
          </a:prstGeom>
          <a:solidFill>
            <a:schemeClr val="bg1"/>
          </a:solidFill>
          <a:ln w="57150">
            <a:noFill/>
          </a:ln>
        </p:spPr>
        <p:style>
          <a:lnRef idx="1">
            <a:schemeClr val="accent5"/>
          </a:lnRef>
          <a:fillRef idx="3">
            <a:schemeClr val="accent5"/>
          </a:fillRef>
          <a:effectRef idx="2">
            <a:schemeClr val="accent5"/>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Es un hecho que la seguridad en el trabajo es muy importante y con el pasar del tiempo se le ha dado más importancia a este tema, por eso desde que salió la resolución 2400 de 1979 se han presentado una serie de normas que apelan por el bienestar de los trabajadores que se relacionan con la productividad, calidad y la seguridad como un solo eslabón</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No se puede tener una productividad sin seguridad y no se puede dar calidad a costo del bienestar de los trabajadores</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endParaRPr lang="es-CO" sz="1400" dirty="0" smtClean="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p:txBody>
      </p:sp>
      <p:sp>
        <p:nvSpPr>
          <p:cNvPr id="3" name="CuadroTexto 2"/>
          <p:cNvSpPr txBox="1"/>
          <p:nvPr/>
        </p:nvSpPr>
        <p:spPr>
          <a:xfrm>
            <a:off x="542135" y="1564037"/>
            <a:ext cx="8180438" cy="369332"/>
          </a:xfrm>
          <a:prstGeom prst="rect">
            <a:avLst/>
          </a:prstGeom>
          <a:noFill/>
        </p:spPr>
        <p:txBody>
          <a:bodyPr wrap="square" rtlCol="0">
            <a:spAutoFit/>
          </a:bodyPr>
          <a:lstStyle/>
          <a:p>
            <a:r>
              <a:rPr lang="es-CO" b="1" dirty="0">
                <a:solidFill>
                  <a:schemeClr val="accent1">
                    <a:lumMod val="50000"/>
                  </a:schemeClr>
                </a:solidFill>
                <a:latin typeface="Open Sans" panose="020B0606030504020204"/>
              </a:rPr>
              <a:t>NORMAS VIGENTES DE SEGURIDAD INDUSTRIAL, AMBIENTAL Y SALUD </a:t>
            </a:r>
            <a:r>
              <a:rPr lang="es-CO" b="1" dirty="0" smtClean="0">
                <a:solidFill>
                  <a:schemeClr val="accent1">
                    <a:lumMod val="50000"/>
                  </a:schemeClr>
                </a:solidFill>
                <a:latin typeface="Open Sans" panose="020B0606030504020204"/>
              </a:rPr>
              <a:t>OCUPACIONAL</a:t>
            </a:r>
            <a:endParaRPr lang="es-CO" b="1" dirty="0">
              <a:solidFill>
                <a:schemeClr val="accent1">
                  <a:lumMod val="50000"/>
                </a:schemeClr>
              </a:solidFill>
              <a:latin typeface="Open Sans" panose="020B0606030504020204"/>
            </a:endParaRPr>
          </a:p>
        </p:txBody>
      </p:sp>
      <p:cxnSp>
        <p:nvCxnSpPr>
          <p:cNvPr id="9" name="Conector recto 8"/>
          <p:cNvCxnSpPr/>
          <p:nvPr/>
        </p:nvCxnSpPr>
        <p:spPr>
          <a:xfrm>
            <a:off x="639097" y="1933369"/>
            <a:ext cx="7157884"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ángulo redondeado 13"/>
          <p:cNvSpPr/>
          <p:nvPr/>
        </p:nvSpPr>
        <p:spPr>
          <a:xfrm>
            <a:off x="1052732" y="5053780"/>
            <a:ext cx="2743200" cy="570271"/>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solidFill>
                  <a:schemeClr val="accent1">
                    <a:lumMod val="50000"/>
                  </a:schemeClr>
                </a:solidFill>
                <a:latin typeface="Open Sans" panose="020B0606030504020204"/>
              </a:rPr>
              <a:t>Normas de seguridad industrial vigentes</a:t>
            </a:r>
          </a:p>
        </p:txBody>
      </p:sp>
      <p:pic>
        <p:nvPicPr>
          <p:cNvPr id="15" name="Imagen 14"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4301" y="5354340"/>
            <a:ext cx="434340" cy="539422"/>
          </a:xfrm>
          <a:prstGeom prst="rect">
            <a:avLst/>
          </a:prstGeom>
        </p:spPr>
      </p:pic>
      <p:sp>
        <p:nvSpPr>
          <p:cNvPr id="10" name="Redondear rectángulo de esquina del mismo lado 9"/>
          <p:cNvSpPr/>
          <p:nvPr/>
        </p:nvSpPr>
        <p:spPr>
          <a:xfrm rot="5400000" flipH="1">
            <a:off x="6061925" y="597143"/>
            <a:ext cx="3628103" cy="7039218"/>
          </a:xfrm>
          <a:prstGeom prst="round2Same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Botón de acción: Final 10">
            <a:hlinkClick r:id="" action="ppaction://noaction" highlightClick="1"/>
          </p:cNvPr>
          <p:cNvSpPr/>
          <p:nvPr/>
        </p:nvSpPr>
        <p:spPr>
          <a:xfrm flipH="1">
            <a:off x="8311033" y="5375281"/>
            <a:ext cx="511277" cy="383458"/>
          </a:xfrm>
          <a:prstGeom prst="actionButtonE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p:cNvSpPr txBox="1"/>
          <p:nvPr/>
        </p:nvSpPr>
        <p:spPr>
          <a:xfrm>
            <a:off x="6809466" y="3397696"/>
            <a:ext cx="4586120" cy="1384995"/>
          </a:xfrm>
          <a:prstGeom prst="rect">
            <a:avLst/>
          </a:prstGeom>
          <a:noFill/>
        </p:spPr>
        <p:txBody>
          <a:bodyPr wrap="square" rtlCol="0">
            <a:spAutoFit/>
          </a:bodyPr>
          <a:lstStyle/>
          <a:p>
            <a:r>
              <a:rPr lang="es-CO" sz="1400" b="1" u="sng" dirty="0">
                <a:solidFill>
                  <a:schemeClr val="bg1"/>
                </a:solidFill>
                <a:latin typeface="Open Sans" panose="020B0606030504020204"/>
              </a:rPr>
              <a:t>Reciclaje de conocimientos </a:t>
            </a:r>
            <a:endParaRPr lang="es-CO" sz="1400" b="1" u="sng" dirty="0" smtClean="0">
              <a:solidFill>
                <a:schemeClr val="bg1"/>
              </a:solidFill>
              <a:latin typeface="Open Sans" panose="020B0606030504020204"/>
            </a:endParaRPr>
          </a:p>
          <a:p>
            <a:endParaRPr lang="es-CO" sz="1400" b="1" dirty="0">
              <a:solidFill>
                <a:schemeClr val="bg1"/>
              </a:solidFill>
              <a:latin typeface="Open Sans" panose="020B0606030504020204"/>
            </a:endParaRPr>
          </a:p>
          <a:p>
            <a:pPr algn="just"/>
            <a:r>
              <a:rPr lang="es-CO" sz="1400" dirty="0">
                <a:solidFill>
                  <a:schemeClr val="bg1"/>
                </a:solidFill>
                <a:latin typeface="Open Sans" panose="020B0606030504020204"/>
              </a:rPr>
              <a:t>Las normas pueden ir variando, dependiendo del tiempo o las condiciones, por eso es importante que los trabajadores asistan a charlas y </a:t>
            </a:r>
            <a:r>
              <a:rPr lang="es-CO" sz="1400" dirty="0" smtClean="0">
                <a:solidFill>
                  <a:schemeClr val="bg1"/>
                </a:solidFill>
                <a:latin typeface="Open Sans" panose="020B0606030504020204"/>
              </a:rPr>
              <a:t>estén </a:t>
            </a:r>
            <a:r>
              <a:rPr lang="es-CO" sz="1400" dirty="0">
                <a:solidFill>
                  <a:schemeClr val="bg1"/>
                </a:solidFill>
                <a:latin typeface="Open Sans" panose="020B0606030504020204"/>
              </a:rPr>
              <a:t>constantemente actualizando sus conocimientos de estas normas.</a:t>
            </a:r>
          </a:p>
        </p:txBody>
      </p:sp>
      <p:pic>
        <p:nvPicPr>
          <p:cNvPr id="16" name="Imagen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301" y="3046316"/>
            <a:ext cx="2920762" cy="2920762"/>
          </a:xfrm>
          <a:prstGeom prst="rect">
            <a:avLst/>
          </a:prstGeom>
        </p:spPr>
      </p:pic>
      <p:sp>
        <p:nvSpPr>
          <p:cNvPr id="18" name="Rectángulo redondeado 17"/>
          <p:cNvSpPr/>
          <p:nvPr/>
        </p:nvSpPr>
        <p:spPr>
          <a:xfrm>
            <a:off x="9985886" y="5670696"/>
            <a:ext cx="1409700" cy="348968"/>
          </a:xfrm>
          <a:prstGeom prst="roundRect">
            <a:avLst/>
          </a:prstGeom>
          <a:solidFill>
            <a:schemeClr val="accent4"/>
          </a:solidFill>
          <a:ln>
            <a:solidFill>
              <a:schemeClr val="accent4"/>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solidFill>
                  <a:schemeClr val="accent1">
                    <a:lumMod val="50000"/>
                  </a:schemeClr>
                </a:solidFill>
                <a:latin typeface="Open Sans" panose="020B0606030504020204"/>
              </a:rPr>
              <a:t>Ver más</a:t>
            </a:r>
            <a:endParaRPr lang="es-CO" dirty="0">
              <a:solidFill>
                <a:schemeClr val="accent1">
                  <a:lumMod val="50000"/>
                </a:schemeClr>
              </a:solidFill>
              <a:latin typeface="Open Sans" panose="020B0606030504020204"/>
            </a:endParaRPr>
          </a:p>
        </p:txBody>
      </p:sp>
      <p:pic>
        <p:nvPicPr>
          <p:cNvPr id="19" name="Imagen 18"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26689" y="5696818"/>
            <a:ext cx="485787" cy="603316"/>
          </a:xfrm>
          <a:prstGeom prst="rect">
            <a:avLst/>
          </a:prstGeom>
        </p:spPr>
      </p:pic>
      <p:sp>
        <p:nvSpPr>
          <p:cNvPr id="17" name="Rectángulo 16"/>
          <p:cNvSpPr/>
          <p:nvPr/>
        </p:nvSpPr>
        <p:spPr>
          <a:xfrm>
            <a:off x="345474" y="950462"/>
            <a:ext cx="3259675"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SALUD OCUPACIONAL EN UNA EMPRESA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38608982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6"/>
          <p:cNvSpPr/>
          <p:nvPr/>
        </p:nvSpPr>
        <p:spPr>
          <a:xfrm>
            <a:off x="9105183" y="1728535"/>
            <a:ext cx="2684202" cy="3648388"/>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solidFill>
                  <a:schemeClr val="tx1">
                    <a:lumMod val="75000"/>
                    <a:lumOff val="25000"/>
                  </a:schemeClr>
                </a:solidFill>
                <a:latin typeface="Open Sans" panose="020B0606030504020204"/>
              </a:rPr>
              <a:t>Normas de seguridad </a:t>
            </a:r>
            <a:r>
              <a:rPr lang="es-CO" sz="1400" b="1" dirty="0" smtClean="0">
                <a:solidFill>
                  <a:schemeClr val="tx1">
                    <a:lumMod val="75000"/>
                    <a:lumOff val="25000"/>
                  </a:schemeClr>
                </a:solidFill>
                <a:latin typeface="Open Sans" panose="020B0606030504020204"/>
              </a:rPr>
              <a:t>ambiental:</a:t>
            </a:r>
          </a:p>
          <a:p>
            <a:endParaRPr lang="es-CO" sz="1400" b="1"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En los últimos años se han puesto en práctica este tipo de normas, ya que social y legalmente no está bien que una industria contamine o desperdicie materiales. El concepto de seguridad ambiental lo asocian con eficiencia, ya que para algunos procesos en específico si se reduce la contaminación y la perdida de material genera mayor productividad económica.</a:t>
            </a:r>
          </a:p>
        </p:txBody>
      </p:sp>
      <p:sp>
        <p:nvSpPr>
          <p:cNvPr id="20" name="Rectángulo 19">
            <a:extLst>
              <a:ext uri="{FF2B5EF4-FFF2-40B4-BE49-F238E27FC236}">
                <a16:creationId xmlns="" xmlns:a16="http://schemas.microsoft.com/office/drawing/2014/main" id="{819F9F16-6D6B-46A9-BA46-AD98818E333B}"/>
              </a:ext>
            </a:extLst>
          </p:cNvPr>
          <p:cNvSpPr/>
          <p:nvPr/>
        </p:nvSpPr>
        <p:spPr>
          <a:xfrm>
            <a:off x="0" y="1439831"/>
            <a:ext cx="12192000" cy="4225795"/>
          </a:xfrm>
          <a:prstGeom prst="rect">
            <a:avLst/>
          </a:prstGeom>
          <a:solidFill>
            <a:schemeClr val="tx1">
              <a:lumMod val="95000"/>
              <a:lumOff val="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redondeado 1"/>
          <p:cNvSpPr/>
          <p:nvPr/>
        </p:nvSpPr>
        <p:spPr>
          <a:xfrm>
            <a:off x="3618273" y="950463"/>
            <a:ext cx="5034114" cy="5204532"/>
          </a:xfrm>
          <a:prstGeom prst="roundRect">
            <a:avLst/>
          </a:prstGeom>
          <a:solidFill>
            <a:schemeClr val="bg1"/>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Normativas y protocolos de </a:t>
            </a:r>
            <a:r>
              <a:rPr lang="es-CO" sz="1400" b="1" dirty="0" smtClean="0">
                <a:solidFill>
                  <a:schemeClr val="tx1">
                    <a:lumMod val="75000"/>
                    <a:lumOff val="25000"/>
                  </a:schemeClr>
                </a:solidFill>
                <a:latin typeface="Open Sans" panose="020B0606030504020204"/>
              </a:rPr>
              <a:t>seguridad:</a:t>
            </a:r>
          </a:p>
          <a:p>
            <a:pPr algn="just"/>
            <a:endParaRPr lang="es-CO" sz="1400" b="1"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Hay trabajos que requiere de ciertas medidas de seguridad y de suma concentración, por eso es necesario tener algunas prevenciones y normas que eviten que se causen daños por un mal protocolo de actuación. Por ejemplo, si fuese necesario estipular normas de tipo: prohibido utilizar auriculares con música en el trabajo, prohibido fumar dentro de las instalaciones o si es un lugar muy reducido en tamaño deberá de utilizar tapabocas.</a:t>
            </a:r>
          </a:p>
        </p:txBody>
      </p:sp>
      <p:pic>
        <p:nvPicPr>
          <p:cNvPr id="15" name="Imagen 14"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1504" y="5420122"/>
            <a:ext cx="434340" cy="539422"/>
          </a:xfrm>
          <a:prstGeom prst="rect">
            <a:avLst/>
          </a:prstGeom>
        </p:spPr>
      </p:pic>
      <p:sp>
        <p:nvSpPr>
          <p:cNvPr id="8" name="Rectángulo 7"/>
          <p:cNvSpPr/>
          <p:nvPr/>
        </p:nvSpPr>
        <p:spPr>
          <a:xfrm>
            <a:off x="345474" y="950462"/>
            <a:ext cx="3259675"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SALUD OCUPACIONAL EN UNA EMPRESA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41324436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6"/>
          <p:cNvSpPr/>
          <p:nvPr/>
        </p:nvSpPr>
        <p:spPr>
          <a:xfrm>
            <a:off x="9105183" y="1728535"/>
            <a:ext cx="2684202" cy="3648388"/>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Normas de salud </a:t>
            </a:r>
            <a:r>
              <a:rPr lang="es-CO" sz="1400" b="1" dirty="0" smtClean="0">
                <a:solidFill>
                  <a:schemeClr val="tx1">
                    <a:lumMod val="75000"/>
                    <a:lumOff val="25000"/>
                  </a:schemeClr>
                </a:solidFill>
                <a:latin typeface="Open Sans" panose="020B0606030504020204"/>
              </a:rPr>
              <a:t>ocupacional:</a:t>
            </a:r>
          </a:p>
          <a:p>
            <a:pPr algn="just"/>
            <a:endParaRPr lang="es-CO" sz="1400" b="1"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Las normas OHSAS 18001 trabajan en conjunto con la </a:t>
            </a:r>
            <a:r>
              <a:rPr lang="es-CO" sz="1400" dirty="0" err="1">
                <a:solidFill>
                  <a:schemeClr val="tx1">
                    <a:lumMod val="75000"/>
                    <a:lumOff val="25000"/>
                  </a:schemeClr>
                </a:solidFill>
                <a:latin typeface="Open Sans" panose="020B0606030504020204"/>
              </a:rPr>
              <a:t>diciplina</a:t>
            </a:r>
            <a:r>
              <a:rPr lang="es-CO" sz="1400" dirty="0">
                <a:solidFill>
                  <a:schemeClr val="tx1">
                    <a:lumMod val="75000"/>
                    <a:lumOff val="25000"/>
                  </a:schemeClr>
                </a:solidFill>
                <a:latin typeface="Open Sans" panose="020B0606030504020204"/>
              </a:rPr>
              <a:t> de salud ocupacional su finalidad es proveer seguridad y salud a los trabajadores en todas las organizaciones a nivel internacional</a:t>
            </a:r>
            <a:r>
              <a:rPr lang="es-CO" sz="1400" dirty="0" smtClean="0">
                <a:solidFill>
                  <a:schemeClr val="tx1">
                    <a:lumMod val="75000"/>
                    <a:lumOff val="25000"/>
                  </a:schemeClr>
                </a:solidFill>
                <a:latin typeface="Open Sans" panose="020B0606030504020204"/>
              </a:rPr>
              <a:t>.</a:t>
            </a:r>
          </a:p>
          <a:p>
            <a:pPr algn="just"/>
            <a:r>
              <a:rPr lang="es-CO" sz="1400" dirty="0">
                <a:solidFill>
                  <a:schemeClr val="tx1">
                    <a:lumMod val="75000"/>
                    <a:lumOff val="25000"/>
                  </a:schemeClr>
                </a:solidFill>
                <a:latin typeface="Open Sans" panose="020B0606030504020204"/>
              </a:rPr>
              <a:t>Esta norma se encarga de mantener un nivel muy elevado del bienestar físico, mental y social, sin importar el campo en el que se esté desempeñando el usuario. </a:t>
            </a:r>
          </a:p>
        </p:txBody>
      </p:sp>
      <p:sp>
        <p:nvSpPr>
          <p:cNvPr id="8" name="Rectángulo redondeado 7"/>
          <p:cNvSpPr/>
          <p:nvPr/>
        </p:nvSpPr>
        <p:spPr>
          <a:xfrm>
            <a:off x="481275" y="1728535"/>
            <a:ext cx="2684202" cy="3648388"/>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Normativas y protocolos de seguridad</a:t>
            </a:r>
            <a:r>
              <a:rPr lang="es-CO" sz="1400" b="1" dirty="0" smtClean="0">
                <a:solidFill>
                  <a:schemeClr val="tx1">
                    <a:lumMod val="75000"/>
                    <a:lumOff val="25000"/>
                  </a:schemeClr>
                </a:solidFill>
                <a:latin typeface="Open Sans" panose="020B0606030504020204"/>
              </a:rPr>
              <a:t>:</a:t>
            </a:r>
            <a:endParaRPr lang="es-CO" sz="1400" b="1"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Hay trabajos que requiere de ciertas medidas de seguridad y de suma concentración, por eso es necesario tener algunas prevenciones y normas que eviten que se causen daños por un mal protocolo de actuación. Por ejemplo, si fuese necesario estipular normas de tipo: prohibido utilizar auriculares con música en el trabajo, prohibido fumar dentro de las instalaciones o si es un lugar muy reducido en tamaño deberá de utilizar tapabocas</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sp>
        <p:nvSpPr>
          <p:cNvPr id="13" name="Rectángulo 12">
            <a:extLst>
              <a:ext uri="{FF2B5EF4-FFF2-40B4-BE49-F238E27FC236}">
                <a16:creationId xmlns="" xmlns:a16="http://schemas.microsoft.com/office/drawing/2014/main" id="{819F9F16-6D6B-46A9-BA46-AD98818E333B}"/>
              </a:ext>
            </a:extLst>
          </p:cNvPr>
          <p:cNvSpPr/>
          <p:nvPr/>
        </p:nvSpPr>
        <p:spPr>
          <a:xfrm>
            <a:off x="0" y="1439831"/>
            <a:ext cx="12192000" cy="4225795"/>
          </a:xfrm>
          <a:prstGeom prst="rect">
            <a:avLst/>
          </a:prstGeom>
          <a:solidFill>
            <a:schemeClr val="tx1">
              <a:lumMod val="95000"/>
              <a:lumOff val="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redondeado 1"/>
          <p:cNvSpPr/>
          <p:nvPr/>
        </p:nvSpPr>
        <p:spPr>
          <a:xfrm>
            <a:off x="3372466" y="950463"/>
            <a:ext cx="5525728" cy="5204532"/>
          </a:xfrm>
          <a:prstGeom prst="roundRect">
            <a:avLst/>
          </a:prstGeom>
          <a:solidFill>
            <a:schemeClr val="bg1"/>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Normas de seguridad </a:t>
            </a:r>
            <a:r>
              <a:rPr lang="es-CO" sz="1400" b="1" dirty="0" smtClean="0">
                <a:solidFill>
                  <a:schemeClr val="tx1">
                    <a:lumMod val="75000"/>
                    <a:lumOff val="25000"/>
                  </a:schemeClr>
                </a:solidFill>
                <a:latin typeface="Open Sans" panose="020B0606030504020204"/>
              </a:rPr>
              <a:t>ambiental:</a:t>
            </a:r>
            <a:endParaRPr lang="es-CO" sz="1400" b="1"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En los últimos años se han puesto en práctica este tipo de normas, ya que social y legalmente no está bien que una industria contamine o desperdicie materiales. El concepto de seguridad ambiental lo asocian con eficiencia, ya que para algunos procesos en específico si se reduce la contaminación y la perdida de material genera mayor productividad económica.</a:t>
            </a:r>
          </a:p>
          <a:p>
            <a:pPr algn="just"/>
            <a:r>
              <a:rPr lang="es-CO" sz="1400" dirty="0">
                <a:solidFill>
                  <a:schemeClr val="tx1">
                    <a:lumMod val="75000"/>
                    <a:lumOff val="25000"/>
                  </a:schemeClr>
                </a:solidFill>
                <a:latin typeface="Open Sans" panose="020B0606030504020204"/>
              </a:rPr>
              <a:t>Las normas ambientales ISO 14000 tienen como objetivo apoyar a las empresas en una serie de procesos de gestión, para garantizar a los consumidores la mejora continua de la producción y servicios en el campo ambiental. ISO 14000 es el nombre común para conjunto estándar ambiental de la organización mundial de normalización, pero existe la ISO 14001 que se basa específicamente en el sistema de gestión ambiental, se refiere a la parte del sistema de gestión global que define como está organizado estructuralmente, responsabilidades, procedimientos, procesos y recursos para el desarrollo y mantener la política ambiental. De esta manera es la forma más eficiente de controlar el aspecto ambiental de las actividades mediante un procedimiento en específico.</a:t>
            </a:r>
          </a:p>
          <a:p>
            <a:pPr algn="just"/>
            <a:r>
              <a:rPr lang="es-CO" sz="1400" dirty="0">
                <a:solidFill>
                  <a:schemeClr val="tx1">
                    <a:lumMod val="75000"/>
                    <a:lumOff val="25000"/>
                  </a:schemeClr>
                </a:solidFill>
                <a:latin typeface="Open Sans" panose="020B0606030504020204"/>
              </a:rPr>
              <a:t>Las empresas que sigan los procedimientos sugeridos en estos estándares de gestión ambiental se beneficiarán al reducir el costo de las reparaciones ambientales, mejorar la eficiencia y reducir los impactos ambientales. (</a:t>
            </a:r>
            <a:r>
              <a:rPr lang="es-CO" sz="1400" dirty="0" err="1">
                <a:solidFill>
                  <a:schemeClr val="tx1">
                    <a:lumMod val="75000"/>
                    <a:lumOff val="25000"/>
                  </a:schemeClr>
                </a:solidFill>
                <a:latin typeface="Open Sans" panose="020B0606030504020204"/>
              </a:rPr>
              <a:t>lifeder</a:t>
            </a:r>
            <a:r>
              <a:rPr lang="es-CO" sz="1400" dirty="0">
                <a:solidFill>
                  <a:schemeClr val="tx1">
                    <a:lumMod val="75000"/>
                    <a:lumOff val="25000"/>
                  </a:schemeClr>
                </a:solidFill>
                <a:latin typeface="Open Sans" panose="020B0606030504020204"/>
              </a:rPr>
              <a:t>, s.f</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pic>
        <p:nvPicPr>
          <p:cNvPr id="15" name="Imagen 14"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5969" y="5680019"/>
            <a:ext cx="434340" cy="539422"/>
          </a:xfrm>
          <a:prstGeom prst="rect">
            <a:avLst/>
          </a:prstGeom>
        </p:spPr>
      </p:pic>
      <p:sp>
        <p:nvSpPr>
          <p:cNvPr id="9" name="Rectángulo 8"/>
          <p:cNvSpPr/>
          <p:nvPr/>
        </p:nvSpPr>
        <p:spPr>
          <a:xfrm>
            <a:off x="345474" y="950462"/>
            <a:ext cx="3259675"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SALUD OCUPACIONAL EN UNA EMPRESA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35325291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6"/>
          <p:cNvSpPr/>
          <p:nvPr/>
        </p:nvSpPr>
        <p:spPr>
          <a:xfrm>
            <a:off x="9105183" y="1728535"/>
            <a:ext cx="2684202" cy="3648388"/>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solidFill>
                  <a:schemeClr val="tx1">
                    <a:lumMod val="75000"/>
                    <a:lumOff val="25000"/>
                  </a:schemeClr>
                </a:solidFill>
                <a:latin typeface="Open Sans" panose="020B0606030504020204"/>
              </a:rPr>
              <a:t>Objetivos de la salud </a:t>
            </a:r>
            <a:r>
              <a:rPr lang="es-CO" sz="1400" b="1" dirty="0" smtClean="0">
                <a:solidFill>
                  <a:schemeClr val="tx1">
                    <a:lumMod val="75000"/>
                    <a:lumOff val="25000"/>
                  </a:schemeClr>
                </a:solidFill>
                <a:latin typeface="Open Sans" panose="020B0606030504020204"/>
              </a:rPr>
              <a:t>ocupacional:</a:t>
            </a:r>
          </a:p>
          <a:p>
            <a:pPr algn="just"/>
            <a:endParaRPr lang="es-CO" sz="1400" b="1" dirty="0">
              <a:solidFill>
                <a:schemeClr val="tx1">
                  <a:lumMod val="75000"/>
                  <a:lumOff val="25000"/>
                </a:schemeClr>
              </a:solidFill>
              <a:latin typeface="Open Sans" panose="020B0606030504020204"/>
            </a:endParaRP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Protección total y absoluta y promoción de la salud de los trabajadores a través de un sistema como el SG-SST de OHSAS 18001 que colabore en la prevención de enfermedades y accidentes ocupacionales y que, elimine todos los factores y condiciones que forman un riesgo para la Seguridad y Salud en el Trabajo.</a:t>
            </a:r>
          </a:p>
        </p:txBody>
      </p:sp>
      <p:sp>
        <p:nvSpPr>
          <p:cNvPr id="9" name="Rectángulo redondeado 8"/>
          <p:cNvSpPr/>
          <p:nvPr/>
        </p:nvSpPr>
        <p:spPr>
          <a:xfrm>
            <a:off x="481275" y="1728535"/>
            <a:ext cx="2684202" cy="3648388"/>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solidFill>
                  <a:schemeClr val="tx1">
                    <a:lumMod val="75000"/>
                    <a:lumOff val="25000"/>
                  </a:schemeClr>
                </a:solidFill>
                <a:latin typeface="Open Sans" panose="020B0606030504020204"/>
              </a:rPr>
              <a:t>Normas de seguridad </a:t>
            </a:r>
            <a:r>
              <a:rPr lang="es-CO" sz="1400" b="1" dirty="0" smtClean="0">
                <a:solidFill>
                  <a:schemeClr val="tx1">
                    <a:lumMod val="75000"/>
                    <a:lumOff val="25000"/>
                  </a:schemeClr>
                </a:solidFill>
                <a:latin typeface="Open Sans" panose="020B0606030504020204"/>
              </a:rPr>
              <a:t>ambiental:</a:t>
            </a:r>
          </a:p>
          <a:p>
            <a:endParaRPr lang="es-CO" sz="1400" b="1"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En los últimos años se han puesto en práctica este tipo de normas, ya que social y legalmente no está bien que una industria contamine o desperdicie materiales. El concepto de seguridad ambiental lo asocian con eficiencia, ya que para algunos procesos en específico si se reduce la contaminación y la perdida de material genera mayor productividad económica.</a:t>
            </a:r>
          </a:p>
        </p:txBody>
      </p:sp>
      <p:sp>
        <p:nvSpPr>
          <p:cNvPr id="11" name="Rectángulo 10">
            <a:extLst>
              <a:ext uri="{FF2B5EF4-FFF2-40B4-BE49-F238E27FC236}">
                <a16:creationId xmlns="" xmlns:a16="http://schemas.microsoft.com/office/drawing/2014/main" id="{819F9F16-6D6B-46A9-BA46-AD98818E333B}"/>
              </a:ext>
            </a:extLst>
          </p:cNvPr>
          <p:cNvSpPr/>
          <p:nvPr/>
        </p:nvSpPr>
        <p:spPr>
          <a:xfrm>
            <a:off x="0" y="1439831"/>
            <a:ext cx="12192000" cy="4225795"/>
          </a:xfrm>
          <a:prstGeom prst="rect">
            <a:avLst/>
          </a:prstGeom>
          <a:solidFill>
            <a:schemeClr val="tx1">
              <a:lumMod val="95000"/>
              <a:lumOff val="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redondeado 1"/>
          <p:cNvSpPr/>
          <p:nvPr/>
        </p:nvSpPr>
        <p:spPr>
          <a:xfrm>
            <a:off x="3372466" y="950463"/>
            <a:ext cx="5525728" cy="5204532"/>
          </a:xfrm>
          <a:prstGeom prst="roundRect">
            <a:avLst/>
          </a:prstGeom>
          <a:solidFill>
            <a:schemeClr val="bg1"/>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Normas de salud </a:t>
            </a:r>
            <a:r>
              <a:rPr lang="es-CO" sz="1400" b="1" dirty="0" smtClean="0">
                <a:solidFill>
                  <a:schemeClr val="tx1">
                    <a:lumMod val="75000"/>
                    <a:lumOff val="25000"/>
                  </a:schemeClr>
                </a:solidFill>
                <a:latin typeface="Open Sans" panose="020B0606030504020204"/>
              </a:rPr>
              <a:t>ocupacional:</a:t>
            </a:r>
          </a:p>
          <a:p>
            <a:pPr algn="just"/>
            <a:endParaRPr lang="es-CO" sz="1400" b="1"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Las normas OHSAS 18001 trabajan en conjunto con la </a:t>
            </a:r>
            <a:r>
              <a:rPr lang="es-CO" sz="1400" dirty="0" err="1">
                <a:solidFill>
                  <a:schemeClr val="tx1">
                    <a:lumMod val="75000"/>
                    <a:lumOff val="25000"/>
                  </a:schemeClr>
                </a:solidFill>
                <a:latin typeface="Open Sans" panose="020B0606030504020204"/>
              </a:rPr>
              <a:t>diciplina</a:t>
            </a:r>
            <a:r>
              <a:rPr lang="es-CO" sz="1400" dirty="0">
                <a:solidFill>
                  <a:schemeClr val="tx1">
                    <a:lumMod val="75000"/>
                    <a:lumOff val="25000"/>
                  </a:schemeClr>
                </a:solidFill>
                <a:latin typeface="Open Sans" panose="020B0606030504020204"/>
              </a:rPr>
              <a:t> de salud ocupacional su finalidad es proveer seguridad y salud a los trabajadores en todas las organizaciones a nivel internacional.</a:t>
            </a:r>
          </a:p>
          <a:p>
            <a:pPr algn="just"/>
            <a:r>
              <a:rPr lang="es-CO" sz="1400" dirty="0">
                <a:solidFill>
                  <a:schemeClr val="tx1">
                    <a:lumMod val="75000"/>
                    <a:lumOff val="25000"/>
                  </a:schemeClr>
                </a:solidFill>
                <a:latin typeface="Open Sans" panose="020B0606030504020204"/>
              </a:rPr>
              <a:t>Esta norma se encarga de mantener un nivel muy elevado del bienestar físico, mental y social, sin importar el campo en el que se esté desempeñando el usuario. Para conseguir este propósito en la mayoría de los casos es preferible de adaptar trabajo a las personas y no las personas adaptarse al trabajo.</a:t>
            </a:r>
          </a:p>
          <a:p>
            <a:pPr algn="just"/>
            <a:r>
              <a:rPr lang="es-CO" sz="1400" dirty="0">
                <a:solidFill>
                  <a:schemeClr val="tx1">
                    <a:lumMod val="75000"/>
                    <a:lumOff val="25000"/>
                  </a:schemeClr>
                </a:solidFill>
                <a:latin typeface="Open Sans" panose="020B0606030504020204"/>
              </a:rPr>
              <a:t>La salud ocupacional abarca temas que están ligados al medio ambiente, a la justicia y a los tres pilares básicos de la seguridad y salud en el trabajo: seguridad industrial, higiene industrial y medicina en el trabajo.</a:t>
            </a:r>
          </a:p>
          <a:p>
            <a:pPr algn="just"/>
            <a:endParaRPr lang="es-CO" sz="1400" dirty="0">
              <a:solidFill>
                <a:schemeClr val="tx1">
                  <a:lumMod val="75000"/>
                  <a:lumOff val="25000"/>
                </a:schemeClr>
              </a:solidFill>
              <a:latin typeface="Open Sans" panose="020B0606030504020204"/>
            </a:endParaRPr>
          </a:p>
        </p:txBody>
      </p:sp>
      <p:pic>
        <p:nvPicPr>
          <p:cNvPr id="15" name="Imagen 14"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5969" y="5680019"/>
            <a:ext cx="434340" cy="539422"/>
          </a:xfrm>
          <a:prstGeom prst="rect">
            <a:avLst/>
          </a:prstGeom>
        </p:spPr>
      </p:pic>
      <p:sp>
        <p:nvSpPr>
          <p:cNvPr id="8" name="Rectángulo 7"/>
          <p:cNvSpPr/>
          <p:nvPr/>
        </p:nvSpPr>
        <p:spPr>
          <a:xfrm>
            <a:off x="345474" y="950462"/>
            <a:ext cx="3259675"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SALUD OCUPACIONAL EN UNA EMPRESA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10838033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6"/>
          <p:cNvSpPr/>
          <p:nvPr/>
        </p:nvSpPr>
        <p:spPr>
          <a:xfrm>
            <a:off x="9105183" y="1728535"/>
            <a:ext cx="2684202" cy="3648388"/>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solidFill>
                  <a:schemeClr val="tx1">
                    <a:lumMod val="75000"/>
                    <a:lumOff val="25000"/>
                  </a:schemeClr>
                </a:solidFill>
                <a:latin typeface="Open Sans" panose="020B0606030504020204"/>
              </a:rPr>
              <a:t>Funciones de la salud </a:t>
            </a:r>
            <a:r>
              <a:rPr lang="es-CO" sz="1400" b="1" dirty="0" smtClean="0">
                <a:solidFill>
                  <a:schemeClr val="tx1">
                    <a:lumMod val="75000"/>
                    <a:lumOff val="25000"/>
                  </a:schemeClr>
                </a:solidFill>
                <a:latin typeface="Open Sans" panose="020B0606030504020204"/>
              </a:rPr>
              <a:t>ocupacional:</a:t>
            </a:r>
          </a:p>
          <a:p>
            <a:endParaRPr lang="es-CO" sz="1400" b="1" dirty="0">
              <a:solidFill>
                <a:schemeClr val="tx1">
                  <a:lumMod val="75000"/>
                  <a:lumOff val="25000"/>
                </a:schemeClr>
              </a:solidFill>
              <a:latin typeface="Open Sans" panose="020B0606030504020204"/>
            </a:endParaRP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Supervisar cada uno de los puntos que puedan afectar negativamente el bienestar de los trabajadores y vigilar la alta dirección de la organización en cuestión.</a:t>
            </a: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Examinar el trabajo desde considerando temas como la higiene, factores físicos y psíquicos. Aconsejar a las directivas de la empresa acerca de las debilidades y fortalezas de los trabajadores.</a:t>
            </a:r>
          </a:p>
        </p:txBody>
      </p:sp>
      <p:sp>
        <p:nvSpPr>
          <p:cNvPr id="8" name="Rectángulo redondeado 7"/>
          <p:cNvSpPr/>
          <p:nvPr/>
        </p:nvSpPr>
        <p:spPr>
          <a:xfrm>
            <a:off x="481275" y="1728535"/>
            <a:ext cx="2684202" cy="3648388"/>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Normas de salud </a:t>
            </a:r>
            <a:r>
              <a:rPr lang="es-CO" sz="1400" b="1" dirty="0" smtClean="0">
                <a:solidFill>
                  <a:schemeClr val="tx1">
                    <a:lumMod val="75000"/>
                    <a:lumOff val="25000"/>
                  </a:schemeClr>
                </a:solidFill>
                <a:latin typeface="Open Sans" panose="020B0606030504020204"/>
              </a:rPr>
              <a:t>ocupacional:</a:t>
            </a:r>
          </a:p>
          <a:p>
            <a:pPr algn="just"/>
            <a:endParaRPr lang="es-CO" sz="1400" b="1"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Las normas OHSAS 18001 trabajan en conjunto con la </a:t>
            </a:r>
            <a:r>
              <a:rPr lang="es-CO" sz="1400" dirty="0" err="1">
                <a:solidFill>
                  <a:schemeClr val="tx1">
                    <a:lumMod val="75000"/>
                    <a:lumOff val="25000"/>
                  </a:schemeClr>
                </a:solidFill>
                <a:latin typeface="Open Sans" panose="020B0606030504020204"/>
              </a:rPr>
              <a:t>diciplina</a:t>
            </a:r>
            <a:r>
              <a:rPr lang="es-CO" sz="1400" dirty="0">
                <a:solidFill>
                  <a:schemeClr val="tx1">
                    <a:lumMod val="75000"/>
                    <a:lumOff val="25000"/>
                  </a:schemeClr>
                </a:solidFill>
                <a:latin typeface="Open Sans" panose="020B0606030504020204"/>
              </a:rPr>
              <a:t> de salud ocupacional su finalidad es proveer seguridad y salud a los trabajadores en todas las organizaciones a nivel internacional</a:t>
            </a:r>
            <a:r>
              <a:rPr lang="es-CO" sz="1400" dirty="0" smtClean="0">
                <a:solidFill>
                  <a:schemeClr val="tx1">
                    <a:lumMod val="75000"/>
                    <a:lumOff val="25000"/>
                  </a:schemeClr>
                </a:solidFill>
                <a:latin typeface="Open Sans" panose="020B0606030504020204"/>
              </a:rPr>
              <a:t>.</a:t>
            </a:r>
          </a:p>
          <a:p>
            <a:pPr algn="just"/>
            <a:r>
              <a:rPr lang="es-CO" sz="1400" dirty="0">
                <a:solidFill>
                  <a:schemeClr val="tx1">
                    <a:lumMod val="75000"/>
                    <a:lumOff val="25000"/>
                  </a:schemeClr>
                </a:solidFill>
                <a:latin typeface="Open Sans" panose="020B0606030504020204"/>
              </a:rPr>
              <a:t>Esta norma se encarga de mantener un nivel muy elevado del bienestar físico, mental y social, sin importar el campo en el que se esté desempeñando el usuario. </a:t>
            </a:r>
          </a:p>
        </p:txBody>
      </p:sp>
      <p:sp>
        <p:nvSpPr>
          <p:cNvPr id="10" name="Rectángulo 9">
            <a:extLst>
              <a:ext uri="{FF2B5EF4-FFF2-40B4-BE49-F238E27FC236}">
                <a16:creationId xmlns="" xmlns:a16="http://schemas.microsoft.com/office/drawing/2014/main" id="{819F9F16-6D6B-46A9-BA46-AD98818E333B}"/>
              </a:ext>
            </a:extLst>
          </p:cNvPr>
          <p:cNvSpPr/>
          <p:nvPr/>
        </p:nvSpPr>
        <p:spPr>
          <a:xfrm>
            <a:off x="0" y="1439831"/>
            <a:ext cx="12192000" cy="4225795"/>
          </a:xfrm>
          <a:prstGeom prst="rect">
            <a:avLst/>
          </a:prstGeom>
          <a:solidFill>
            <a:schemeClr val="tx1">
              <a:lumMod val="95000"/>
              <a:lumOff val="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redondeado 1"/>
          <p:cNvSpPr/>
          <p:nvPr/>
        </p:nvSpPr>
        <p:spPr>
          <a:xfrm>
            <a:off x="3372466" y="950463"/>
            <a:ext cx="5525728" cy="5204532"/>
          </a:xfrm>
          <a:prstGeom prst="roundRect">
            <a:avLst/>
          </a:prstGeom>
          <a:solidFill>
            <a:schemeClr val="bg1"/>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solidFill>
                  <a:schemeClr val="tx1">
                    <a:lumMod val="75000"/>
                    <a:lumOff val="25000"/>
                  </a:schemeClr>
                </a:solidFill>
                <a:latin typeface="Open Sans" panose="020B0606030504020204"/>
              </a:rPr>
              <a:t>Objetivos de la salud </a:t>
            </a:r>
            <a:r>
              <a:rPr lang="es-CO" sz="1400" b="1" dirty="0" smtClean="0">
                <a:solidFill>
                  <a:schemeClr val="tx1">
                    <a:lumMod val="75000"/>
                    <a:lumOff val="25000"/>
                  </a:schemeClr>
                </a:solidFill>
                <a:latin typeface="Open Sans" panose="020B0606030504020204"/>
              </a:rPr>
              <a:t>ocupacional:</a:t>
            </a:r>
          </a:p>
          <a:p>
            <a:endParaRPr lang="es-CO" sz="1400" b="1" dirty="0">
              <a:solidFill>
                <a:schemeClr val="tx1">
                  <a:lumMod val="75000"/>
                  <a:lumOff val="25000"/>
                </a:schemeClr>
              </a:solidFill>
              <a:latin typeface="Open Sans" panose="020B0606030504020204"/>
            </a:endParaRP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Protección total y absoluta y promoción de la salud de los trabajadores a través de un sistema como el SG-SST de OHSAS 18001 que colabore en la prevención de enfermedades y accidentes ocupacionales y que, elimine todos los factores y condiciones que forman un riesgo para la Seguridad y Salud en el Trabajo</a:t>
            </a:r>
            <a:r>
              <a:rPr lang="es-CO" sz="1400" dirty="0" smtClean="0">
                <a:solidFill>
                  <a:schemeClr val="tx1">
                    <a:lumMod val="75000"/>
                    <a:lumOff val="25000"/>
                  </a:schemeClr>
                </a:solidFill>
                <a:latin typeface="Open Sans" panose="020B0606030504020204"/>
              </a:rPr>
              <a:t>.</a:t>
            </a:r>
          </a:p>
          <a:p>
            <a:pPr marL="285750" lvl="0" indent="-285750" algn="just">
              <a:buFont typeface="Arial" panose="020B0604020202020204" pitchFamily="34" charset="0"/>
              <a:buChar char="•"/>
            </a:pPr>
            <a:endParaRPr lang="es-CO" sz="1400" dirty="0">
              <a:solidFill>
                <a:schemeClr val="tx1">
                  <a:lumMod val="75000"/>
                  <a:lumOff val="25000"/>
                </a:schemeClr>
              </a:solidFill>
              <a:latin typeface="Open Sans" panose="020B0606030504020204"/>
            </a:endParaRP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Desarrollo y promoción del trabajo, del ambiente laboral y de las condiciones saludables y seguras para cada trabajador, ocupe el cargo que ocupe</a:t>
            </a:r>
            <a:r>
              <a:rPr lang="es-CO" sz="1400" dirty="0" smtClean="0">
                <a:solidFill>
                  <a:schemeClr val="tx1">
                    <a:lumMod val="75000"/>
                    <a:lumOff val="25000"/>
                  </a:schemeClr>
                </a:solidFill>
                <a:latin typeface="Open Sans" panose="020B0606030504020204"/>
              </a:rPr>
              <a:t>.</a:t>
            </a:r>
          </a:p>
          <a:p>
            <a:pPr marL="285750" lvl="0" indent="-285750" algn="just">
              <a:buFont typeface="Arial" panose="020B0604020202020204" pitchFamily="34" charset="0"/>
              <a:buChar char="•"/>
            </a:pPr>
            <a:endParaRPr lang="es-CO" sz="1400" dirty="0">
              <a:solidFill>
                <a:schemeClr val="tx1">
                  <a:lumMod val="75000"/>
                  <a:lumOff val="25000"/>
                </a:schemeClr>
              </a:solidFill>
              <a:latin typeface="Open Sans" panose="020B0606030504020204"/>
            </a:endParaRP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Aumento notable del bienestar físico, mental y social de todos los trabajadores y apoyo en el desarrollo de su capacidad para ejercer su trabajo, al igual que en su desarrollo profesional y social en el mismo</a:t>
            </a:r>
            <a:r>
              <a:rPr lang="es-CO" sz="1400" dirty="0" smtClean="0">
                <a:solidFill>
                  <a:schemeClr val="tx1">
                    <a:lumMod val="75000"/>
                    <a:lumOff val="25000"/>
                  </a:schemeClr>
                </a:solidFill>
                <a:latin typeface="Open Sans" panose="020B0606030504020204"/>
              </a:rPr>
              <a:t>.</a:t>
            </a:r>
          </a:p>
          <a:p>
            <a:pPr marL="285750" lvl="0" indent="-285750" algn="just">
              <a:buFont typeface="Arial" panose="020B0604020202020204" pitchFamily="34" charset="0"/>
              <a:buChar char="•"/>
            </a:pPr>
            <a:endParaRPr lang="es-CO" sz="1400" dirty="0">
              <a:solidFill>
                <a:schemeClr val="tx1">
                  <a:lumMod val="75000"/>
                  <a:lumOff val="25000"/>
                </a:schemeClr>
              </a:solidFill>
              <a:latin typeface="Open Sans" panose="020B0606030504020204"/>
            </a:endParaRP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Facilitar a los trabajadores la posibilidad de desarrollar y compaginar una vida social y económicamente productiva, y por otro lado contribuir positivamente en el desarrollo sostenible de la sociedad. </a:t>
            </a:r>
            <a:r>
              <a:rPr lang="es-ES" sz="1400" dirty="0">
                <a:solidFill>
                  <a:schemeClr val="tx1">
                    <a:lumMod val="75000"/>
                    <a:lumOff val="25000"/>
                  </a:schemeClr>
                </a:solidFill>
                <a:latin typeface="Open Sans" panose="020B0606030504020204"/>
              </a:rPr>
              <a:t>(NUEVA ISO 45001:2018, s.f.)</a:t>
            </a:r>
            <a:endParaRPr lang="es-CO" sz="1400" dirty="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p:txBody>
      </p:sp>
      <p:pic>
        <p:nvPicPr>
          <p:cNvPr id="15" name="Imagen 14"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5969" y="5680019"/>
            <a:ext cx="434340" cy="539422"/>
          </a:xfrm>
          <a:prstGeom prst="rect">
            <a:avLst/>
          </a:prstGeom>
        </p:spPr>
      </p:pic>
      <p:sp>
        <p:nvSpPr>
          <p:cNvPr id="9" name="Rectángulo 8"/>
          <p:cNvSpPr/>
          <p:nvPr/>
        </p:nvSpPr>
        <p:spPr>
          <a:xfrm>
            <a:off x="345474" y="950462"/>
            <a:ext cx="3259675"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SALUD OCUPACIONAL EN UNA EMPRESA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25835408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6"/>
          <p:cNvSpPr/>
          <p:nvPr/>
        </p:nvSpPr>
        <p:spPr>
          <a:xfrm>
            <a:off x="9105183" y="1728535"/>
            <a:ext cx="2684202" cy="3648388"/>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solidFill>
                  <a:schemeClr val="tx1">
                    <a:lumMod val="75000"/>
                    <a:lumOff val="25000"/>
                  </a:schemeClr>
                </a:solidFill>
                <a:latin typeface="Open Sans" panose="020B0606030504020204"/>
              </a:rPr>
              <a:t>Estrategia para lograr una salud ocupacional para </a:t>
            </a:r>
            <a:r>
              <a:rPr lang="es-CO" sz="1400" b="1" dirty="0" smtClean="0">
                <a:solidFill>
                  <a:schemeClr val="tx1">
                    <a:lumMod val="75000"/>
                    <a:lumOff val="25000"/>
                  </a:schemeClr>
                </a:solidFill>
                <a:latin typeface="Open Sans" panose="020B0606030504020204"/>
              </a:rPr>
              <a:t>todos:</a:t>
            </a:r>
          </a:p>
          <a:p>
            <a:endParaRPr lang="es-CO" sz="1400" b="1" dirty="0">
              <a:solidFill>
                <a:schemeClr val="tx1">
                  <a:lumMod val="75000"/>
                  <a:lumOff val="25000"/>
                </a:schemeClr>
              </a:solidFill>
              <a:latin typeface="Open Sans" panose="020B0606030504020204"/>
            </a:endParaRP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Desarrollar un trabajo saludable en cualquier centro laboral.</a:t>
            </a: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Desarrollar buenas prácticas de trabajo saludables y promover la salud en el mismo.</a:t>
            </a: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Fortalecer significativamente los servicios de salud ocupacional.</a:t>
            </a:r>
          </a:p>
        </p:txBody>
      </p:sp>
      <p:sp>
        <p:nvSpPr>
          <p:cNvPr id="9" name="Rectángulo redondeado 8"/>
          <p:cNvSpPr/>
          <p:nvPr/>
        </p:nvSpPr>
        <p:spPr>
          <a:xfrm>
            <a:off x="481275" y="1728535"/>
            <a:ext cx="2684202" cy="3648388"/>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solidFill>
                  <a:schemeClr val="tx1">
                    <a:lumMod val="75000"/>
                    <a:lumOff val="25000"/>
                  </a:schemeClr>
                </a:solidFill>
                <a:latin typeface="Open Sans" panose="020B0606030504020204"/>
              </a:rPr>
              <a:t>Objetivos de la salud </a:t>
            </a:r>
            <a:r>
              <a:rPr lang="es-CO" sz="1400" b="1" dirty="0" smtClean="0">
                <a:solidFill>
                  <a:schemeClr val="tx1">
                    <a:lumMod val="75000"/>
                    <a:lumOff val="25000"/>
                  </a:schemeClr>
                </a:solidFill>
                <a:latin typeface="Open Sans" panose="020B0606030504020204"/>
              </a:rPr>
              <a:t>ocupacional:</a:t>
            </a:r>
          </a:p>
          <a:p>
            <a:pPr algn="just"/>
            <a:endParaRPr lang="es-CO" sz="1400" b="1" dirty="0">
              <a:solidFill>
                <a:schemeClr val="tx1">
                  <a:lumMod val="75000"/>
                  <a:lumOff val="25000"/>
                </a:schemeClr>
              </a:solidFill>
              <a:latin typeface="Open Sans" panose="020B0606030504020204"/>
            </a:endParaRP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Protección total y absoluta y promoción de la salud de los trabajadores a través de un sistema como el SG-SST de OHSAS 18001 que colabore en la prevención de enfermedades y accidentes ocupacionales y que, elimine todos los factores y condiciones que forman un riesgo para la Seguridad y Salud en el Trabajo.</a:t>
            </a:r>
          </a:p>
        </p:txBody>
      </p:sp>
      <p:sp>
        <p:nvSpPr>
          <p:cNvPr id="12" name="Rectángulo 11">
            <a:extLst>
              <a:ext uri="{FF2B5EF4-FFF2-40B4-BE49-F238E27FC236}">
                <a16:creationId xmlns="" xmlns:a16="http://schemas.microsoft.com/office/drawing/2014/main" id="{819F9F16-6D6B-46A9-BA46-AD98818E333B}"/>
              </a:ext>
            </a:extLst>
          </p:cNvPr>
          <p:cNvSpPr/>
          <p:nvPr/>
        </p:nvSpPr>
        <p:spPr>
          <a:xfrm>
            <a:off x="0" y="1439831"/>
            <a:ext cx="12192000" cy="4225795"/>
          </a:xfrm>
          <a:prstGeom prst="rect">
            <a:avLst/>
          </a:prstGeom>
          <a:solidFill>
            <a:schemeClr val="tx1">
              <a:lumMod val="95000"/>
              <a:lumOff val="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redondeado 1"/>
          <p:cNvSpPr/>
          <p:nvPr/>
        </p:nvSpPr>
        <p:spPr>
          <a:xfrm>
            <a:off x="3372466" y="950463"/>
            <a:ext cx="5525728" cy="5204532"/>
          </a:xfrm>
          <a:prstGeom prst="roundRect">
            <a:avLst/>
          </a:prstGeom>
          <a:solidFill>
            <a:schemeClr val="bg1"/>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Funciones de la salud </a:t>
            </a:r>
            <a:r>
              <a:rPr lang="es-CO" sz="1400" b="1" dirty="0" smtClean="0">
                <a:solidFill>
                  <a:schemeClr val="tx1">
                    <a:lumMod val="75000"/>
                    <a:lumOff val="25000"/>
                  </a:schemeClr>
                </a:solidFill>
                <a:latin typeface="Open Sans" panose="020B0606030504020204"/>
              </a:rPr>
              <a:t>ocupacional:</a:t>
            </a:r>
          </a:p>
          <a:p>
            <a:pPr algn="just"/>
            <a:endParaRPr lang="es-CO" sz="1400" b="1" dirty="0">
              <a:solidFill>
                <a:schemeClr val="tx1">
                  <a:lumMod val="75000"/>
                  <a:lumOff val="25000"/>
                </a:schemeClr>
              </a:solidFill>
              <a:latin typeface="Open Sans" panose="020B0606030504020204"/>
            </a:endParaRP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Supervisar cada uno de los puntos que puedan afectar negativamente el bienestar de los trabajadores y vigilar la alta dirección de la organización en cuestión.</a:t>
            </a: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Examinar el trabajo desde considerando temas como la higiene, factores físicos y psíquicos. Aconsejar a las directivas de la empresa acerca de las debilidades y fortalezas de los trabajadores.</a:t>
            </a: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Atender a las organizaciones con respecto a los elementos que podrían llegar a afectar la integridad física de los trabajadores, como lo son: la salubridad de cocina, comedores, el estado de higiene, servicios sanitarios, entre otras.</a:t>
            </a: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Efectuar pruebas periódicas ocupacionales y cuando sea necesario hacer inclusión de indagaciones de tipo biológico y radiológico, según lo que exijan las organizaciones legales.</a:t>
            </a: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Controlar el proceso de adecuación del trabajo de los empleados de la instalación, en especial a trabajadores que sufren de alguna discapacidad física o mental, esto dependiendo de las capacidades de cada persona en participación de rehabilitación y entrenamiento.</a:t>
            </a:r>
          </a:p>
          <a:p>
            <a:pPr algn="just"/>
            <a:endParaRPr lang="es-CO" sz="1400" dirty="0">
              <a:solidFill>
                <a:schemeClr val="tx1">
                  <a:lumMod val="75000"/>
                  <a:lumOff val="25000"/>
                </a:schemeClr>
              </a:solidFill>
              <a:latin typeface="Open Sans" panose="020B0606030504020204"/>
            </a:endParaRPr>
          </a:p>
        </p:txBody>
      </p:sp>
      <p:pic>
        <p:nvPicPr>
          <p:cNvPr id="15" name="Imagen 14"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5969" y="5680019"/>
            <a:ext cx="434340" cy="539422"/>
          </a:xfrm>
          <a:prstGeom prst="rect">
            <a:avLst/>
          </a:prstGeom>
        </p:spPr>
      </p:pic>
      <p:sp>
        <p:nvSpPr>
          <p:cNvPr id="3" name="Elipse 2"/>
          <p:cNvSpPr/>
          <p:nvPr/>
        </p:nvSpPr>
        <p:spPr>
          <a:xfrm>
            <a:off x="5811344" y="5547281"/>
            <a:ext cx="265471" cy="265471"/>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Elipse 9"/>
          <p:cNvSpPr/>
          <p:nvPr/>
        </p:nvSpPr>
        <p:spPr>
          <a:xfrm>
            <a:off x="6151069" y="5547281"/>
            <a:ext cx="265471" cy="26547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p:cNvSpPr txBox="1"/>
          <p:nvPr/>
        </p:nvSpPr>
        <p:spPr>
          <a:xfrm>
            <a:off x="5095774" y="5504975"/>
            <a:ext cx="660758" cy="307777"/>
          </a:xfrm>
          <a:prstGeom prst="rect">
            <a:avLst/>
          </a:prstGeom>
          <a:noFill/>
        </p:spPr>
        <p:txBody>
          <a:bodyPr wrap="none" rtlCol="0">
            <a:spAutoFit/>
          </a:bodyPr>
          <a:lstStyle/>
          <a:p>
            <a:r>
              <a:rPr lang="es-CO" sz="1400" i="1" dirty="0" smtClean="0">
                <a:solidFill>
                  <a:schemeClr val="accent1">
                    <a:lumMod val="50000"/>
                  </a:schemeClr>
                </a:solidFill>
                <a:latin typeface="Open Sans" panose="020B0606030504020204"/>
              </a:rPr>
              <a:t>Desliza</a:t>
            </a:r>
            <a:endParaRPr lang="es-CO" sz="1400" i="1" dirty="0">
              <a:solidFill>
                <a:schemeClr val="accent1">
                  <a:lumMod val="50000"/>
                </a:schemeClr>
              </a:solidFill>
              <a:latin typeface="Open Sans" panose="020B0606030504020204"/>
            </a:endParaRPr>
          </a:p>
        </p:txBody>
      </p:sp>
      <p:sp>
        <p:nvSpPr>
          <p:cNvPr id="11" name="Rectángulo 10"/>
          <p:cNvSpPr/>
          <p:nvPr/>
        </p:nvSpPr>
        <p:spPr>
          <a:xfrm>
            <a:off x="345474" y="950462"/>
            <a:ext cx="3259675"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SALUD OCUPACIONAL EN UNA EMPRESA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26464583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6"/>
          <p:cNvSpPr/>
          <p:nvPr/>
        </p:nvSpPr>
        <p:spPr>
          <a:xfrm>
            <a:off x="9105183" y="1728535"/>
            <a:ext cx="2684202" cy="3648388"/>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solidFill>
                  <a:schemeClr val="tx1">
                    <a:lumMod val="75000"/>
                    <a:lumOff val="25000"/>
                  </a:schemeClr>
                </a:solidFill>
                <a:latin typeface="Open Sans" panose="020B0606030504020204"/>
              </a:rPr>
              <a:t>Estrategia para lograr una salud ocupacional para </a:t>
            </a:r>
            <a:r>
              <a:rPr lang="es-CO" sz="1400" b="1" dirty="0" smtClean="0">
                <a:solidFill>
                  <a:schemeClr val="tx1">
                    <a:lumMod val="75000"/>
                    <a:lumOff val="25000"/>
                  </a:schemeClr>
                </a:solidFill>
                <a:latin typeface="Open Sans" panose="020B0606030504020204"/>
              </a:rPr>
              <a:t>todos:</a:t>
            </a:r>
          </a:p>
          <a:p>
            <a:endParaRPr lang="es-CO" sz="1400" b="1" dirty="0">
              <a:solidFill>
                <a:schemeClr val="tx1">
                  <a:lumMod val="75000"/>
                  <a:lumOff val="25000"/>
                </a:schemeClr>
              </a:solidFill>
              <a:latin typeface="Open Sans" panose="020B0606030504020204"/>
            </a:endParaRP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Desarrollar un trabajo saludable en cualquier centro laboral.</a:t>
            </a: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Desarrollar buenas prácticas de trabajo saludables y promover la salud en el mismo.</a:t>
            </a: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Fortalecer significativamente los servicios de salud ocupacional.</a:t>
            </a:r>
          </a:p>
        </p:txBody>
      </p:sp>
      <p:sp>
        <p:nvSpPr>
          <p:cNvPr id="9" name="Rectángulo redondeado 8"/>
          <p:cNvSpPr/>
          <p:nvPr/>
        </p:nvSpPr>
        <p:spPr>
          <a:xfrm>
            <a:off x="481275" y="1728535"/>
            <a:ext cx="2684202" cy="3648388"/>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solidFill>
                  <a:schemeClr val="tx1">
                    <a:lumMod val="75000"/>
                    <a:lumOff val="25000"/>
                  </a:schemeClr>
                </a:solidFill>
                <a:latin typeface="Open Sans" panose="020B0606030504020204"/>
              </a:rPr>
              <a:t>Objetivos de la salud </a:t>
            </a:r>
            <a:r>
              <a:rPr lang="es-CO" sz="1400" b="1" dirty="0" smtClean="0">
                <a:solidFill>
                  <a:schemeClr val="tx1">
                    <a:lumMod val="75000"/>
                    <a:lumOff val="25000"/>
                  </a:schemeClr>
                </a:solidFill>
                <a:latin typeface="Open Sans" panose="020B0606030504020204"/>
              </a:rPr>
              <a:t>ocupacional:</a:t>
            </a:r>
          </a:p>
          <a:p>
            <a:pPr algn="just"/>
            <a:endParaRPr lang="es-CO" sz="1400" b="1" dirty="0">
              <a:solidFill>
                <a:schemeClr val="tx1">
                  <a:lumMod val="75000"/>
                  <a:lumOff val="25000"/>
                </a:schemeClr>
              </a:solidFill>
              <a:latin typeface="Open Sans" panose="020B0606030504020204"/>
            </a:endParaRP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Protección total y absoluta y promoción de la salud de los trabajadores a través de un sistema como el SG-SST de OHSAS 18001 que colabore en la prevención de enfermedades y accidentes ocupacionales y que, elimine todos los factores y condiciones que forman un riesgo para la Seguridad y Salud en el Trabajo.</a:t>
            </a:r>
          </a:p>
        </p:txBody>
      </p:sp>
      <p:sp>
        <p:nvSpPr>
          <p:cNvPr id="11" name="Rectángulo 10">
            <a:extLst>
              <a:ext uri="{FF2B5EF4-FFF2-40B4-BE49-F238E27FC236}">
                <a16:creationId xmlns="" xmlns:a16="http://schemas.microsoft.com/office/drawing/2014/main" id="{819F9F16-6D6B-46A9-BA46-AD98818E333B}"/>
              </a:ext>
            </a:extLst>
          </p:cNvPr>
          <p:cNvSpPr/>
          <p:nvPr/>
        </p:nvSpPr>
        <p:spPr>
          <a:xfrm>
            <a:off x="0" y="1439831"/>
            <a:ext cx="12192000" cy="4225795"/>
          </a:xfrm>
          <a:prstGeom prst="rect">
            <a:avLst/>
          </a:prstGeom>
          <a:solidFill>
            <a:schemeClr val="tx1">
              <a:lumMod val="95000"/>
              <a:lumOff val="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redondeado 1"/>
          <p:cNvSpPr/>
          <p:nvPr/>
        </p:nvSpPr>
        <p:spPr>
          <a:xfrm>
            <a:off x="3372466" y="950463"/>
            <a:ext cx="5525728" cy="5204532"/>
          </a:xfrm>
          <a:prstGeom prst="roundRect">
            <a:avLst/>
          </a:prstGeom>
          <a:solidFill>
            <a:schemeClr val="bg1"/>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Funciones de la salud </a:t>
            </a:r>
            <a:r>
              <a:rPr lang="es-CO" sz="1400" b="1" dirty="0" smtClean="0">
                <a:solidFill>
                  <a:schemeClr val="tx1">
                    <a:lumMod val="75000"/>
                    <a:lumOff val="25000"/>
                  </a:schemeClr>
                </a:solidFill>
                <a:latin typeface="Open Sans" panose="020B0606030504020204"/>
              </a:rPr>
              <a:t>ocupacional:</a:t>
            </a:r>
          </a:p>
          <a:p>
            <a:pPr marL="285750" indent="-285750" algn="just">
              <a:buFont typeface="Arial" panose="020B0604020202020204" pitchFamily="34" charset="0"/>
              <a:buChar char="•"/>
            </a:pPr>
            <a:endParaRPr lang="es-CO" sz="1400" b="1" dirty="0">
              <a:solidFill>
                <a:schemeClr val="tx1">
                  <a:lumMod val="75000"/>
                  <a:lumOff val="25000"/>
                </a:schemeClr>
              </a:solidFill>
              <a:latin typeface="Open Sans" panose="020B0606030504020204"/>
            </a:endParaRP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Asesorar de manera personal y específica a cada trabajador, esto con el fin de distinguir las consecuencias desencadenadas de la realización del trabajo.</a:t>
            </a: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Orientar a cerca de asuntos de reinstalación de trabajadores, a ellos mismos y a empresarios.</a:t>
            </a: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Tratar accidentes.</a:t>
            </a: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Preparar para realizar primeros auxilios a cualquier persona que requiera atención de emergencia.</a:t>
            </a: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Enseñar y desarrollar organización sobre temas de la salud e higiene al personal.</a:t>
            </a: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Agrupar y chequear regularmente los datos estadísticos sobre las situaciones de salud e higiene en la organización.</a:t>
            </a: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Indagar sobre temas de salud ocupacional sin importar el tipo de establecimiento.</a:t>
            </a:r>
          </a:p>
          <a:p>
            <a:pPr algn="just"/>
            <a:endParaRPr lang="es-CO" sz="1400" dirty="0">
              <a:solidFill>
                <a:schemeClr val="tx1">
                  <a:lumMod val="75000"/>
                  <a:lumOff val="25000"/>
                </a:schemeClr>
              </a:solidFill>
              <a:latin typeface="Open Sans" panose="020B0606030504020204"/>
            </a:endParaRPr>
          </a:p>
        </p:txBody>
      </p:sp>
      <p:pic>
        <p:nvPicPr>
          <p:cNvPr id="15" name="Imagen 14"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5969" y="5680019"/>
            <a:ext cx="434340" cy="539422"/>
          </a:xfrm>
          <a:prstGeom prst="rect">
            <a:avLst/>
          </a:prstGeom>
        </p:spPr>
      </p:pic>
      <p:sp>
        <p:nvSpPr>
          <p:cNvPr id="3" name="Elipse 2"/>
          <p:cNvSpPr/>
          <p:nvPr/>
        </p:nvSpPr>
        <p:spPr>
          <a:xfrm>
            <a:off x="5811344" y="5547281"/>
            <a:ext cx="265471" cy="26547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Elipse 9"/>
          <p:cNvSpPr/>
          <p:nvPr/>
        </p:nvSpPr>
        <p:spPr>
          <a:xfrm>
            <a:off x="6151069" y="5547281"/>
            <a:ext cx="265471" cy="265471"/>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p:cNvSpPr txBox="1"/>
          <p:nvPr/>
        </p:nvSpPr>
        <p:spPr>
          <a:xfrm>
            <a:off x="5095774" y="5504975"/>
            <a:ext cx="660758" cy="307777"/>
          </a:xfrm>
          <a:prstGeom prst="rect">
            <a:avLst/>
          </a:prstGeom>
          <a:noFill/>
        </p:spPr>
        <p:txBody>
          <a:bodyPr wrap="none" rtlCol="0">
            <a:spAutoFit/>
          </a:bodyPr>
          <a:lstStyle/>
          <a:p>
            <a:r>
              <a:rPr lang="es-CO" sz="1400" i="1" dirty="0" smtClean="0">
                <a:solidFill>
                  <a:schemeClr val="accent1">
                    <a:lumMod val="50000"/>
                  </a:schemeClr>
                </a:solidFill>
                <a:latin typeface="Open Sans" panose="020B0606030504020204"/>
              </a:rPr>
              <a:t>Desliza</a:t>
            </a:r>
            <a:endParaRPr lang="es-CO" sz="1400" i="1" dirty="0">
              <a:solidFill>
                <a:schemeClr val="accent1">
                  <a:lumMod val="50000"/>
                </a:schemeClr>
              </a:solidFill>
              <a:latin typeface="Open Sans" panose="020B0606030504020204"/>
            </a:endParaRPr>
          </a:p>
        </p:txBody>
      </p:sp>
      <p:sp>
        <p:nvSpPr>
          <p:cNvPr id="12" name="Rectángulo 11"/>
          <p:cNvSpPr/>
          <p:nvPr/>
        </p:nvSpPr>
        <p:spPr>
          <a:xfrm>
            <a:off x="345474" y="950462"/>
            <a:ext cx="3259675"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SALUD OCUPACIONAL EN UNA EMPRESA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3014846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redondeado 10"/>
          <p:cNvSpPr/>
          <p:nvPr/>
        </p:nvSpPr>
        <p:spPr>
          <a:xfrm>
            <a:off x="481275" y="1728535"/>
            <a:ext cx="2684202" cy="3648388"/>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solidFill>
                  <a:schemeClr val="tx1">
                    <a:lumMod val="75000"/>
                    <a:lumOff val="25000"/>
                  </a:schemeClr>
                </a:solidFill>
                <a:latin typeface="Open Sans" panose="020B0606030504020204"/>
              </a:rPr>
              <a:t>Funciones de la salud </a:t>
            </a:r>
            <a:r>
              <a:rPr lang="es-CO" sz="1400" b="1" dirty="0" smtClean="0">
                <a:solidFill>
                  <a:schemeClr val="tx1">
                    <a:lumMod val="75000"/>
                    <a:lumOff val="25000"/>
                  </a:schemeClr>
                </a:solidFill>
                <a:latin typeface="Open Sans" panose="020B0606030504020204"/>
              </a:rPr>
              <a:t>ocupacional:</a:t>
            </a:r>
          </a:p>
          <a:p>
            <a:endParaRPr lang="es-CO" sz="1400" b="1" dirty="0">
              <a:solidFill>
                <a:schemeClr val="tx1">
                  <a:lumMod val="75000"/>
                  <a:lumOff val="25000"/>
                </a:schemeClr>
              </a:solidFill>
              <a:latin typeface="Open Sans" panose="020B0606030504020204"/>
            </a:endParaRP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Supervisar cada uno de los puntos que puedan afectar negativamente el bienestar de los trabajadores y vigilar la alta dirección de la organización en cuestión.</a:t>
            </a: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Examinar el trabajo desde considerando temas como la higiene, factores físicos y psíquicos. Aconsejar a las directivas de la empresa acerca de las debilidades y fortalezas de los trabajadores.</a:t>
            </a:r>
          </a:p>
        </p:txBody>
      </p:sp>
      <p:sp>
        <p:nvSpPr>
          <p:cNvPr id="12" name="Rectángulo 11">
            <a:extLst>
              <a:ext uri="{FF2B5EF4-FFF2-40B4-BE49-F238E27FC236}">
                <a16:creationId xmlns="" xmlns:a16="http://schemas.microsoft.com/office/drawing/2014/main" id="{819F9F16-6D6B-46A9-BA46-AD98818E333B}"/>
              </a:ext>
            </a:extLst>
          </p:cNvPr>
          <p:cNvSpPr/>
          <p:nvPr/>
        </p:nvSpPr>
        <p:spPr>
          <a:xfrm>
            <a:off x="0" y="1439831"/>
            <a:ext cx="12192000" cy="4225795"/>
          </a:xfrm>
          <a:prstGeom prst="rect">
            <a:avLst/>
          </a:prstGeom>
          <a:solidFill>
            <a:schemeClr val="tx1">
              <a:lumMod val="95000"/>
              <a:lumOff val="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redondeado 1"/>
          <p:cNvSpPr/>
          <p:nvPr/>
        </p:nvSpPr>
        <p:spPr>
          <a:xfrm>
            <a:off x="3372466" y="950463"/>
            <a:ext cx="5525728" cy="5204532"/>
          </a:xfrm>
          <a:prstGeom prst="roundRect">
            <a:avLst/>
          </a:prstGeom>
          <a:solidFill>
            <a:schemeClr val="bg1"/>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solidFill>
                  <a:schemeClr val="tx1">
                    <a:lumMod val="75000"/>
                    <a:lumOff val="25000"/>
                  </a:schemeClr>
                </a:solidFill>
                <a:latin typeface="Open Sans" panose="020B0606030504020204"/>
              </a:rPr>
              <a:t>Estrategia para lograr una salud ocupacional para </a:t>
            </a:r>
            <a:r>
              <a:rPr lang="es-CO" sz="1400" b="1" dirty="0" smtClean="0">
                <a:solidFill>
                  <a:schemeClr val="tx1">
                    <a:lumMod val="75000"/>
                    <a:lumOff val="25000"/>
                  </a:schemeClr>
                </a:solidFill>
                <a:latin typeface="Open Sans" panose="020B0606030504020204"/>
              </a:rPr>
              <a:t>todos:</a:t>
            </a:r>
          </a:p>
          <a:p>
            <a:endParaRPr lang="es-CO" sz="1400" b="1" dirty="0">
              <a:solidFill>
                <a:schemeClr val="tx1">
                  <a:lumMod val="75000"/>
                  <a:lumOff val="25000"/>
                </a:schemeClr>
              </a:solidFill>
              <a:latin typeface="Open Sans" panose="020B0606030504020204"/>
            </a:endParaRPr>
          </a:p>
          <a:p>
            <a:pPr marL="285750" lvl="0" indent="-285750">
              <a:buFont typeface="Arial" panose="020B0604020202020204" pitchFamily="34" charset="0"/>
              <a:buChar char="•"/>
            </a:pPr>
            <a:r>
              <a:rPr lang="es-CO" sz="1400" dirty="0">
                <a:solidFill>
                  <a:schemeClr val="tx1">
                    <a:lumMod val="75000"/>
                    <a:lumOff val="25000"/>
                  </a:schemeClr>
                </a:solidFill>
                <a:latin typeface="Open Sans" panose="020B0606030504020204"/>
              </a:rPr>
              <a:t>Desarrollar un trabajo saludable en cualquier centro laboral</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a:p>
            <a:pPr marL="285750" lvl="0" indent="-285750">
              <a:buFont typeface="Arial" panose="020B0604020202020204" pitchFamily="34" charset="0"/>
              <a:buChar char="•"/>
            </a:pPr>
            <a:r>
              <a:rPr lang="es-CO" sz="1400" dirty="0">
                <a:solidFill>
                  <a:schemeClr val="tx1">
                    <a:lumMod val="75000"/>
                    <a:lumOff val="25000"/>
                  </a:schemeClr>
                </a:solidFill>
                <a:latin typeface="Open Sans" panose="020B0606030504020204"/>
              </a:rPr>
              <a:t>Desarrollar buenas prácticas de trabajo saludables y promover la salud en el mismo</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a:p>
            <a:pPr marL="285750" lvl="0" indent="-285750">
              <a:buFont typeface="Arial" panose="020B0604020202020204" pitchFamily="34" charset="0"/>
              <a:buChar char="•"/>
            </a:pPr>
            <a:r>
              <a:rPr lang="es-CO" sz="1400" dirty="0">
                <a:solidFill>
                  <a:schemeClr val="tx1">
                    <a:lumMod val="75000"/>
                    <a:lumOff val="25000"/>
                  </a:schemeClr>
                </a:solidFill>
                <a:latin typeface="Open Sans" panose="020B0606030504020204"/>
              </a:rPr>
              <a:t>Fortalecer significativamente los servicios de salud ocupacional.</a:t>
            </a:r>
          </a:p>
          <a:p>
            <a:pPr marL="285750" lvl="0" indent="-285750">
              <a:buFont typeface="Arial" panose="020B0604020202020204" pitchFamily="34" charset="0"/>
              <a:buChar char="•"/>
            </a:pPr>
            <a:r>
              <a:rPr lang="es-CO" sz="1400" dirty="0">
                <a:solidFill>
                  <a:schemeClr val="tx1">
                    <a:lumMod val="75000"/>
                    <a:lumOff val="25000"/>
                  </a:schemeClr>
                </a:solidFill>
                <a:latin typeface="Open Sans" panose="020B0606030504020204"/>
              </a:rPr>
              <a:t>Establecer servicios de apoyo para tratar los temas de salud ocupacional</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a:p>
            <a:pPr marL="285750" lvl="0" indent="-285750">
              <a:buFont typeface="Arial" panose="020B0604020202020204" pitchFamily="34" charset="0"/>
              <a:buChar char="•"/>
            </a:pPr>
            <a:r>
              <a:rPr lang="es-CO" sz="1400" dirty="0">
                <a:solidFill>
                  <a:schemeClr val="tx1">
                    <a:lumMod val="75000"/>
                    <a:lumOff val="25000"/>
                  </a:schemeClr>
                </a:solidFill>
                <a:latin typeface="Open Sans" panose="020B0606030504020204"/>
              </a:rPr>
              <a:t>Desarrollar criterios referidos a salud ocupacional fundamentados en la evaluación del riesgo científico</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a:p>
            <a:pPr marL="285750" lvl="0" indent="-285750">
              <a:buFont typeface="Arial" panose="020B0604020202020204" pitchFamily="34" charset="0"/>
              <a:buChar char="•"/>
            </a:pPr>
            <a:r>
              <a:rPr lang="es-CO" sz="1400" dirty="0">
                <a:solidFill>
                  <a:schemeClr val="tx1">
                    <a:lumMod val="75000"/>
                    <a:lumOff val="25000"/>
                  </a:schemeClr>
                </a:solidFill>
                <a:latin typeface="Open Sans" panose="020B0606030504020204"/>
              </a:rPr>
              <a:t>Desarrollar y promover recursos humanos para la salud ocupacional.</a:t>
            </a:r>
          </a:p>
          <a:p>
            <a:pPr marL="285750" lvl="0" indent="-285750">
              <a:buFont typeface="Arial" panose="020B0604020202020204" pitchFamily="34" charset="0"/>
              <a:buChar char="•"/>
            </a:pPr>
            <a:r>
              <a:rPr lang="es-CO" sz="1400" dirty="0">
                <a:solidFill>
                  <a:schemeClr val="tx1">
                    <a:lumMod val="75000"/>
                    <a:lumOff val="25000"/>
                  </a:schemeClr>
                </a:solidFill>
                <a:latin typeface="Open Sans" panose="020B0606030504020204"/>
              </a:rPr>
              <a:t>Establecer un sistema de registro y de datos, desarrollar servicios de transmisión de información efectiva y concienciar al público haciendo uso de la información masiva</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a:p>
            <a:pPr marL="285750" lvl="0" indent="-285750">
              <a:buFont typeface="Arial" panose="020B0604020202020204" pitchFamily="34" charset="0"/>
              <a:buChar char="•"/>
            </a:pPr>
            <a:r>
              <a:rPr lang="es-CO" sz="1400" dirty="0">
                <a:solidFill>
                  <a:schemeClr val="tx1">
                    <a:lumMod val="75000"/>
                    <a:lumOff val="25000"/>
                  </a:schemeClr>
                </a:solidFill>
                <a:latin typeface="Open Sans" panose="020B0606030504020204"/>
              </a:rPr>
              <a:t>Fortalecer la investigación científica en temas de salud ocupacional.</a:t>
            </a:r>
          </a:p>
          <a:p>
            <a:pPr marL="285750" lvl="0" indent="-285750">
              <a:buFont typeface="Arial" panose="020B0604020202020204" pitchFamily="34" charset="0"/>
              <a:buChar char="•"/>
            </a:pPr>
            <a:r>
              <a:rPr lang="es-CO" sz="1400" dirty="0">
                <a:solidFill>
                  <a:schemeClr val="tx1">
                    <a:lumMod val="75000"/>
                    <a:lumOff val="25000"/>
                  </a:schemeClr>
                </a:solidFill>
                <a:latin typeface="Open Sans" panose="020B0606030504020204"/>
              </a:rPr>
              <a:t>Compaginar lo que representa la salud ocupacional y otras actividades.</a:t>
            </a:r>
          </a:p>
          <a:p>
            <a:pPr algn="just"/>
            <a:endParaRPr lang="es-CO" sz="1400" dirty="0">
              <a:solidFill>
                <a:schemeClr val="tx1">
                  <a:lumMod val="75000"/>
                  <a:lumOff val="25000"/>
                </a:schemeClr>
              </a:solidFill>
              <a:latin typeface="Open Sans" panose="020B0606030504020204"/>
            </a:endParaRPr>
          </a:p>
        </p:txBody>
      </p:sp>
      <p:pic>
        <p:nvPicPr>
          <p:cNvPr id="15" name="Imagen 14"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5969" y="5680019"/>
            <a:ext cx="434340" cy="539422"/>
          </a:xfrm>
          <a:prstGeom prst="rect">
            <a:avLst/>
          </a:prstGeom>
        </p:spPr>
      </p:pic>
      <p:sp>
        <p:nvSpPr>
          <p:cNvPr id="8" name="Rectángulo 7"/>
          <p:cNvSpPr/>
          <p:nvPr/>
        </p:nvSpPr>
        <p:spPr>
          <a:xfrm>
            <a:off x="345474" y="950462"/>
            <a:ext cx="3259675"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SALUD OCUPACIONAL EN UNA EMPRESA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3130883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 xmlns:a16="http://schemas.microsoft.com/office/drawing/2014/main" id="{3D2DD7C5-3EBA-4830-ABD1-C9B19999CE3B}"/>
              </a:ext>
            </a:extLst>
          </p:cNvPr>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Calibri" panose="020F0502020204030204" pitchFamily="34" charset="0"/>
            </a:endParaRPr>
          </a:p>
        </p:txBody>
      </p:sp>
      <p:sp>
        <p:nvSpPr>
          <p:cNvPr id="15" name="Rectángulo redondeado 1">
            <a:extLst>
              <a:ext uri="{FF2B5EF4-FFF2-40B4-BE49-F238E27FC236}">
                <a16:creationId xmlns="" xmlns:a16="http://schemas.microsoft.com/office/drawing/2014/main" id="{E53FFA34-8679-4552-98EB-3CE15307A255}"/>
              </a:ext>
            </a:extLst>
          </p:cNvPr>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a:rPr>
              <a:t>ACTIVIDADES DE APRENDIZAJE  1, 2  Y 3</a:t>
            </a:r>
          </a:p>
        </p:txBody>
      </p:sp>
      <p:sp>
        <p:nvSpPr>
          <p:cNvPr id="9" name="Bocadillo: rectángulo con esquinas redondeadas 8">
            <a:extLst>
              <a:ext uri="{FF2B5EF4-FFF2-40B4-BE49-F238E27FC236}">
                <a16:creationId xmlns="" xmlns:a16="http://schemas.microsoft.com/office/drawing/2014/main" id="{B476F0B9-1E90-490F-80E7-4F26302BD036}"/>
              </a:ext>
            </a:extLst>
          </p:cNvPr>
          <p:cNvSpPr/>
          <p:nvPr/>
        </p:nvSpPr>
        <p:spPr>
          <a:xfrm>
            <a:off x="6816638" y="2979347"/>
            <a:ext cx="4735488" cy="1044638"/>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Bocadillo: rectángulo con esquinas redondeadas 9">
            <a:extLst>
              <a:ext uri="{FF2B5EF4-FFF2-40B4-BE49-F238E27FC236}">
                <a16:creationId xmlns="" xmlns:a16="http://schemas.microsoft.com/office/drawing/2014/main" id="{0BAB36AD-8D3F-4E2E-8547-7B7B9404DA17}"/>
              </a:ext>
            </a:extLst>
          </p:cNvPr>
          <p:cNvSpPr/>
          <p:nvPr/>
        </p:nvSpPr>
        <p:spPr>
          <a:xfrm>
            <a:off x="6816638" y="4149168"/>
            <a:ext cx="4735488" cy="551707"/>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a:extLst>
              <a:ext uri="{FF2B5EF4-FFF2-40B4-BE49-F238E27FC236}">
                <a16:creationId xmlns="" xmlns:a16="http://schemas.microsoft.com/office/drawing/2014/main" id="{4148F3CA-4D1D-4342-BAA9-1606C2173BBC}"/>
              </a:ext>
            </a:extLst>
          </p:cNvPr>
          <p:cNvSpPr txBox="1"/>
          <p:nvPr/>
        </p:nvSpPr>
        <p:spPr>
          <a:xfrm>
            <a:off x="6924675" y="3115339"/>
            <a:ext cx="4505325" cy="1600438"/>
          </a:xfrm>
          <a:prstGeom prst="rect">
            <a:avLst/>
          </a:prstGeom>
          <a:noFill/>
          <a:ln>
            <a:noFill/>
          </a:ln>
        </p:spPr>
        <p:txBody>
          <a:bodyPr wrap="square" rtlCol="0">
            <a:spAutoFit/>
          </a:bodyPr>
          <a:lstStyle/>
          <a:p>
            <a:pPr algn="just"/>
            <a:r>
              <a:rPr lang="es-ES" sz="1400" b="1" dirty="0">
                <a:solidFill>
                  <a:schemeClr val="bg2">
                    <a:lumMod val="25000"/>
                  </a:schemeClr>
                </a:solidFill>
                <a:latin typeface="Open Sans" panose="020B0606030504020204"/>
              </a:rPr>
              <a:t>Profesor: </a:t>
            </a:r>
            <a:r>
              <a:rPr lang="es-ES" sz="1400" dirty="0">
                <a:solidFill>
                  <a:schemeClr val="bg2">
                    <a:lumMod val="25000"/>
                  </a:schemeClr>
                </a:solidFill>
                <a:latin typeface="Open Sans" panose="020B0606030504020204"/>
              </a:rPr>
              <a:t>La información necesaria para resolver la actividad, la encontrarás en el contendido disponible a continuación. Recuerda descargar y desarrollar la guía de aprendizaje</a:t>
            </a:r>
            <a:r>
              <a:rPr lang="es-ES" sz="1400" dirty="0" smtClean="0">
                <a:solidFill>
                  <a:schemeClr val="bg2">
                    <a:lumMod val="25000"/>
                  </a:schemeClr>
                </a:solidFill>
                <a:latin typeface="Open Sans" panose="020B0606030504020204"/>
              </a:rPr>
              <a:t>.</a:t>
            </a:r>
          </a:p>
          <a:p>
            <a:pPr algn="just"/>
            <a:endParaRPr lang="es-ES" sz="1400" dirty="0">
              <a:solidFill>
                <a:schemeClr val="bg2">
                  <a:lumMod val="25000"/>
                </a:schemeClr>
              </a:solidFill>
              <a:latin typeface="Open Sans" panose="020B0606030504020204"/>
            </a:endParaRPr>
          </a:p>
          <a:p>
            <a:pPr algn="just"/>
            <a:endParaRPr lang="es-ES" sz="1400" dirty="0">
              <a:solidFill>
                <a:schemeClr val="bg2">
                  <a:lumMod val="25000"/>
                </a:schemeClr>
              </a:solidFill>
              <a:latin typeface="Open Sans" panose="020B0606030504020204"/>
            </a:endParaRPr>
          </a:p>
          <a:p>
            <a:pPr algn="just"/>
            <a:r>
              <a:rPr lang="es-ES" sz="1400" b="1" dirty="0">
                <a:solidFill>
                  <a:schemeClr val="bg2">
                    <a:lumMod val="25000"/>
                  </a:schemeClr>
                </a:solidFill>
                <a:latin typeface="Open Sans" panose="020B0606030504020204"/>
              </a:rPr>
              <a:t>Estudiante: </a:t>
            </a:r>
            <a:r>
              <a:rPr lang="es-ES" sz="1400" dirty="0">
                <a:solidFill>
                  <a:schemeClr val="bg2">
                    <a:lumMod val="25000"/>
                  </a:schemeClr>
                </a:solidFill>
                <a:latin typeface="Open Sans" panose="020B0606030504020204"/>
              </a:rPr>
              <a:t>¡Está bien profesor, revisaré la información y resolveré </a:t>
            </a:r>
            <a:r>
              <a:rPr lang="es-ES" sz="1400" dirty="0" smtClean="0">
                <a:solidFill>
                  <a:schemeClr val="bg2">
                    <a:lumMod val="25000"/>
                  </a:schemeClr>
                </a:solidFill>
                <a:latin typeface="Open Sans" panose="020B0606030504020204"/>
              </a:rPr>
              <a:t>cada actividad!</a:t>
            </a:r>
            <a:endParaRPr lang="es-ES" sz="1400" dirty="0">
              <a:solidFill>
                <a:schemeClr val="bg2">
                  <a:lumMod val="25000"/>
                </a:schemeClr>
              </a:solidFill>
              <a:latin typeface="Open Sans" panose="020B0606030504020204"/>
            </a:endParaRPr>
          </a:p>
        </p:txBody>
      </p:sp>
      <p:pic>
        <p:nvPicPr>
          <p:cNvPr id="12" name="Imagen 11" descr="Imagen que contiene Sitio web&#10;&#10;Descripción generada automáticamente">
            <a:extLst>
              <a:ext uri="{FF2B5EF4-FFF2-40B4-BE49-F238E27FC236}">
                <a16:creationId xmlns="" xmlns:a16="http://schemas.microsoft.com/office/drawing/2014/main" id="{61E6B38A-5C54-45FD-AD00-1158C3083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3670" y="4881995"/>
            <a:ext cx="1546469" cy="536388"/>
          </a:xfrm>
          <a:prstGeom prst="rect">
            <a:avLst/>
          </a:prstGeom>
        </p:spPr>
      </p:pic>
      <p:sp>
        <p:nvSpPr>
          <p:cNvPr id="19" name="Rectángulo 18">
            <a:extLst>
              <a:ext uri="{FF2B5EF4-FFF2-40B4-BE49-F238E27FC236}">
                <a16:creationId xmlns="" xmlns:a16="http://schemas.microsoft.com/office/drawing/2014/main" id="{C4AA6A26-45D7-4069-8962-3BAC6930FDFB}"/>
              </a:ext>
            </a:extLst>
          </p:cNvPr>
          <p:cNvSpPr/>
          <p:nvPr/>
        </p:nvSpPr>
        <p:spPr>
          <a:xfrm>
            <a:off x="7600355" y="5805244"/>
            <a:ext cx="3099566" cy="307777"/>
          </a:xfrm>
          <a:prstGeom prst="rect">
            <a:avLst/>
          </a:prstGeom>
        </p:spPr>
        <p:txBody>
          <a:bodyPr wrap="none">
            <a:spAutoFit/>
          </a:bodyPr>
          <a:lstStyle/>
          <a:p>
            <a:pPr algn="just"/>
            <a:r>
              <a:rPr lang="es-ES" sz="1400" dirty="0">
                <a:solidFill>
                  <a:schemeClr val="tx1">
                    <a:lumMod val="75000"/>
                    <a:lumOff val="25000"/>
                  </a:schemeClr>
                </a:solidFill>
                <a:latin typeface="Calibri" panose="020F0502020204030204" pitchFamily="34" charset="0"/>
              </a:rPr>
              <a:t>Haz clic en el botón descargar actividad:</a:t>
            </a:r>
          </a:p>
        </p:txBody>
      </p:sp>
      <p:pic>
        <p:nvPicPr>
          <p:cNvPr id="20" name="Imagen 19" descr="Texto&#10;&#10;Descripción generada automáticamente">
            <a:extLst>
              <a:ext uri="{FF2B5EF4-FFF2-40B4-BE49-F238E27FC236}">
                <a16:creationId xmlns="" xmlns:a16="http://schemas.microsoft.com/office/drawing/2014/main" id="{99080AEB-2472-4141-83E3-FE9F2CC20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2858" y="6186250"/>
            <a:ext cx="2101272" cy="447368"/>
          </a:xfrm>
          <a:prstGeom prst="rect">
            <a:avLst/>
          </a:prstGeom>
        </p:spPr>
      </p:pic>
      <p:pic>
        <p:nvPicPr>
          <p:cNvPr id="21" name="Imagen 20" descr="Diagrama, Dibujo de ingeniería&#10;&#10;Descripción generada automáticamente">
            <a:extLst>
              <a:ext uri="{FF2B5EF4-FFF2-40B4-BE49-F238E27FC236}">
                <a16:creationId xmlns="" xmlns:a16="http://schemas.microsoft.com/office/drawing/2014/main" id="{E7FC6C4A-B5D6-401B-88C0-35E9E29ACA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393" y="1121622"/>
            <a:ext cx="5378779" cy="4726495"/>
          </a:xfrm>
          <a:prstGeom prst="rect">
            <a:avLst/>
          </a:prstGeom>
        </p:spPr>
      </p:pic>
      <p:pic>
        <p:nvPicPr>
          <p:cNvPr id="18" name="Imagen 17" descr="Icono&#10;&#10;Descripción generada automáticamente">
            <a:extLst>
              <a:ext uri="{FF2B5EF4-FFF2-40B4-BE49-F238E27FC236}">
                <a16:creationId xmlns="" xmlns:a16="http://schemas.microsoft.com/office/drawing/2014/main" id="{2CE85656-C942-4374-BDB0-59FDCF60E3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9330" y="6226371"/>
            <a:ext cx="434340" cy="539422"/>
          </a:xfrm>
          <a:prstGeom prst="rect">
            <a:avLst/>
          </a:prstGeom>
        </p:spPr>
      </p:pic>
    </p:spTree>
    <p:extLst>
      <p:ext uri="{BB962C8B-B14F-4D97-AF65-F5344CB8AC3E}">
        <p14:creationId xmlns:p14="http://schemas.microsoft.com/office/powerpoint/2010/main" val="39764647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80016" y="935511"/>
            <a:ext cx="3297955" cy="553998"/>
          </a:xfrm>
          <a:prstGeom prst="rect">
            <a:avLst/>
          </a:prstGeom>
        </p:spPr>
        <p:txBody>
          <a:bodyPr wrap="none">
            <a:spAutoFit/>
          </a:bodyPr>
          <a:lstStyle/>
          <a:p>
            <a:pPr algn="ctr">
              <a:lnSpc>
                <a:spcPct val="150000"/>
              </a:lnSpc>
              <a:spcAft>
                <a:spcPts val="800"/>
              </a:spcAft>
            </a:pPr>
            <a:r>
              <a:rPr lang="es-ES" sz="2000" b="1" dirty="0" smtClean="0">
                <a:solidFill>
                  <a:srgbClr val="2C538E"/>
                </a:solidFill>
                <a:effectLst/>
                <a:latin typeface="Calibri" panose="020F0502020204030204" pitchFamily="34" charset="0"/>
                <a:ea typeface="Open Sans" panose="020B0606030504020204" pitchFamily="34" charset="0"/>
                <a:cs typeface="Calibri" panose="020F0502020204030204" pitchFamily="34" charset="0"/>
              </a:rPr>
              <a:t>Activida</a:t>
            </a:r>
            <a:r>
              <a:rPr lang="es-ES" sz="2000" b="1" dirty="0">
                <a:solidFill>
                  <a:srgbClr val="2C538E"/>
                </a:solidFill>
                <a:latin typeface="Calibri" panose="020F0502020204030204" pitchFamily="34" charset="0"/>
                <a:ea typeface="Open Sans" panose="020B0606030504020204" pitchFamily="34" charset="0"/>
                <a:cs typeface="Calibri" panose="020F0502020204030204" pitchFamily="34" charset="0"/>
              </a:rPr>
              <a:t>d</a:t>
            </a:r>
            <a:r>
              <a:rPr lang="es-ES" sz="2000" b="1" dirty="0" smtClean="0">
                <a:solidFill>
                  <a:srgbClr val="2C538E"/>
                </a:solidFill>
                <a:effectLst/>
                <a:latin typeface="Calibri" panose="020F0502020204030204" pitchFamily="34" charset="0"/>
                <a:ea typeface="Open Sans" panose="020B0606030504020204" pitchFamily="34" charset="0"/>
                <a:cs typeface="Calibri" panose="020F0502020204030204" pitchFamily="34" charset="0"/>
              </a:rPr>
              <a:t> </a:t>
            </a:r>
            <a:r>
              <a:rPr lang="es-ES" sz="2000" b="1" dirty="0">
                <a:solidFill>
                  <a:srgbClr val="2C538E"/>
                </a:solidFill>
                <a:effectLst/>
                <a:latin typeface="Calibri" panose="020F0502020204030204" pitchFamily="34" charset="0"/>
                <a:ea typeface="Open Sans" panose="020B0606030504020204" pitchFamily="34" charset="0"/>
                <a:cs typeface="Calibri" panose="020F0502020204030204" pitchFamily="34" charset="0"/>
              </a:rPr>
              <a:t>de </a:t>
            </a:r>
            <a:r>
              <a:rPr lang="es-ES" sz="2000" b="1" dirty="0" smtClean="0">
                <a:solidFill>
                  <a:srgbClr val="2C538E"/>
                </a:solidFill>
                <a:effectLst/>
                <a:latin typeface="Calibri" panose="020F0502020204030204" pitchFamily="34" charset="0"/>
                <a:ea typeface="Open Sans" panose="020B0606030504020204" pitchFamily="34" charset="0"/>
                <a:cs typeface="Calibri" panose="020F0502020204030204" pitchFamily="34" charset="0"/>
              </a:rPr>
              <a:t>aprendizaje N°4</a:t>
            </a:r>
            <a:endParaRPr lang="es-ES" sz="2000" b="1" dirty="0">
              <a:solidFill>
                <a:srgbClr val="2C538E"/>
              </a:solidFill>
              <a:effectLst/>
              <a:latin typeface="Calibri" panose="020F0502020204030204" pitchFamily="34" charset="0"/>
              <a:ea typeface="Open Sans" panose="020B0606030504020204" pitchFamily="34" charset="0"/>
              <a:cs typeface="Calibri" panose="020F0502020204030204" pitchFamily="34" charset="0"/>
            </a:endParaRPr>
          </a:p>
        </p:txBody>
      </p:sp>
      <p:sp>
        <p:nvSpPr>
          <p:cNvPr id="5" name="Rectángulo: esquinas redondeadas 1">
            <a:extLst>
              <a:ext uri="{FF2B5EF4-FFF2-40B4-BE49-F238E27FC236}">
                <a16:creationId xmlns:a16="http://schemas.microsoft.com/office/drawing/2014/main" xmlns="" id="{541BFD11-4E9B-40E7-A8A1-997C0E0BFA7C}"/>
              </a:ext>
            </a:extLst>
          </p:cNvPr>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Calibri" panose="020F0502020204030204" pitchFamily="34" charset="0"/>
            </a:endParaRPr>
          </a:p>
        </p:txBody>
      </p:sp>
      <p:pic>
        <p:nvPicPr>
          <p:cNvPr id="6" name="Imagen 5" descr="Imagen que contiene señal&#10;&#10;Descripción generada automáticamente">
            <a:extLst>
              <a:ext uri="{FF2B5EF4-FFF2-40B4-BE49-F238E27FC236}">
                <a16:creationId xmlns:a16="http://schemas.microsoft.com/office/drawing/2014/main" xmlns="" id="{30A03B4E-991A-4907-86A2-B65D2EA791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8401" y="943978"/>
            <a:ext cx="719301" cy="719301"/>
          </a:xfrm>
          <a:prstGeom prst="rect">
            <a:avLst/>
          </a:prstGeom>
        </p:spPr>
      </p:pic>
      <p:sp>
        <p:nvSpPr>
          <p:cNvPr id="10" name="Rectángulo 9">
            <a:extLst>
              <a:ext uri="{FF2B5EF4-FFF2-40B4-BE49-F238E27FC236}">
                <a16:creationId xmlns:a16="http://schemas.microsoft.com/office/drawing/2014/main" xmlns="" id="{C1AB5CB3-D929-4CC6-B627-331DA20E52D3}"/>
              </a:ext>
            </a:extLst>
          </p:cNvPr>
          <p:cNvSpPr/>
          <p:nvPr/>
        </p:nvSpPr>
        <p:spPr>
          <a:xfrm>
            <a:off x="1031754" y="1469274"/>
            <a:ext cx="1301543" cy="507831"/>
          </a:xfrm>
          <a:prstGeom prst="rect">
            <a:avLst/>
          </a:prstGeom>
        </p:spPr>
        <p:txBody>
          <a:bodyPr wrap="square">
            <a:spAutoFit/>
          </a:bodyPr>
          <a:lstStyle/>
          <a:p>
            <a:pPr algn="ctr">
              <a:lnSpc>
                <a:spcPct val="150000"/>
              </a:lnSpc>
              <a:spcAft>
                <a:spcPts val="800"/>
              </a:spcAft>
            </a:pPr>
            <a:r>
              <a:rPr lang="es-ES" b="1" dirty="0" smtClean="0">
                <a:solidFill>
                  <a:srgbClr val="2C538E"/>
                </a:solidFill>
                <a:latin typeface="Open Sans" panose="020B0606030504020204"/>
                <a:ea typeface="Open Sans" panose="020B0606030504020204" pitchFamily="34" charset="0"/>
                <a:cs typeface="Calibri" panose="020F0502020204030204" pitchFamily="34" charset="0"/>
              </a:rPr>
              <a:t>Ahorcado </a:t>
            </a:r>
            <a:endParaRPr lang="es-ES" b="1" dirty="0">
              <a:solidFill>
                <a:srgbClr val="2C538E"/>
              </a:solidFill>
              <a:effectLst/>
              <a:latin typeface="Open Sans" panose="020B0606030504020204"/>
              <a:ea typeface="Open Sans" panose="020B0606030504020204" pitchFamily="34" charset="0"/>
              <a:cs typeface="Calibri" panose="020F0502020204030204" pitchFamily="34" charset="0"/>
            </a:endParaRPr>
          </a:p>
        </p:txBody>
      </p:sp>
      <p:graphicFrame>
        <p:nvGraphicFramePr>
          <p:cNvPr id="15" name="Tabla 14"/>
          <p:cNvGraphicFramePr>
            <a:graphicFrameLocks noGrp="1"/>
          </p:cNvGraphicFramePr>
          <p:nvPr>
            <p:extLst/>
          </p:nvPr>
        </p:nvGraphicFramePr>
        <p:xfrm>
          <a:off x="9326848" y="1728486"/>
          <a:ext cx="1804275" cy="3337560"/>
        </p:xfrm>
        <a:graphic>
          <a:graphicData uri="http://schemas.openxmlformats.org/drawingml/2006/table">
            <a:tbl>
              <a:tblPr firstRow="1" bandRow="1">
                <a:tableStyleId>{69CF1AB2-1976-4502-BF36-3FF5EA218861}</a:tableStyleId>
              </a:tblPr>
              <a:tblGrid>
                <a:gridCol w="601425"/>
                <a:gridCol w="601425"/>
                <a:gridCol w="601425"/>
              </a:tblGrid>
              <a:tr h="370840">
                <a:tc>
                  <a:txBody>
                    <a:bodyPr/>
                    <a:lstStyle/>
                    <a:p>
                      <a:pPr algn="ctr"/>
                      <a:r>
                        <a:rPr lang="es-CO" b="0" dirty="0" smtClean="0">
                          <a:latin typeface="Open Sans" panose="020B0606030504020204"/>
                        </a:rPr>
                        <a:t>A</a:t>
                      </a:r>
                      <a:endParaRPr lang="es-CO" b="0" dirty="0">
                        <a:latin typeface="Open Sans" panose="020B0606030504020204"/>
                      </a:endParaRPr>
                    </a:p>
                  </a:txBody>
                  <a:tcPr/>
                </a:tc>
                <a:tc>
                  <a:txBody>
                    <a:bodyPr/>
                    <a:lstStyle/>
                    <a:p>
                      <a:pPr algn="ctr"/>
                      <a:r>
                        <a:rPr lang="es-CO" b="0" dirty="0" smtClean="0">
                          <a:latin typeface="Open Sans" panose="020B0606030504020204"/>
                        </a:rPr>
                        <a:t>B</a:t>
                      </a:r>
                      <a:endParaRPr lang="es-CO" b="0" dirty="0">
                        <a:latin typeface="Open Sans" panose="020B0606030504020204"/>
                      </a:endParaRPr>
                    </a:p>
                  </a:txBody>
                  <a:tcPr/>
                </a:tc>
                <a:tc>
                  <a:txBody>
                    <a:bodyPr/>
                    <a:lstStyle/>
                    <a:p>
                      <a:pPr algn="ctr"/>
                      <a:r>
                        <a:rPr lang="es-CO" b="0" dirty="0" smtClean="0">
                          <a:latin typeface="Open Sans" panose="020B0606030504020204"/>
                        </a:rPr>
                        <a:t>C</a:t>
                      </a:r>
                      <a:endParaRPr lang="es-CO" b="0" dirty="0">
                        <a:latin typeface="Open Sans" panose="020B0606030504020204"/>
                      </a:endParaRPr>
                    </a:p>
                  </a:txBody>
                  <a:tcPr/>
                </a:tc>
              </a:tr>
              <a:tr h="370840">
                <a:tc>
                  <a:txBody>
                    <a:bodyPr/>
                    <a:lstStyle/>
                    <a:p>
                      <a:pPr algn="ctr"/>
                      <a:r>
                        <a:rPr lang="es-CO" b="0" dirty="0" smtClean="0">
                          <a:latin typeface="Open Sans" panose="020B0606030504020204"/>
                        </a:rPr>
                        <a:t>D</a:t>
                      </a:r>
                      <a:endParaRPr lang="es-CO" b="0" dirty="0">
                        <a:latin typeface="Open Sans" panose="020B0606030504020204"/>
                      </a:endParaRPr>
                    </a:p>
                  </a:txBody>
                  <a:tcPr/>
                </a:tc>
                <a:tc>
                  <a:txBody>
                    <a:bodyPr/>
                    <a:lstStyle/>
                    <a:p>
                      <a:pPr algn="ctr"/>
                      <a:r>
                        <a:rPr lang="es-CO" b="0" dirty="0" smtClean="0">
                          <a:latin typeface="Open Sans" panose="020B0606030504020204"/>
                        </a:rPr>
                        <a:t>E</a:t>
                      </a:r>
                      <a:endParaRPr lang="es-CO" b="0" dirty="0">
                        <a:latin typeface="Open Sans" panose="020B0606030504020204"/>
                      </a:endParaRPr>
                    </a:p>
                  </a:txBody>
                  <a:tcPr/>
                </a:tc>
                <a:tc>
                  <a:txBody>
                    <a:bodyPr/>
                    <a:lstStyle/>
                    <a:p>
                      <a:pPr algn="ctr"/>
                      <a:r>
                        <a:rPr lang="es-CO" b="0" dirty="0" smtClean="0">
                          <a:latin typeface="Open Sans" panose="020B0606030504020204"/>
                        </a:rPr>
                        <a:t>F</a:t>
                      </a:r>
                      <a:endParaRPr lang="es-CO" b="0" dirty="0">
                        <a:latin typeface="Open Sans" panose="020B0606030504020204"/>
                      </a:endParaRPr>
                    </a:p>
                  </a:txBody>
                  <a:tcPr/>
                </a:tc>
              </a:tr>
              <a:tr h="370840">
                <a:tc>
                  <a:txBody>
                    <a:bodyPr/>
                    <a:lstStyle/>
                    <a:p>
                      <a:pPr algn="ctr"/>
                      <a:r>
                        <a:rPr lang="es-CO" b="0" dirty="0" smtClean="0">
                          <a:latin typeface="Open Sans" panose="020B0606030504020204"/>
                        </a:rPr>
                        <a:t>G</a:t>
                      </a:r>
                      <a:endParaRPr lang="es-CO" b="0" dirty="0">
                        <a:latin typeface="Open Sans" panose="020B0606030504020204"/>
                      </a:endParaRPr>
                    </a:p>
                  </a:txBody>
                  <a:tcPr/>
                </a:tc>
                <a:tc>
                  <a:txBody>
                    <a:bodyPr/>
                    <a:lstStyle/>
                    <a:p>
                      <a:pPr algn="ctr"/>
                      <a:r>
                        <a:rPr lang="es-CO" b="0" dirty="0" smtClean="0">
                          <a:latin typeface="Open Sans" panose="020B0606030504020204"/>
                        </a:rPr>
                        <a:t>H</a:t>
                      </a:r>
                      <a:endParaRPr lang="es-CO" b="0" dirty="0">
                        <a:latin typeface="Open Sans" panose="020B0606030504020204"/>
                      </a:endParaRPr>
                    </a:p>
                  </a:txBody>
                  <a:tcPr/>
                </a:tc>
                <a:tc>
                  <a:txBody>
                    <a:bodyPr/>
                    <a:lstStyle/>
                    <a:p>
                      <a:pPr algn="ctr"/>
                      <a:r>
                        <a:rPr lang="es-CO" b="0" dirty="0" smtClean="0">
                          <a:latin typeface="Open Sans" panose="020B0606030504020204"/>
                        </a:rPr>
                        <a:t>I</a:t>
                      </a:r>
                      <a:endParaRPr lang="es-CO" b="0" dirty="0">
                        <a:latin typeface="Open Sans" panose="020B0606030504020204"/>
                      </a:endParaRPr>
                    </a:p>
                  </a:txBody>
                  <a:tcPr/>
                </a:tc>
              </a:tr>
              <a:tr h="370840">
                <a:tc>
                  <a:txBody>
                    <a:bodyPr/>
                    <a:lstStyle/>
                    <a:p>
                      <a:pPr algn="ctr"/>
                      <a:r>
                        <a:rPr lang="es-CO" b="0" dirty="0" smtClean="0">
                          <a:latin typeface="Open Sans" panose="020B0606030504020204"/>
                        </a:rPr>
                        <a:t>J</a:t>
                      </a:r>
                      <a:endParaRPr lang="es-CO" b="0" dirty="0">
                        <a:latin typeface="Open Sans" panose="020B0606030504020204"/>
                      </a:endParaRPr>
                    </a:p>
                  </a:txBody>
                  <a:tcPr/>
                </a:tc>
                <a:tc>
                  <a:txBody>
                    <a:bodyPr/>
                    <a:lstStyle/>
                    <a:p>
                      <a:pPr algn="ctr"/>
                      <a:r>
                        <a:rPr lang="es-CO" b="0" dirty="0" smtClean="0">
                          <a:latin typeface="Open Sans" panose="020B0606030504020204"/>
                        </a:rPr>
                        <a:t>K</a:t>
                      </a:r>
                      <a:endParaRPr lang="es-CO" b="0" dirty="0">
                        <a:latin typeface="Open Sans" panose="020B0606030504020204"/>
                      </a:endParaRPr>
                    </a:p>
                  </a:txBody>
                  <a:tcPr/>
                </a:tc>
                <a:tc>
                  <a:txBody>
                    <a:bodyPr/>
                    <a:lstStyle/>
                    <a:p>
                      <a:pPr algn="ctr"/>
                      <a:r>
                        <a:rPr lang="es-CO" b="0" dirty="0" smtClean="0">
                          <a:latin typeface="Open Sans" panose="020B0606030504020204"/>
                        </a:rPr>
                        <a:t>L</a:t>
                      </a:r>
                      <a:endParaRPr lang="es-CO" b="0" dirty="0">
                        <a:latin typeface="Open Sans" panose="020B0606030504020204"/>
                      </a:endParaRPr>
                    </a:p>
                  </a:txBody>
                  <a:tcPr/>
                </a:tc>
              </a:tr>
              <a:tr h="370840">
                <a:tc>
                  <a:txBody>
                    <a:bodyPr/>
                    <a:lstStyle/>
                    <a:p>
                      <a:pPr algn="ctr"/>
                      <a:r>
                        <a:rPr lang="es-CO" b="0" dirty="0" smtClean="0">
                          <a:latin typeface="Open Sans" panose="020B0606030504020204"/>
                        </a:rPr>
                        <a:t>M</a:t>
                      </a:r>
                      <a:endParaRPr lang="es-CO" b="0" dirty="0">
                        <a:latin typeface="Open Sans" panose="020B0606030504020204"/>
                      </a:endParaRPr>
                    </a:p>
                  </a:txBody>
                  <a:tcPr/>
                </a:tc>
                <a:tc>
                  <a:txBody>
                    <a:bodyPr/>
                    <a:lstStyle/>
                    <a:p>
                      <a:pPr algn="ctr"/>
                      <a:r>
                        <a:rPr lang="es-CO" b="0" dirty="0" smtClean="0">
                          <a:latin typeface="Open Sans" panose="020B0606030504020204"/>
                        </a:rPr>
                        <a:t>N</a:t>
                      </a:r>
                      <a:endParaRPr lang="es-CO" b="0" dirty="0">
                        <a:latin typeface="Open Sans" panose="020B0606030504020204"/>
                      </a:endParaRPr>
                    </a:p>
                  </a:txBody>
                  <a:tcPr/>
                </a:tc>
                <a:tc>
                  <a:txBody>
                    <a:bodyPr/>
                    <a:lstStyle/>
                    <a:p>
                      <a:pPr algn="ctr"/>
                      <a:r>
                        <a:rPr lang="es-CO" b="0" dirty="0" smtClean="0">
                          <a:latin typeface="Open Sans" panose="020B0606030504020204"/>
                        </a:rPr>
                        <a:t>Ñ</a:t>
                      </a:r>
                      <a:endParaRPr lang="es-CO" b="0" dirty="0">
                        <a:latin typeface="Open Sans" panose="020B0606030504020204"/>
                      </a:endParaRPr>
                    </a:p>
                  </a:txBody>
                  <a:tcPr/>
                </a:tc>
              </a:tr>
              <a:tr h="370840">
                <a:tc>
                  <a:txBody>
                    <a:bodyPr/>
                    <a:lstStyle/>
                    <a:p>
                      <a:pPr algn="ctr"/>
                      <a:r>
                        <a:rPr lang="es-CO" b="0" dirty="0" smtClean="0">
                          <a:latin typeface="Open Sans" panose="020B0606030504020204"/>
                        </a:rPr>
                        <a:t>O</a:t>
                      </a:r>
                      <a:endParaRPr lang="es-CO" b="0" dirty="0">
                        <a:latin typeface="Open Sans" panose="020B0606030504020204"/>
                      </a:endParaRPr>
                    </a:p>
                  </a:txBody>
                  <a:tcPr/>
                </a:tc>
                <a:tc>
                  <a:txBody>
                    <a:bodyPr/>
                    <a:lstStyle/>
                    <a:p>
                      <a:pPr algn="ctr"/>
                      <a:r>
                        <a:rPr lang="es-CO" b="0" dirty="0" smtClean="0">
                          <a:latin typeface="Open Sans" panose="020B0606030504020204"/>
                        </a:rPr>
                        <a:t>P</a:t>
                      </a:r>
                      <a:endParaRPr lang="es-CO" b="0" dirty="0">
                        <a:latin typeface="Open Sans" panose="020B0606030504020204"/>
                      </a:endParaRPr>
                    </a:p>
                  </a:txBody>
                  <a:tcPr/>
                </a:tc>
                <a:tc>
                  <a:txBody>
                    <a:bodyPr/>
                    <a:lstStyle/>
                    <a:p>
                      <a:pPr algn="ctr"/>
                      <a:r>
                        <a:rPr lang="es-CO" b="0" dirty="0" smtClean="0">
                          <a:latin typeface="Open Sans" panose="020B0606030504020204"/>
                        </a:rPr>
                        <a:t>Q</a:t>
                      </a:r>
                      <a:endParaRPr lang="es-CO" b="0" dirty="0">
                        <a:latin typeface="Open Sans" panose="020B0606030504020204"/>
                      </a:endParaRPr>
                    </a:p>
                  </a:txBody>
                  <a:tcPr/>
                </a:tc>
              </a:tr>
              <a:tr h="370840">
                <a:tc>
                  <a:txBody>
                    <a:bodyPr/>
                    <a:lstStyle/>
                    <a:p>
                      <a:pPr algn="ctr"/>
                      <a:r>
                        <a:rPr lang="es-CO" b="0" dirty="0" smtClean="0">
                          <a:latin typeface="Open Sans" panose="020B0606030504020204"/>
                        </a:rPr>
                        <a:t>R</a:t>
                      </a:r>
                      <a:endParaRPr lang="es-CO" b="0" dirty="0">
                        <a:latin typeface="Open Sans" panose="020B0606030504020204"/>
                      </a:endParaRPr>
                    </a:p>
                  </a:txBody>
                  <a:tcPr/>
                </a:tc>
                <a:tc>
                  <a:txBody>
                    <a:bodyPr/>
                    <a:lstStyle/>
                    <a:p>
                      <a:pPr algn="ctr"/>
                      <a:r>
                        <a:rPr lang="es-CO" b="0" dirty="0" smtClean="0">
                          <a:latin typeface="Open Sans" panose="020B0606030504020204"/>
                        </a:rPr>
                        <a:t>S</a:t>
                      </a:r>
                      <a:endParaRPr lang="es-CO" b="0" dirty="0">
                        <a:latin typeface="Open Sans" panose="020B0606030504020204"/>
                      </a:endParaRPr>
                    </a:p>
                  </a:txBody>
                  <a:tcPr/>
                </a:tc>
                <a:tc>
                  <a:txBody>
                    <a:bodyPr/>
                    <a:lstStyle/>
                    <a:p>
                      <a:pPr algn="ctr"/>
                      <a:r>
                        <a:rPr lang="es-CO" b="0" dirty="0" smtClean="0">
                          <a:latin typeface="Open Sans" panose="020B0606030504020204"/>
                        </a:rPr>
                        <a:t>T</a:t>
                      </a:r>
                      <a:endParaRPr lang="es-CO" b="0" dirty="0">
                        <a:latin typeface="Open Sans" panose="020B0606030504020204"/>
                      </a:endParaRPr>
                    </a:p>
                  </a:txBody>
                  <a:tcPr/>
                </a:tc>
              </a:tr>
              <a:tr h="370840">
                <a:tc>
                  <a:txBody>
                    <a:bodyPr/>
                    <a:lstStyle/>
                    <a:p>
                      <a:pPr algn="ctr"/>
                      <a:r>
                        <a:rPr lang="es-CO" b="0" dirty="0" smtClean="0">
                          <a:latin typeface="Open Sans" panose="020B0606030504020204"/>
                        </a:rPr>
                        <a:t>U</a:t>
                      </a:r>
                      <a:endParaRPr lang="es-CO" b="0" dirty="0">
                        <a:latin typeface="Open Sans" panose="020B0606030504020204"/>
                      </a:endParaRPr>
                    </a:p>
                  </a:txBody>
                  <a:tcPr/>
                </a:tc>
                <a:tc>
                  <a:txBody>
                    <a:bodyPr/>
                    <a:lstStyle/>
                    <a:p>
                      <a:pPr algn="ctr"/>
                      <a:r>
                        <a:rPr lang="es-CO" b="0" dirty="0" smtClean="0">
                          <a:latin typeface="Open Sans" panose="020B0606030504020204"/>
                        </a:rPr>
                        <a:t>V</a:t>
                      </a:r>
                      <a:endParaRPr lang="es-CO" b="0" dirty="0">
                        <a:latin typeface="Open Sans" panose="020B0606030504020204"/>
                      </a:endParaRPr>
                    </a:p>
                  </a:txBody>
                  <a:tcPr/>
                </a:tc>
                <a:tc>
                  <a:txBody>
                    <a:bodyPr/>
                    <a:lstStyle/>
                    <a:p>
                      <a:pPr algn="ctr"/>
                      <a:r>
                        <a:rPr lang="es-CO" b="0" dirty="0" smtClean="0">
                          <a:latin typeface="Open Sans" panose="020B0606030504020204"/>
                        </a:rPr>
                        <a:t>W</a:t>
                      </a:r>
                      <a:endParaRPr lang="es-CO" b="0" dirty="0">
                        <a:latin typeface="Open Sans" panose="020B0606030504020204"/>
                      </a:endParaRPr>
                    </a:p>
                  </a:txBody>
                  <a:tcPr/>
                </a:tc>
              </a:tr>
              <a:tr h="370840">
                <a:tc>
                  <a:txBody>
                    <a:bodyPr/>
                    <a:lstStyle/>
                    <a:p>
                      <a:pPr algn="ctr"/>
                      <a:r>
                        <a:rPr lang="es-CO" b="0" dirty="0" smtClean="0">
                          <a:latin typeface="Open Sans" panose="020B0606030504020204"/>
                        </a:rPr>
                        <a:t>X</a:t>
                      </a:r>
                      <a:endParaRPr lang="es-CO" b="0" dirty="0">
                        <a:latin typeface="Open Sans" panose="020B0606030504020204"/>
                      </a:endParaRPr>
                    </a:p>
                  </a:txBody>
                  <a:tcPr/>
                </a:tc>
                <a:tc>
                  <a:txBody>
                    <a:bodyPr/>
                    <a:lstStyle/>
                    <a:p>
                      <a:pPr algn="ctr"/>
                      <a:r>
                        <a:rPr lang="es-CO" b="0" dirty="0" smtClean="0">
                          <a:latin typeface="Open Sans" panose="020B0606030504020204"/>
                        </a:rPr>
                        <a:t>Y</a:t>
                      </a:r>
                      <a:endParaRPr lang="es-CO" b="0" dirty="0">
                        <a:latin typeface="Open Sans" panose="020B0606030504020204"/>
                      </a:endParaRPr>
                    </a:p>
                  </a:txBody>
                  <a:tcPr/>
                </a:tc>
                <a:tc>
                  <a:txBody>
                    <a:bodyPr/>
                    <a:lstStyle/>
                    <a:p>
                      <a:pPr algn="ctr"/>
                      <a:r>
                        <a:rPr lang="es-CO" b="0" dirty="0" smtClean="0">
                          <a:latin typeface="Open Sans" panose="020B0606030504020204"/>
                        </a:rPr>
                        <a:t>Z</a:t>
                      </a:r>
                      <a:endParaRPr lang="es-CO" b="0" dirty="0">
                        <a:latin typeface="Open Sans" panose="020B0606030504020204"/>
                      </a:endParaRPr>
                    </a:p>
                  </a:txBody>
                  <a:tcPr/>
                </a:tc>
              </a:tr>
            </a:tbl>
          </a:graphicData>
        </a:graphic>
      </p:graphicFrame>
      <p:sp>
        <p:nvSpPr>
          <p:cNvPr id="17" name="CuadroTexto 16"/>
          <p:cNvSpPr txBox="1"/>
          <p:nvPr/>
        </p:nvSpPr>
        <p:spPr>
          <a:xfrm>
            <a:off x="1545021" y="5369316"/>
            <a:ext cx="7914290" cy="369332"/>
          </a:xfrm>
          <a:prstGeom prst="rect">
            <a:avLst/>
          </a:prstGeom>
          <a:noFill/>
        </p:spPr>
        <p:txBody>
          <a:bodyPr wrap="square" rtlCol="0">
            <a:spAutoFit/>
          </a:bodyPr>
          <a:lstStyle/>
          <a:p>
            <a:r>
              <a:rPr lang="es-CO" dirty="0" smtClean="0"/>
              <a:t>__ __ __ __ __ __ __ __ __ __ __ __ __ __ __ __ </a:t>
            </a:r>
            <a:endParaRPr lang="es-CO" dirty="0"/>
          </a:p>
        </p:txBody>
      </p:sp>
      <p:sp>
        <p:nvSpPr>
          <p:cNvPr id="18" name="CuadroTexto 17"/>
          <p:cNvSpPr txBox="1"/>
          <p:nvPr/>
        </p:nvSpPr>
        <p:spPr>
          <a:xfrm>
            <a:off x="1535189" y="5373227"/>
            <a:ext cx="8429296" cy="369332"/>
          </a:xfrm>
          <a:prstGeom prst="rect">
            <a:avLst/>
          </a:prstGeom>
          <a:noFill/>
        </p:spPr>
        <p:txBody>
          <a:bodyPr wrap="square" rtlCol="0">
            <a:spAutoFit/>
          </a:bodyPr>
          <a:lstStyle/>
          <a:p>
            <a:r>
              <a:rPr lang="es-CO" dirty="0"/>
              <a:t> </a:t>
            </a:r>
            <a:r>
              <a:rPr lang="es-CO" dirty="0" smtClean="0"/>
              <a:t>S   A   L   U   D   O   C   U   P   A   C   I   O   N   A   L</a:t>
            </a:r>
            <a:endParaRPr lang="es-CO" dirty="0"/>
          </a:p>
        </p:txBody>
      </p:sp>
      <p:sp>
        <p:nvSpPr>
          <p:cNvPr id="12" name="Rectángulo 11">
            <a:extLst>
              <a:ext uri="{FF2B5EF4-FFF2-40B4-BE49-F238E27FC236}">
                <a16:creationId xmlns:a16="http://schemas.microsoft.com/office/drawing/2014/main" xmlns="" id="{C1AB5CB3-D929-4CC6-B627-331DA20E52D3}"/>
              </a:ext>
            </a:extLst>
          </p:cNvPr>
          <p:cNvSpPr/>
          <p:nvPr/>
        </p:nvSpPr>
        <p:spPr>
          <a:xfrm>
            <a:off x="9270491" y="5059894"/>
            <a:ext cx="1936376" cy="507831"/>
          </a:xfrm>
          <a:prstGeom prst="rect">
            <a:avLst/>
          </a:prstGeom>
        </p:spPr>
        <p:txBody>
          <a:bodyPr wrap="square">
            <a:spAutoFit/>
          </a:bodyPr>
          <a:lstStyle/>
          <a:p>
            <a:pPr algn="ctr">
              <a:lnSpc>
                <a:spcPct val="150000"/>
              </a:lnSpc>
              <a:spcAft>
                <a:spcPts val="800"/>
              </a:spcAft>
            </a:pPr>
            <a:r>
              <a:rPr lang="es-ES" b="1" u="sng" dirty="0" smtClean="0">
                <a:solidFill>
                  <a:schemeClr val="tx1">
                    <a:lumMod val="75000"/>
                    <a:lumOff val="25000"/>
                  </a:schemeClr>
                </a:solidFill>
                <a:latin typeface="Open Sans" panose="020B0606030504020204"/>
                <a:ea typeface="Open Sans" panose="020B0606030504020204" pitchFamily="34" charset="0"/>
                <a:cs typeface="Calibri" panose="020F0502020204030204" pitchFamily="34" charset="0"/>
              </a:rPr>
              <a:t>13</a:t>
            </a:r>
            <a:r>
              <a:rPr lang="es-ES" b="1" dirty="0" smtClean="0">
                <a:solidFill>
                  <a:schemeClr val="tx1">
                    <a:lumMod val="75000"/>
                    <a:lumOff val="25000"/>
                  </a:schemeClr>
                </a:solidFill>
                <a:latin typeface="Open Sans" panose="020B0606030504020204"/>
                <a:ea typeface="Open Sans" panose="020B0606030504020204" pitchFamily="34" charset="0"/>
                <a:cs typeface="Calibri" panose="020F0502020204030204" pitchFamily="34" charset="0"/>
              </a:rPr>
              <a:t> Oportunidades</a:t>
            </a:r>
            <a:endParaRPr lang="es-ES" b="1" dirty="0">
              <a:solidFill>
                <a:schemeClr val="tx1">
                  <a:lumMod val="75000"/>
                  <a:lumOff val="25000"/>
                </a:schemeClr>
              </a:solidFill>
              <a:effectLst/>
              <a:latin typeface="Open Sans" panose="020B0606030504020204"/>
              <a:ea typeface="Open Sans" panose="020B0606030504020204" pitchFamily="34" charset="0"/>
              <a:cs typeface="Calibri" panose="020F0502020204030204" pitchFamily="34" charset="0"/>
            </a:endParaRPr>
          </a:p>
        </p:txBody>
      </p:sp>
      <p:pic>
        <p:nvPicPr>
          <p:cNvPr id="2" name="Imagen 1"/>
          <p:cNvPicPr>
            <a:picLocks noChangeAspect="1"/>
          </p:cNvPicPr>
          <p:nvPr/>
        </p:nvPicPr>
        <p:blipFill>
          <a:blip r:embed="rId4"/>
          <a:stretch>
            <a:fillRect/>
          </a:stretch>
        </p:blipFill>
        <p:spPr>
          <a:xfrm>
            <a:off x="1414947" y="1930439"/>
            <a:ext cx="3381375" cy="3000375"/>
          </a:xfrm>
          <a:prstGeom prst="rect">
            <a:avLst/>
          </a:prstGeom>
        </p:spPr>
      </p:pic>
    </p:spTree>
    <p:extLst>
      <p:ext uri="{BB962C8B-B14F-4D97-AF65-F5344CB8AC3E}">
        <p14:creationId xmlns:p14="http://schemas.microsoft.com/office/powerpoint/2010/main" val="183336658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 xmlns:a16="http://schemas.microsoft.com/office/drawing/2014/main" id="{3D2DD7C5-3EBA-4830-ABD1-C9B19999CE3B}"/>
              </a:ext>
            </a:extLst>
          </p:cNvPr>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Calibri" panose="020F0502020204030204" pitchFamily="34" charset="0"/>
            </a:endParaRPr>
          </a:p>
        </p:txBody>
      </p:sp>
      <p:sp>
        <p:nvSpPr>
          <p:cNvPr id="15" name="Rectángulo redondeado 1">
            <a:extLst>
              <a:ext uri="{FF2B5EF4-FFF2-40B4-BE49-F238E27FC236}">
                <a16:creationId xmlns="" xmlns:a16="http://schemas.microsoft.com/office/drawing/2014/main" id="{E53FFA34-8679-4552-98EB-3CE15307A255}"/>
              </a:ext>
            </a:extLst>
          </p:cNvPr>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ACTIVIDAD DE </a:t>
            </a:r>
            <a:r>
              <a:rPr lang="es-ES" b="1" dirty="0" smtClean="0">
                <a:latin typeface="Open Sans"/>
              </a:rPr>
              <a:t>APRENDIZAJE 5</a:t>
            </a:r>
            <a:endParaRPr lang="es-ES" b="1" dirty="0">
              <a:latin typeface="Open Sans"/>
            </a:endParaRPr>
          </a:p>
        </p:txBody>
      </p:sp>
      <p:sp>
        <p:nvSpPr>
          <p:cNvPr id="16" name="CuadroTexto 15">
            <a:extLst>
              <a:ext uri="{FF2B5EF4-FFF2-40B4-BE49-F238E27FC236}">
                <a16:creationId xmlns="" xmlns:a16="http://schemas.microsoft.com/office/drawing/2014/main" id="{4148F3CA-4D1D-4342-BAA9-1606C2173BBC}"/>
              </a:ext>
            </a:extLst>
          </p:cNvPr>
          <p:cNvSpPr txBox="1"/>
          <p:nvPr/>
        </p:nvSpPr>
        <p:spPr>
          <a:xfrm>
            <a:off x="7003157" y="3187707"/>
            <a:ext cx="4362450" cy="1384995"/>
          </a:xfrm>
          <a:prstGeom prst="rect">
            <a:avLst/>
          </a:prstGeom>
          <a:noFill/>
          <a:ln>
            <a:noFill/>
          </a:ln>
        </p:spPr>
        <p:txBody>
          <a:bodyPr wrap="square" rtlCol="0">
            <a:spAutoFit/>
          </a:bodyPr>
          <a:lstStyle/>
          <a:p>
            <a:pPr algn="just"/>
            <a:r>
              <a:rPr lang="es-ES" sz="1400" dirty="0">
                <a:solidFill>
                  <a:schemeClr val="bg2">
                    <a:lumMod val="25000"/>
                  </a:schemeClr>
                </a:solidFill>
                <a:latin typeface="Open Sans"/>
              </a:rPr>
              <a:t>Bienvenidos a la actividad de aprendizaje N° </a:t>
            </a:r>
            <a:r>
              <a:rPr lang="es-ES" sz="1400" dirty="0" smtClean="0">
                <a:solidFill>
                  <a:schemeClr val="bg2">
                    <a:lumMod val="25000"/>
                  </a:schemeClr>
                </a:solidFill>
                <a:latin typeface="Open Sans"/>
              </a:rPr>
              <a:t>5 “</a:t>
            </a:r>
            <a:r>
              <a:rPr lang="es-CO" sz="1400" dirty="0">
                <a:solidFill>
                  <a:schemeClr val="bg2">
                    <a:lumMod val="25000"/>
                  </a:schemeClr>
                </a:solidFill>
                <a:latin typeface="Open Sans"/>
              </a:rPr>
              <a:t>Trabajos escritos enfocados en la </a:t>
            </a:r>
            <a:r>
              <a:rPr lang="es-CO" sz="1400" dirty="0" smtClean="0">
                <a:solidFill>
                  <a:schemeClr val="bg2">
                    <a:lumMod val="25000"/>
                  </a:schemeClr>
                </a:solidFill>
                <a:latin typeface="Open Sans"/>
              </a:rPr>
              <a:t>ingeniería</a:t>
            </a:r>
            <a:r>
              <a:rPr lang="es-ES" sz="1400" dirty="0" smtClean="0">
                <a:solidFill>
                  <a:schemeClr val="bg2">
                    <a:lumMod val="25000"/>
                  </a:schemeClr>
                </a:solidFill>
                <a:latin typeface="Open Sans"/>
              </a:rPr>
              <a:t>". </a:t>
            </a:r>
            <a:r>
              <a:rPr lang="es-ES" sz="1400" dirty="0">
                <a:solidFill>
                  <a:schemeClr val="bg2">
                    <a:lumMod val="25000"/>
                  </a:schemeClr>
                </a:solidFill>
                <a:latin typeface="Open Sans"/>
              </a:rPr>
              <a:t>A continuación, se presenta la situación a resolver dentro de esta actividad. </a:t>
            </a:r>
          </a:p>
          <a:p>
            <a:pPr algn="just"/>
            <a:endParaRPr lang="es-ES" sz="1400" dirty="0">
              <a:solidFill>
                <a:schemeClr val="bg2">
                  <a:lumMod val="25000"/>
                </a:schemeClr>
              </a:solidFill>
              <a:latin typeface="Open Sans"/>
            </a:endParaRPr>
          </a:p>
          <a:p>
            <a:pPr algn="just"/>
            <a:r>
              <a:rPr lang="es-ES" sz="1400" dirty="0">
                <a:solidFill>
                  <a:schemeClr val="bg2">
                    <a:lumMod val="25000"/>
                  </a:schemeClr>
                </a:solidFill>
                <a:latin typeface="Open Sans"/>
              </a:rPr>
              <a:t>Clic en el botón siguiente:</a:t>
            </a:r>
          </a:p>
        </p:txBody>
      </p:sp>
      <p:pic>
        <p:nvPicPr>
          <p:cNvPr id="11" name="Imagen 10" descr="Imagen que contiene Interfaz de usuario gráfica&#10;&#10;Descripción generada automáticamente">
            <a:extLst>
              <a:ext uri="{FF2B5EF4-FFF2-40B4-BE49-F238E27FC236}">
                <a16:creationId xmlns="" xmlns:a16="http://schemas.microsoft.com/office/drawing/2014/main" id="{06F335E5-F3F7-479C-814F-421E7D2E0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7279" y="4870564"/>
            <a:ext cx="1582008" cy="536389"/>
          </a:xfrm>
          <a:prstGeom prst="rect">
            <a:avLst/>
          </a:prstGeom>
        </p:spPr>
      </p:pic>
      <p:pic>
        <p:nvPicPr>
          <p:cNvPr id="12" name="Imagen 11" descr="Icono&#10;&#10;Descripción generada automáticamente">
            <a:extLst>
              <a:ext uri="{FF2B5EF4-FFF2-40B4-BE49-F238E27FC236}">
                <a16:creationId xmlns="" xmlns:a16="http://schemas.microsoft.com/office/drawing/2014/main" id="{AB17F699-3AB2-48CB-BDAD-CA46E84B29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7010" y="5064270"/>
            <a:ext cx="434340" cy="539422"/>
          </a:xfrm>
          <a:prstGeom prst="rect">
            <a:avLst/>
          </a:prstGeom>
        </p:spPr>
      </p:pic>
      <p:pic>
        <p:nvPicPr>
          <p:cNvPr id="9" name="Imagen 8" descr="Diagrama, Dibujo de ingeniería&#10;&#10;Descripción generada automáticamente">
            <a:extLst>
              <a:ext uri="{FF2B5EF4-FFF2-40B4-BE49-F238E27FC236}">
                <a16:creationId xmlns="" xmlns:a16="http://schemas.microsoft.com/office/drawing/2014/main" id="{7EBAF652-C3C2-4BFA-8F44-F24912D870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393" y="1121622"/>
            <a:ext cx="5378779" cy="4726495"/>
          </a:xfrm>
          <a:prstGeom prst="rect">
            <a:avLst/>
          </a:prstGeom>
        </p:spPr>
      </p:pic>
    </p:spTree>
    <p:extLst>
      <p:ext uri="{BB962C8B-B14F-4D97-AF65-F5344CB8AC3E}">
        <p14:creationId xmlns:p14="http://schemas.microsoft.com/office/powerpoint/2010/main" val="24099912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 xmlns:a16="http://schemas.microsoft.com/office/drawing/2014/main" id="{3D2DD7C5-3EBA-4830-ABD1-C9B19999CE3B}"/>
              </a:ext>
            </a:extLst>
          </p:cNvPr>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Calibri" panose="020F0502020204030204" pitchFamily="34" charset="0"/>
            </a:endParaRPr>
          </a:p>
        </p:txBody>
      </p:sp>
      <p:sp>
        <p:nvSpPr>
          <p:cNvPr id="15" name="Rectángulo redondeado 1">
            <a:extLst>
              <a:ext uri="{FF2B5EF4-FFF2-40B4-BE49-F238E27FC236}">
                <a16:creationId xmlns="" xmlns:a16="http://schemas.microsoft.com/office/drawing/2014/main" id="{E53FFA34-8679-4552-98EB-3CE15307A255}"/>
              </a:ext>
            </a:extLst>
          </p:cNvPr>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ACTIVIDAD DE APRENDIZAJE 5</a:t>
            </a:r>
          </a:p>
        </p:txBody>
      </p:sp>
      <p:sp>
        <p:nvSpPr>
          <p:cNvPr id="2" name="Bocadillo: rectángulo con esquinas redondeadas 1">
            <a:extLst>
              <a:ext uri="{FF2B5EF4-FFF2-40B4-BE49-F238E27FC236}">
                <a16:creationId xmlns="" xmlns:a16="http://schemas.microsoft.com/office/drawing/2014/main" id="{E3289ED1-75CE-453C-8622-8AE51707110E}"/>
              </a:ext>
            </a:extLst>
          </p:cNvPr>
          <p:cNvSpPr/>
          <p:nvPr/>
        </p:nvSpPr>
        <p:spPr>
          <a:xfrm>
            <a:off x="6816638" y="2979347"/>
            <a:ext cx="4735488" cy="834197"/>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Bocadillo: rectángulo con esquinas redondeadas 8">
            <a:extLst>
              <a:ext uri="{FF2B5EF4-FFF2-40B4-BE49-F238E27FC236}">
                <a16:creationId xmlns="" xmlns:a16="http://schemas.microsoft.com/office/drawing/2014/main" id="{A8CBA8A9-DAE7-4C35-8B9C-CF39D866732F}"/>
              </a:ext>
            </a:extLst>
          </p:cNvPr>
          <p:cNvSpPr/>
          <p:nvPr/>
        </p:nvSpPr>
        <p:spPr>
          <a:xfrm>
            <a:off x="6816638" y="4010283"/>
            <a:ext cx="4735488" cy="565408"/>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a:extLst>
              <a:ext uri="{FF2B5EF4-FFF2-40B4-BE49-F238E27FC236}">
                <a16:creationId xmlns="" xmlns:a16="http://schemas.microsoft.com/office/drawing/2014/main" id="{4148F3CA-4D1D-4342-BAA9-1606C2173BBC}"/>
              </a:ext>
            </a:extLst>
          </p:cNvPr>
          <p:cNvSpPr txBox="1"/>
          <p:nvPr/>
        </p:nvSpPr>
        <p:spPr>
          <a:xfrm>
            <a:off x="7081815" y="2963822"/>
            <a:ext cx="4362450" cy="1600438"/>
          </a:xfrm>
          <a:prstGeom prst="rect">
            <a:avLst/>
          </a:prstGeom>
          <a:noFill/>
          <a:ln>
            <a:noFill/>
          </a:ln>
        </p:spPr>
        <p:txBody>
          <a:bodyPr wrap="square" rtlCol="0">
            <a:spAutoFit/>
          </a:bodyPr>
          <a:lstStyle/>
          <a:p>
            <a:pPr algn="just"/>
            <a:r>
              <a:rPr lang="es-ES" sz="1400" b="1" dirty="0">
                <a:solidFill>
                  <a:schemeClr val="bg2">
                    <a:lumMod val="25000"/>
                  </a:schemeClr>
                </a:solidFill>
                <a:latin typeface="Open Sans"/>
              </a:rPr>
              <a:t>Profesor: </a:t>
            </a:r>
            <a:r>
              <a:rPr lang="es-ES" sz="1400" dirty="0">
                <a:solidFill>
                  <a:schemeClr val="bg2">
                    <a:lumMod val="25000"/>
                  </a:schemeClr>
                </a:solidFill>
                <a:latin typeface="Open Sans"/>
              </a:rPr>
              <a:t>¡Hola! Bienvenidos a la </a:t>
            </a:r>
            <a:r>
              <a:rPr lang="es-ES" sz="1400" dirty="0" smtClean="0">
                <a:solidFill>
                  <a:schemeClr val="bg2">
                    <a:lumMod val="25000"/>
                  </a:schemeClr>
                </a:solidFill>
                <a:latin typeface="Open Sans"/>
              </a:rPr>
              <a:t>quinta actividad </a:t>
            </a:r>
            <a:r>
              <a:rPr lang="es-ES" sz="1400" dirty="0">
                <a:solidFill>
                  <a:schemeClr val="bg2">
                    <a:lumMod val="25000"/>
                  </a:schemeClr>
                </a:solidFill>
                <a:latin typeface="Open Sans"/>
              </a:rPr>
              <a:t>de esta unidad donde abordaremos el tema  </a:t>
            </a:r>
            <a:r>
              <a:rPr lang="es-ES" sz="1400" dirty="0" smtClean="0">
                <a:solidFill>
                  <a:schemeClr val="bg2">
                    <a:lumMod val="25000"/>
                  </a:schemeClr>
                </a:solidFill>
                <a:latin typeface="Open Sans"/>
              </a:rPr>
              <a:t>“</a:t>
            </a:r>
            <a:r>
              <a:rPr lang="es-CO" sz="1400" dirty="0">
                <a:solidFill>
                  <a:schemeClr val="bg2">
                    <a:lumMod val="25000"/>
                  </a:schemeClr>
                </a:solidFill>
                <a:latin typeface="Open Sans"/>
              </a:rPr>
              <a:t>Trabajos escritos enfocados en la </a:t>
            </a:r>
            <a:r>
              <a:rPr lang="es-CO" sz="1400" dirty="0" smtClean="0">
                <a:solidFill>
                  <a:schemeClr val="bg2">
                    <a:lumMod val="25000"/>
                  </a:schemeClr>
                </a:solidFill>
                <a:latin typeface="Open Sans"/>
              </a:rPr>
              <a:t>ingeniería</a:t>
            </a:r>
            <a:r>
              <a:rPr lang="es-ES" sz="1400" dirty="0" smtClean="0">
                <a:solidFill>
                  <a:schemeClr val="bg2">
                    <a:lumMod val="25000"/>
                  </a:schemeClr>
                </a:solidFill>
                <a:latin typeface="Open Sans"/>
              </a:rPr>
              <a:t>”.</a:t>
            </a:r>
            <a:endParaRPr lang="es-ES" sz="1400" dirty="0">
              <a:solidFill>
                <a:schemeClr val="bg2">
                  <a:lumMod val="25000"/>
                </a:schemeClr>
              </a:solidFill>
              <a:latin typeface="Open Sans"/>
            </a:endParaRPr>
          </a:p>
          <a:p>
            <a:pPr algn="just"/>
            <a:endParaRPr lang="es-ES" sz="1400" dirty="0">
              <a:solidFill>
                <a:schemeClr val="bg2">
                  <a:lumMod val="25000"/>
                </a:schemeClr>
              </a:solidFill>
              <a:latin typeface="Open Sans"/>
            </a:endParaRPr>
          </a:p>
          <a:p>
            <a:pPr algn="just"/>
            <a:endParaRPr lang="es-ES" sz="1400" dirty="0">
              <a:solidFill>
                <a:schemeClr val="bg2">
                  <a:lumMod val="25000"/>
                </a:schemeClr>
              </a:solidFill>
              <a:latin typeface="Open Sans"/>
            </a:endParaRPr>
          </a:p>
          <a:p>
            <a:pPr algn="just"/>
            <a:r>
              <a:rPr lang="es-ES" sz="1400" b="1" dirty="0">
                <a:solidFill>
                  <a:schemeClr val="bg2">
                    <a:lumMod val="25000"/>
                  </a:schemeClr>
                </a:solidFill>
                <a:latin typeface="Open Sans"/>
              </a:rPr>
              <a:t>Estudiante: </a:t>
            </a:r>
            <a:r>
              <a:rPr lang="es-ES" sz="1400" dirty="0">
                <a:solidFill>
                  <a:schemeClr val="bg2">
                    <a:lumMod val="25000"/>
                  </a:schemeClr>
                </a:solidFill>
                <a:latin typeface="Open Sans"/>
              </a:rPr>
              <a:t>Muy bien profesor ¿Y de qué se trata la actividad?</a:t>
            </a:r>
          </a:p>
        </p:txBody>
      </p:sp>
      <p:pic>
        <p:nvPicPr>
          <p:cNvPr id="11" name="Imagen 10" descr="Imagen que contiene Sitio web&#10;&#10;Descripción generada automáticamente">
            <a:extLst>
              <a:ext uri="{FF2B5EF4-FFF2-40B4-BE49-F238E27FC236}">
                <a16:creationId xmlns="" xmlns:a16="http://schemas.microsoft.com/office/drawing/2014/main" id="{07C8E3D5-EFE1-4228-B71D-BE9D676DB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3670" y="4881995"/>
            <a:ext cx="1546469" cy="536388"/>
          </a:xfrm>
          <a:prstGeom prst="rect">
            <a:avLst/>
          </a:prstGeom>
        </p:spPr>
      </p:pic>
      <p:pic>
        <p:nvPicPr>
          <p:cNvPr id="12" name="Imagen 11" descr="Imagen que contiene Interfaz de usuario gráfica&#10;&#10;Descripción generada automáticamente">
            <a:extLst>
              <a:ext uri="{FF2B5EF4-FFF2-40B4-BE49-F238E27FC236}">
                <a16:creationId xmlns="" xmlns:a16="http://schemas.microsoft.com/office/drawing/2014/main" id="{6D0057D1-FD74-44A4-A26D-923A5E58A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7279" y="4870564"/>
            <a:ext cx="1582008" cy="536389"/>
          </a:xfrm>
          <a:prstGeom prst="rect">
            <a:avLst/>
          </a:prstGeom>
        </p:spPr>
      </p:pic>
      <p:pic>
        <p:nvPicPr>
          <p:cNvPr id="13" name="Imagen 12" descr="Icono&#10;&#10;Descripción generada automáticamente">
            <a:extLst>
              <a:ext uri="{FF2B5EF4-FFF2-40B4-BE49-F238E27FC236}">
                <a16:creationId xmlns="" xmlns:a16="http://schemas.microsoft.com/office/drawing/2014/main" id="{C8320A87-A604-4A91-A48E-793AF538B7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7010" y="5064270"/>
            <a:ext cx="434340" cy="539422"/>
          </a:xfrm>
          <a:prstGeom prst="rect">
            <a:avLst/>
          </a:prstGeom>
        </p:spPr>
      </p:pic>
      <p:pic>
        <p:nvPicPr>
          <p:cNvPr id="18" name="Imagen 17" descr="Diagrama, Dibujo de ingeniería&#10;&#10;Descripción generada automáticamente">
            <a:extLst>
              <a:ext uri="{FF2B5EF4-FFF2-40B4-BE49-F238E27FC236}">
                <a16:creationId xmlns="" xmlns:a16="http://schemas.microsoft.com/office/drawing/2014/main" id="{E029AC69-7A1E-4F15-A7D6-1A310C4ABF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6393" y="1121622"/>
            <a:ext cx="5378779" cy="4726495"/>
          </a:xfrm>
          <a:prstGeom prst="rect">
            <a:avLst/>
          </a:prstGeom>
        </p:spPr>
      </p:pic>
    </p:spTree>
    <p:extLst>
      <p:ext uri="{BB962C8B-B14F-4D97-AF65-F5344CB8AC3E}">
        <p14:creationId xmlns:p14="http://schemas.microsoft.com/office/powerpoint/2010/main" val="13900297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 xmlns:a16="http://schemas.microsoft.com/office/drawing/2014/main" id="{3D2DD7C5-3EBA-4830-ABD1-C9B19999CE3B}"/>
              </a:ext>
            </a:extLst>
          </p:cNvPr>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Calibri" panose="020F0502020204030204" pitchFamily="34" charset="0"/>
            </a:endParaRPr>
          </a:p>
        </p:txBody>
      </p:sp>
      <p:sp>
        <p:nvSpPr>
          <p:cNvPr id="15" name="Rectángulo redondeado 1">
            <a:extLst>
              <a:ext uri="{FF2B5EF4-FFF2-40B4-BE49-F238E27FC236}">
                <a16:creationId xmlns="" xmlns:a16="http://schemas.microsoft.com/office/drawing/2014/main" id="{E53FFA34-8679-4552-98EB-3CE15307A255}"/>
              </a:ext>
            </a:extLst>
          </p:cNvPr>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ACTIVIDAD DE APRENDIZAJE 5</a:t>
            </a:r>
          </a:p>
        </p:txBody>
      </p:sp>
      <p:sp>
        <p:nvSpPr>
          <p:cNvPr id="10" name="Bocadillo: rectángulo con esquinas redondeadas 9">
            <a:extLst>
              <a:ext uri="{FF2B5EF4-FFF2-40B4-BE49-F238E27FC236}">
                <a16:creationId xmlns="" xmlns:a16="http://schemas.microsoft.com/office/drawing/2014/main" id="{1B7BC69B-B3BB-4B64-BE9D-97A177EB02F8}"/>
              </a:ext>
            </a:extLst>
          </p:cNvPr>
          <p:cNvSpPr/>
          <p:nvPr/>
        </p:nvSpPr>
        <p:spPr>
          <a:xfrm>
            <a:off x="6816638" y="2781250"/>
            <a:ext cx="4735488" cy="922070"/>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Bocadillo: rectángulo con esquinas redondeadas 10">
            <a:extLst>
              <a:ext uri="{FF2B5EF4-FFF2-40B4-BE49-F238E27FC236}">
                <a16:creationId xmlns="" xmlns:a16="http://schemas.microsoft.com/office/drawing/2014/main" id="{43686AF0-5006-45B4-975A-C4F4C383942B}"/>
              </a:ext>
            </a:extLst>
          </p:cNvPr>
          <p:cNvSpPr/>
          <p:nvPr/>
        </p:nvSpPr>
        <p:spPr>
          <a:xfrm>
            <a:off x="6782395" y="3908085"/>
            <a:ext cx="4735488" cy="776026"/>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a:extLst>
              <a:ext uri="{FF2B5EF4-FFF2-40B4-BE49-F238E27FC236}">
                <a16:creationId xmlns="" xmlns:a16="http://schemas.microsoft.com/office/drawing/2014/main" id="{4148F3CA-4D1D-4342-BAA9-1606C2173BBC}"/>
              </a:ext>
            </a:extLst>
          </p:cNvPr>
          <p:cNvSpPr txBox="1"/>
          <p:nvPr/>
        </p:nvSpPr>
        <p:spPr>
          <a:xfrm>
            <a:off x="6968914" y="3056253"/>
            <a:ext cx="4362450" cy="1600438"/>
          </a:xfrm>
          <a:prstGeom prst="rect">
            <a:avLst/>
          </a:prstGeom>
          <a:noFill/>
          <a:ln>
            <a:noFill/>
          </a:ln>
        </p:spPr>
        <p:txBody>
          <a:bodyPr wrap="square" rtlCol="0">
            <a:spAutoFit/>
          </a:bodyPr>
          <a:lstStyle/>
          <a:p>
            <a:r>
              <a:rPr lang="es-ES" sz="1400" b="1" dirty="0">
                <a:solidFill>
                  <a:schemeClr val="bg2">
                    <a:lumMod val="25000"/>
                  </a:schemeClr>
                </a:solidFill>
                <a:latin typeface="Open Sans"/>
              </a:rPr>
              <a:t>Profesor: </a:t>
            </a:r>
            <a:r>
              <a:rPr lang="es-ES" sz="1400" dirty="0">
                <a:solidFill>
                  <a:schemeClr val="bg2">
                    <a:lumMod val="25000"/>
                  </a:schemeClr>
                </a:solidFill>
                <a:latin typeface="Open Sans"/>
              </a:rPr>
              <a:t>Debes </a:t>
            </a:r>
            <a:r>
              <a:rPr lang="es-CO" sz="1400" dirty="0">
                <a:solidFill>
                  <a:schemeClr val="bg2">
                    <a:lumMod val="25000"/>
                  </a:schemeClr>
                </a:solidFill>
                <a:latin typeface="Open Sans"/>
              </a:rPr>
              <a:t>diseñar un informe, redactar un documento e identificar partes y tipos de </a:t>
            </a:r>
            <a:r>
              <a:rPr lang="es-CO" sz="1400" dirty="0" smtClean="0">
                <a:solidFill>
                  <a:schemeClr val="bg2">
                    <a:lumMod val="25000"/>
                  </a:schemeClr>
                </a:solidFill>
                <a:latin typeface="Open Sans"/>
              </a:rPr>
              <a:t>textos.</a:t>
            </a:r>
          </a:p>
          <a:p>
            <a:endParaRPr lang="es-CO" sz="1400" dirty="0">
              <a:solidFill>
                <a:schemeClr val="bg2">
                  <a:lumMod val="25000"/>
                </a:schemeClr>
              </a:solidFill>
              <a:latin typeface="Open Sans"/>
            </a:endParaRPr>
          </a:p>
          <a:p>
            <a:pPr algn="just"/>
            <a:endParaRPr lang="es-ES" sz="1400" dirty="0">
              <a:solidFill>
                <a:schemeClr val="bg2">
                  <a:lumMod val="25000"/>
                </a:schemeClr>
              </a:solidFill>
              <a:latin typeface="Open Sans"/>
            </a:endParaRPr>
          </a:p>
          <a:p>
            <a:pPr algn="just"/>
            <a:r>
              <a:rPr lang="es-ES" sz="1400" b="1" dirty="0">
                <a:solidFill>
                  <a:schemeClr val="bg2">
                    <a:lumMod val="25000"/>
                  </a:schemeClr>
                </a:solidFill>
                <a:latin typeface="Open Sans"/>
              </a:rPr>
              <a:t>Estudiante: </a:t>
            </a:r>
            <a:r>
              <a:rPr lang="es-ES" sz="1400" dirty="0">
                <a:solidFill>
                  <a:schemeClr val="bg2">
                    <a:lumMod val="25000"/>
                  </a:schemeClr>
                </a:solidFill>
                <a:latin typeface="Open Sans"/>
              </a:rPr>
              <a:t>Comprendo lo que debo realizar profesor, ¿Cuál es la información que necesito para resolver la actividad?</a:t>
            </a:r>
          </a:p>
        </p:txBody>
      </p:sp>
      <p:pic>
        <p:nvPicPr>
          <p:cNvPr id="13" name="Imagen 12" descr="Imagen que contiene Sitio web&#10;&#10;Descripción generada automáticamente">
            <a:extLst>
              <a:ext uri="{FF2B5EF4-FFF2-40B4-BE49-F238E27FC236}">
                <a16:creationId xmlns="" xmlns:a16="http://schemas.microsoft.com/office/drawing/2014/main" id="{7520BC70-8054-4861-9773-02003FA77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3670" y="4881995"/>
            <a:ext cx="1546469" cy="536388"/>
          </a:xfrm>
          <a:prstGeom prst="rect">
            <a:avLst/>
          </a:prstGeom>
        </p:spPr>
      </p:pic>
      <p:pic>
        <p:nvPicPr>
          <p:cNvPr id="17" name="Imagen 16" descr="Imagen que contiene Interfaz de usuario gráfica&#10;&#10;Descripción generada automáticamente">
            <a:extLst>
              <a:ext uri="{FF2B5EF4-FFF2-40B4-BE49-F238E27FC236}">
                <a16:creationId xmlns="" xmlns:a16="http://schemas.microsoft.com/office/drawing/2014/main" id="{1EB0F7B5-BED8-497E-B636-BCBA36A26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7279" y="4870564"/>
            <a:ext cx="1582008" cy="536389"/>
          </a:xfrm>
          <a:prstGeom prst="rect">
            <a:avLst/>
          </a:prstGeom>
        </p:spPr>
      </p:pic>
      <p:pic>
        <p:nvPicPr>
          <p:cNvPr id="18" name="Imagen 17" descr="Icono&#10;&#10;Descripción generada automáticamente">
            <a:extLst>
              <a:ext uri="{FF2B5EF4-FFF2-40B4-BE49-F238E27FC236}">
                <a16:creationId xmlns="" xmlns:a16="http://schemas.microsoft.com/office/drawing/2014/main" id="{D38B1185-32EB-4FB1-8F17-32D403F4C2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7010" y="5064270"/>
            <a:ext cx="434340" cy="539422"/>
          </a:xfrm>
          <a:prstGeom prst="rect">
            <a:avLst/>
          </a:prstGeom>
        </p:spPr>
      </p:pic>
      <p:pic>
        <p:nvPicPr>
          <p:cNvPr id="19" name="Imagen 18" descr="Diagrama, Dibujo de ingeniería&#10;&#10;Descripción generada automáticamente">
            <a:extLst>
              <a:ext uri="{FF2B5EF4-FFF2-40B4-BE49-F238E27FC236}">
                <a16:creationId xmlns="" xmlns:a16="http://schemas.microsoft.com/office/drawing/2014/main" id="{2BAB3963-34E5-4C5B-BB7E-7107DE2CEB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6393" y="1121622"/>
            <a:ext cx="5378779" cy="4726495"/>
          </a:xfrm>
          <a:prstGeom prst="rect">
            <a:avLst/>
          </a:prstGeom>
        </p:spPr>
      </p:pic>
    </p:spTree>
    <p:extLst>
      <p:ext uri="{BB962C8B-B14F-4D97-AF65-F5344CB8AC3E}">
        <p14:creationId xmlns:p14="http://schemas.microsoft.com/office/powerpoint/2010/main" val="33254254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 xmlns:a16="http://schemas.microsoft.com/office/drawing/2014/main" id="{3D2DD7C5-3EBA-4830-ABD1-C9B19999CE3B}"/>
              </a:ext>
            </a:extLst>
          </p:cNvPr>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Calibri" panose="020F0502020204030204" pitchFamily="34" charset="0"/>
            </a:endParaRPr>
          </a:p>
        </p:txBody>
      </p:sp>
      <p:sp>
        <p:nvSpPr>
          <p:cNvPr id="15" name="Rectángulo redondeado 1">
            <a:extLst>
              <a:ext uri="{FF2B5EF4-FFF2-40B4-BE49-F238E27FC236}">
                <a16:creationId xmlns="" xmlns:a16="http://schemas.microsoft.com/office/drawing/2014/main" id="{E53FFA34-8679-4552-98EB-3CE15307A255}"/>
              </a:ext>
            </a:extLst>
          </p:cNvPr>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ACTIVIDAD DE APRENDIZAJE 5</a:t>
            </a:r>
          </a:p>
        </p:txBody>
      </p:sp>
      <p:sp>
        <p:nvSpPr>
          <p:cNvPr id="9" name="Bocadillo: rectángulo con esquinas redondeadas 8">
            <a:extLst>
              <a:ext uri="{FF2B5EF4-FFF2-40B4-BE49-F238E27FC236}">
                <a16:creationId xmlns="" xmlns:a16="http://schemas.microsoft.com/office/drawing/2014/main" id="{B476F0B9-1E90-490F-80E7-4F26302BD036}"/>
              </a:ext>
            </a:extLst>
          </p:cNvPr>
          <p:cNvSpPr/>
          <p:nvPr/>
        </p:nvSpPr>
        <p:spPr>
          <a:xfrm>
            <a:off x="6816638" y="2979347"/>
            <a:ext cx="4735488" cy="1044638"/>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Bocadillo: rectángulo con esquinas redondeadas 9">
            <a:extLst>
              <a:ext uri="{FF2B5EF4-FFF2-40B4-BE49-F238E27FC236}">
                <a16:creationId xmlns="" xmlns:a16="http://schemas.microsoft.com/office/drawing/2014/main" id="{0BAB36AD-8D3F-4E2E-8547-7B7B9404DA17}"/>
              </a:ext>
            </a:extLst>
          </p:cNvPr>
          <p:cNvSpPr/>
          <p:nvPr/>
        </p:nvSpPr>
        <p:spPr>
          <a:xfrm>
            <a:off x="6816638" y="4149168"/>
            <a:ext cx="4735488" cy="551707"/>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a:extLst>
              <a:ext uri="{FF2B5EF4-FFF2-40B4-BE49-F238E27FC236}">
                <a16:creationId xmlns="" xmlns:a16="http://schemas.microsoft.com/office/drawing/2014/main" id="{4148F3CA-4D1D-4342-BAA9-1606C2173BBC}"/>
              </a:ext>
            </a:extLst>
          </p:cNvPr>
          <p:cNvSpPr txBox="1"/>
          <p:nvPr/>
        </p:nvSpPr>
        <p:spPr>
          <a:xfrm>
            <a:off x="6952269" y="3054341"/>
            <a:ext cx="4362450" cy="1600438"/>
          </a:xfrm>
          <a:prstGeom prst="rect">
            <a:avLst/>
          </a:prstGeom>
          <a:noFill/>
          <a:ln>
            <a:noFill/>
          </a:ln>
        </p:spPr>
        <p:txBody>
          <a:bodyPr wrap="square" rtlCol="0">
            <a:spAutoFit/>
          </a:bodyPr>
          <a:lstStyle/>
          <a:p>
            <a:pPr algn="just"/>
            <a:r>
              <a:rPr lang="es-ES" sz="1400" b="1" dirty="0">
                <a:solidFill>
                  <a:schemeClr val="bg2">
                    <a:lumMod val="25000"/>
                  </a:schemeClr>
                </a:solidFill>
                <a:latin typeface="Open Sans"/>
              </a:rPr>
              <a:t>Profesor: </a:t>
            </a:r>
            <a:r>
              <a:rPr lang="es-ES" sz="1400" dirty="0">
                <a:solidFill>
                  <a:schemeClr val="bg2">
                    <a:lumMod val="25000"/>
                  </a:schemeClr>
                </a:solidFill>
                <a:latin typeface="Open Sans"/>
              </a:rPr>
              <a:t>La información necesaria para resolver la actividad, la encontrarás en el contendido disponible a continuación. Recuerda descargar y desarrollar la guía de aprendizaje.</a:t>
            </a:r>
          </a:p>
          <a:p>
            <a:pPr algn="just"/>
            <a:endParaRPr lang="es-ES" sz="1400" dirty="0">
              <a:solidFill>
                <a:schemeClr val="bg2">
                  <a:lumMod val="25000"/>
                </a:schemeClr>
              </a:solidFill>
              <a:latin typeface="Open Sans"/>
            </a:endParaRPr>
          </a:p>
          <a:p>
            <a:pPr algn="just"/>
            <a:r>
              <a:rPr lang="es-ES" sz="1400" b="1" dirty="0">
                <a:solidFill>
                  <a:schemeClr val="bg2">
                    <a:lumMod val="25000"/>
                  </a:schemeClr>
                </a:solidFill>
                <a:latin typeface="Open Sans"/>
              </a:rPr>
              <a:t>Estudiante: </a:t>
            </a:r>
            <a:r>
              <a:rPr lang="es-ES" sz="1400" dirty="0">
                <a:solidFill>
                  <a:schemeClr val="bg2">
                    <a:lumMod val="25000"/>
                  </a:schemeClr>
                </a:solidFill>
                <a:latin typeface="Open Sans"/>
              </a:rPr>
              <a:t>¡Está bien profesor, revisaré la información y resolveré la actividad!</a:t>
            </a:r>
          </a:p>
        </p:txBody>
      </p:sp>
      <p:pic>
        <p:nvPicPr>
          <p:cNvPr id="12" name="Imagen 11" descr="Imagen que contiene Sitio web&#10;&#10;Descripción generada automáticamente">
            <a:extLst>
              <a:ext uri="{FF2B5EF4-FFF2-40B4-BE49-F238E27FC236}">
                <a16:creationId xmlns="" xmlns:a16="http://schemas.microsoft.com/office/drawing/2014/main" id="{61E6B38A-5C54-45FD-AD00-1158C3083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3670" y="4881995"/>
            <a:ext cx="1546469" cy="536388"/>
          </a:xfrm>
          <a:prstGeom prst="rect">
            <a:avLst/>
          </a:prstGeom>
        </p:spPr>
      </p:pic>
      <p:pic>
        <p:nvPicPr>
          <p:cNvPr id="17" name="Imagen 16"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7212" y="5060081"/>
            <a:ext cx="434340" cy="539422"/>
          </a:xfrm>
          <a:prstGeom prst="rect">
            <a:avLst/>
          </a:prstGeom>
        </p:spPr>
      </p:pic>
      <p:pic>
        <p:nvPicPr>
          <p:cNvPr id="18" name="Imagen 17" descr="Icono&#10;&#10;Descripción generada automáticamente">
            <a:extLst>
              <a:ext uri="{FF2B5EF4-FFF2-40B4-BE49-F238E27FC236}">
                <a16:creationId xmlns="" xmlns:a16="http://schemas.microsoft.com/office/drawing/2014/main" id="{2CE85656-C942-4374-BDB0-59FDCF60E3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4130" y="6186250"/>
            <a:ext cx="434340" cy="539422"/>
          </a:xfrm>
          <a:prstGeom prst="rect">
            <a:avLst/>
          </a:prstGeom>
        </p:spPr>
      </p:pic>
      <p:sp>
        <p:nvSpPr>
          <p:cNvPr id="19" name="Rectángulo 18">
            <a:extLst>
              <a:ext uri="{FF2B5EF4-FFF2-40B4-BE49-F238E27FC236}">
                <a16:creationId xmlns="" xmlns:a16="http://schemas.microsoft.com/office/drawing/2014/main" id="{C4AA6A26-45D7-4069-8962-3BAC6930FDFB}"/>
              </a:ext>
            </a:extLst>
          </p:cNvPr>
          <p:cNvSpPr/>
          <p:nvPr/>
        </p:nvSpPr>
        <p:spPr>
          <a:xfrm>
            <a:off x="7600355" y="5805244"/>
            <a:ext cx="3099566" cy="307777"/>
          </a:xfrm>
          <a:prstGeom prst="rect">
            <a:avLst/>
          </a:prstGeom>
        </p:spPr>
        <p:txBody>
          <a:bodyPr wrap="none">
            <a:spAutoFit/>
          </a:bodyPr>
          <a:lstStyle/>
          <a:p>
            <a:pPr algn="just"/>
            <a:r>
              <a:rPr lang="es-ES" sz="1400" dirty="0">
                <a:solidFill>
                  <a:schemeClr val="tx1">
                    <a:lumMod val="75000"/>
                    <a:lumOff val="25000"/>
                  </a:schemeClr>
                </a:solidFill>
                <a:latin typeface="Calibri" panose="020F0502020204030204" pitchFamily="34" charset="0"/>
              </a:rPr>
              <a:t>Haz clic en el botón descargar actividad:</a:t>
            </a:r>
          </a:p>
        </p:txBody>
      </p:sp>
      <p:pic>
        <p:nvPicPr>
          <p:cNvPr id="20" name="Imagen 19" descr="Texto&#10;&#10;Descripción generada automáticamente">
            <a:extLst>
              <a:ext uri="{FF2B5EF4-FFF2-40B4-BE49-F238E27FC236}">
                <a16:creationId xmlns="" xmlns:a16="http://schemas.microsoft.com/office/drawing/2014/main" id="{99080AEB-2472-4141-83E3-FE9F2CC207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2858" y="6186250"/>
            <a:ext cx="2101272" cy="447368"/>
          </a:xfrm>
          <a:prstGeom prst="rect">
            <a:avLst/>
          </a:prstGeom>
        </p:spPr>
      </p:pic>
      <p:pic>
        <p:nvPicPr>
          <p:cNvPr id="21" name="Imagen 20" descr="Diagrama, Dibujo de ingeniería&#10;&#10;Descripción generada automáticamente">
            <a:extLst>
              <a:ext uri="{FF2B5EF4-FFF2-40B4-BE49-F238E27FC236}">
                <a16:creationId xmlns="" xmlns:a16="http://schemas.microsoft.com/office/drawing/2014/main" id="{E7FC6C4A-B5D6-401B-88C0-35E9E29ACA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6393" y="1121622"/>
            <a:ext cx="5378779" cy="4726495"/>
          </a:xfrm>
          <a:prstGeom prst="rect">
            <a:avLst/>
          </a:prstGeom>
        </p:spPr>
      </p:pic>
    </p:spTree>
    <p:extLst>
      <p:ext uri="{BB962C8B-B14F-4D97-AF65-F5344CB8AC3E}">
        <p14:creationId xmlns:p14="http://schemas.microsoft.com/office/powerpoint/2010/main" val="25344233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07923" y="1925806"/>
            <a:ext cx="10500850" cy="75784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Resumen </a:t>
            </a:r>
          </a:p>
          <a:p>
            <a:pPr algn="just"/>
            <a:r>
              <a:rPr lang="es-CO" sz="1400" dirty="0">
                <a:solidFill>
                  <a:schemeClr val="tx1">
                    <a:lumMod val="75000"/>
                    <a:lumOff val="25000"/>
                  </a:schemeClr>
                </a:solidFill>
                <a:latin typeface="Open Sans" panose="020B0606030504020204"/>
              </a:rPr>
              <a:t>En esta lección se explica el paso a paso de cómo se debe redactar un texto, también se explica el concepto de coherencia y concordancia. Por qué son tan importantes a la hora de redactar un texto.</a:t>
            </a:r>
          </a:p>
        </p:txBody>
      </p:sp>
      <p:sp>
        <p:nvSpPr>
          <p:cNvPr id="4" name="CuadroTexto 3"/>
          <p:cNvSpPr txBox="1"/>
          <p:nvPr/>
        </p:nvSpPr>
        <p:spPr>
          <a:xfrm>
            <a:off x="875005" y="1563331"/>
            <a:ext cx="9075240" cy="338554"/>
          </a:xfrm>
          <a:prstGeom prst="rect">
            <a:avLst/>
          </a:prstGeom>
          <a:noFill/>
        </p:spPr>
        <p:txBody>
          <a:bodyPr wrap="square" rtlCol="0">
            <a:spAutoFit/>
          </a:bodyPr>
          <a:lstStyle/>
          <a:p>
            <a:r>
              <a:rPr lang="es-CO" sz="1600" b="1" dirty="0">
                <a:solidFill>
                  <a:schemeClr val="accent1">
                    <a:lumMod val="50000"/>
                  </a:schemeClr>
                </a:solidFill>
                <a:latin typeface="Open Sans" panose="020B0606030504020204"/>
              </a:rPr>
              <a:t>TÉCNICAS DE REDACCIÓN DE ESCRITOS EN ESPAÑOL Y/O </a:t>
            </a:r>
            <a:r>
              <a:rPr lang="es-CO" sz="1600" b="1" dirty="0" smtClean="0">
                <a:solidFill>
                  <a:schemeClr val="accent1">
                    <a:lumMod val="50000"/>
                  </a:schemeClr>
                </a:solidFill>
                <a:latin typeface="Open Sans" panose="020B0606030504020204"/>
              </a:rPr>
              <a:t>INGLÉS</a:t>
            </a:r>
            <a:endParaRPr lang="es-CO" sz="1600" dirty="0">
              <a:solidFill>
                <a:schemeClr val="accent1">
                  <a:lumMod val="50000"/>
                </a:schemeClr>
              </a:solidFill>
              <a:latin typeface="Open Sans" panose="020B0606030504020204"/>
            </a:endParaRPr>
          </a:p>
        </p:txBody>
      </p:sp>
      <p:sp>
        <p:nvSpPr>
          <p:cNvPr id="9" name="Rectángulo redondeado 8"/>
          <p:cNvSpPr/>
          <p:nvPr/>
        </p:nvSpPr>
        <p:spPr>
          <a:xfrm>
            <a:off x="491613" y="1426670"/>
            <a:ext cx="10933471" cy="1464016"/>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9753" y="3007772"/>
            <a:ext cx="1848466" cy="3168388"/>
          </a:xfrm>
          <a:prstGeom prst="rect">
            <a:avLst/>
          </a:prstGeom>
        </p:spPr>
      </p:pic>
      <p:sp>
        <p:nvSpPr>
          <p:cNvPr id="11" name="CuadroTexto 10"/>
          <p:cNvSpPr txBox="1"/>
          <p:nvPr/>
        </p:nvSpPr>
        <p:spPr>
          <a:xfrm>
            <a:off x="491613" y="3389822"/>
            <a:ext cx="4591663" cy="2031325"/>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panose="020B0606030504020204"/>
              </a:rPr>
              <a:t>¿Qué es la redacción</a:t>
            </a:r>
            <a:r>
              <a:rPr lang="es-CO" sz="1400" b="1" dirty="0" smtClean="0">
                <a:solidFill>
                  <a:schemeClr val="tx1">
                    <a:lumMod val="75000"/>
                    <a:lumOff val="25000"/>
                  </a:schemeClr>
                </a:solidFill>
                <a:latin typeface="Open Sans" panose="020B0606030504020204"/>
              </a:rPr>
              <a:t>?</a:t>
            </a:r>
          </a:p>
          <a:p>
            <a:pPr algn="just"/>
            <a:r>
              <a:rPr lang="es-CO" sz="1400" dirty="0" smtClean="0">
                <a:solidFill>
                  <a:schemeClr val="tx1">
                    <a:lumMod val="75000"/>
                    <a:lumOff val="25000"/>
                  </a:schemeClr>
                </a:solidFill>
                <a:latin typeface="Open Sans" panose="020B0606030504020204"/>
              </a:rPr>
              <a:t>La </a:t>
            </a:r>
            <a:r>
              <a:rPr lang="es-CO" sz="1400" dirty="0">
                <a:solidFill>
                  <a:schemeClr val="tx1">
                    <a:lumMod val="75000"/>
                    <a:lumOff val="25000"/>
                  </a:schemeClr>
                </a:solidFill>
                <a:latin typeface="Open Sans" panose="020B0606030504020204"/>
              </a:rPr>
              <a:t>palabra redacción proviene del término latino </a:t>
            </a:r>
            <a:r>
              <a:rPr lang="es-CO" sz="1400" dirty="0" err="1">
                <a:solidFill>
                  <a:schemeClr val="tx1">
                    <a:lumMod val="75000"/>
                    <a:lumOff val="25000"/>
                  </a:schemeClr>
                </a:solidFill>
                <a:latin typeface="Open Sans" panose="020B0606030504020204"/>
              </a:rPr>
              <a:t>redactio</a:t>
            </a:r>
            <a:r>
              <a:rPr lang="es-CO" sz="1400" dirty="0">
                <a:solidFill>
                  <a:schemeClr val="tx1">
                    <a:lumMod val="75000"/>
                    <a:lumOff val="25000"/>
                  </a:schemeClr>
                </a:solidFill>
                <a:latin typeface="Open Sans" panose="020B0606030504020204"/>
              </a:rPr>
              <a:t> y hace referencia a poner por escrito algo sucedido, acordado o pensado con anterioridad.</a:t>
            </a:r>
          </a:p>
          <a:p>
            <a:pPr algn="just"/>
            <a:r>
              <a:rPr lang="es-CO" sz="1400" dirty="0">
                <a:solidFill>
                  <a:schemeClr val="tx1">
                    <a:lumMod val="75000"/>
                    <a:lumOff val="25000"/>
                  </a:schemeClr>
                </a:solidFill>
                <a:latin typeface="Open Sans" panose="020B0606030504020204"/>
              </a:rPr>
              <a:t>La redacción requiere de dos factores muy importantes. Que son la coherencia y la cohesión textual. Dado que el orden de las palabras dentro de cualquier texto puede modificar lo que quiere expresar el autor, es necesario que el redactor organice en su mente las ideas que desee expresar a las demás personas.</a:t>
            </a:r>
            <a:r>
              <a:rPr lang="es-ES" sz="1400" dirty="0">
                <a:solidFill>
                  <a:schemeClr val="tx1">
                    <a:lumMod val="75000"/>
                    <a:lumOff val="25000"/>
                  </a:schemeClr>
                </a:solidFill>
                <a:latin typeface="Open Sans" panose="020B0606030504020204"/>
              </a:rPr>
              <a:t> (Santos, s.f</a:t>
            </a:r>
            <a:r>
              <a:rPr lang="es-ES"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sp>
        <p:nvSpPr>
          <p:cNvPr id="13" name="CuadroTexto 12"/>
          <p:cNvSpPr txBox="1"/>
          <p:nvPr/>
        </p:nvSpPr>
        <p:spPr>
          <a:xfrm>
            <a:off x="7138219" y="3138174"/>
            <a:ext cx="3480619" cy="307777"/>
          </a:xfrm>
          <a:prstGeom prst="rect">
            <a:avLst/>
          </a:prstGeom>
          <a:noFill/>
        </p:spPr>
        <p:txBody>
          <a:bodyPr wrap="square" rtlCol="0">
            <a:spAutoFit/>
          </a:bodyPr>
          <a:lstStyle/>
          <a:p>
            <a:r>
              <a:rPr lang="es-CO" sz="1400" dirty="0">
                <a:solidFill>
                  <a:schemeClr val="tx1">
                    <a:lumMod val="75000"/>
                    <a:lumOff val="25000"/>
                  </a:schemeClr>
                </a:solidFill>
                <a:latin typeface="Open Sans" panose="020B0606030504020204"/>
              </a:rPr>
              <a:t>Clic en los botones para ampliar la información.</a:t>
            </a:r>
          </a:p>
        </p:txBody>
      </p:sp>
      <p:sp>
        <p:nvSpPr>
          <p:cNvPr id="17" name="Rectángulo redondeado 16"/>
          <p:cNvSpPr/>
          <p:nvPr/>
        </p:nvSpPr>
        <p:spPr>
          <a:xfrm>
            <a:off x="8116597" y="3876850"/>
            <a:ext cx="2163029" cy="619432"/>
          </a:xfrm>
          <a:prstGeom prst="roundRect">
            <a:avLst/>
          </a:prstGeom>
          <a:solidFill>
            <a:schemeClr val="accent4"/>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Coherencia</a:t>
            </a:r>
          </a:p>
        </p:txBody>
      </p:sp>
      <p:sp>
        <p:nvSpPr>
          <p:cNvPr id="20" name="Rectángulo redondeado 19"/>
          <p:cNvSpPr/>
          <p:nvPr/>
        </p:nvSpPr>
        <p:spPr>
          <a:xfrm>
            <a:off x="8116596" y="4801715"/>
            <a:ext cx="2163029" cy="619432"/>
          </a:xfrm>
          <a:prstGeom prst="roundRect">
            <a:avLst/>
          </a:prstGeom>
          <a:solidFill>
            <a:schemeClr val="accent4"/>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lumMod val="75000"/>
                    <a:lumOff val="25000"/>
                  </a:schemeClr>
                </a:solidFill>
                <a:latin typeface="Open Sans" panose="020B0606030504020204"/>
              </a:rPr>
              <a:t>Cohesión</a:t>
            </a:r>
            <a:endParaRPr lang="es-CO" sz="1600" b="1" dirty="0">
              <a:solidFill>
                <a:schemeClr val="tx1">
                  <a:lumMod val="75000"/>
                  <a:lumOff val="25000"/>
                </a:schemeClr>
              </a:solidFill>
              <a:latin typeface="Open Sans" panose="020B0606030504020204"/>
            </a:endParaRPr>
          </a:p>
        </p:txBody>
      </p:sp>
      <p:pic>
        <p:nvPicPr>
          <p:cNvPr id="23"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50245" y="4112651"/>
            <a:ext cx="585665" cy="585665"/>
          </a:xfrm>
          <a:prstGeom prst="rect">
            <a:avLst/>
          </a:prstGeom>
        </p:spPr>
      </p:pic>
    </p:spTree>
    <p:extLst>
      <p:ext uri="{BB962C8B-B14F-4D97-AF65-F5344CB8AC3E}">
        <p14:creationId xmlns:p14="http://schemas.microsoft.com/office/powerpoint/2010/main" val="721733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07923" y="1925806"/>
            <a:ext cx="10500850" cy="75784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Resumen </a:t>
            </a:r>
          </a:p>
          <a:p>
            <a:pPr algn="just"/>
            <a:r>
              <a:rPr lang="es-CO" sz="1400" dirty="0">
                <a:solidFill>
                  <a:schemeClr val="tx1">
                    <a:lumMod val="75000"/>
                    <a:lumOff val="25000"/>
                  </a:schemeClr>
                </a:solidFill>
                <a:latin typeface="Open Sans" panose="020B0606030504020204"/>
              </a:rPr>
              <a:t>En esta lección se explica el paso a paso de cómo se debe redactar un texto, también se explica el concepto de coherencia y concordancia. Por qué son tan importantes a la hora de redactar un texto.</a:t>
            </a:r>
          </a:p>
        </p:txBody>
      </p:sp>
      <p:sp>
        <p:nvSpPr>
          <p:cNvPr id="4" name="CuadroTexto 3"/>
          <p:cNvSpPr txBox="1"/>
          <p:nvPr/>
        </p:nvSpPr>
        <p:spPr>
          <a:xfrm>
            <a:off x="875005" y="1563331"/>
            <a:ext cx="9075240" cy="338554"/>
          </a:xfrm>
          <a:prstGeom prst="rect">
            <a:avLst/>
          </a:prstGeom>
          <a:noFill/>
        </p:spPr>
        <p:txBody>
          <a:bodyPr wrap="square" rtlCol="0">
            <a:spAutoFit/>
          </a:bodyPr>
          <a:lstStyle/>
          <a:p>
            <a:r>
              <a:rPr lang="es-CO" sz="1600" b="1" dirty="0">
                <a:solidFill>
                  <a:schemeClr val="accent1">
                    <a:lumMod val="50000"/>
                  </a:schemeClr>
                </a:solidFill>
                <a:latin typeface="Open Sans" panose="020B0606030504020204"/>
              </a:rPr>
              <a:t>TÉCNICAS DE REDACCIÓN DE ESCRITOS EN ESPAÑOL Y/O </a:t>
            </a:r>
            <a:r>
              <a:rPr lang="es-CO" sz="1600" b="1" dirty="0" smtClean="0">
                <a:solidFill>
                  <a:schemeClr val="accent1">
                    <a:lumMod val="50000"/>
                  </a:schemeClr>
                </a:solidFill>
                <a:latin typeface="Open Sans" panose="020B0606030504020204"/>
              </a:rPr>
              <a:t>INGLÉS</a:t>
            </a:r>
            <a:endParaRPr lang="es-CO" sz="1600" dirty="0">
              <a:solidFill>
                <a:schemeClr val="accent1">
                  <a:lumMod val="50000"/>
                </a:schemeClr>
              </a:solidFill>
              <a:latin typeface="Open Sans" panose="020B0606030504020204"/>
            </a:endParaRPr>
          </a:p>
        </p:txBody>
      </p:sp>
      <p:sp>
        <p:nvSpPr>
          <p:cNvPr id="9" name="Rectángulo redondeado 8"/>
          <p:cNvSpPr/>
          <p:nvPr/>
        </p:nvSpPr>
        <p:spPr>
          <a:xfrm>
            <a:off x="491613" y="1426670"/>
            <a:ext cx="10933471" cy="1464016"/>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CuadroTexto 12"/>
          <p:cNvSpPr txBox="1"/>
          <p:nvPr/>
        </p:nvSpPr>
        <p:spPr>
          <a:xfrm>
            <a:off x="7138219" y="3138174"/>
            <a:ext cx="3480619" cy="307777"/>
          </a:xfrm>
          <a:prstGeom prst="rect">
            <a:avLst/>
          </a:prstGeom>
          <a:noFill/>
        </p:spPr>
        <p:txBody>
          <a:bodyPr wrap="square" rtlCol="0">
            <a:spAutoFit/>
          </a:bodyPr>
          <a:lstStyle/>
          <a:p>
            <a:r>
              <a:rPr lang="es-CO" sz="1400" dirty="0">
                <a:solidFill>
                  <a:schemeClr val="tx1">
                    <a:lumMod val="75000"/>
                    <a:lumOff val="25000"/>
                  </a:schemeClr>
                </a:solidFill>
                <a:latin typeface="Open Sans" panose="020B0606030504020204"/>
              </a:rPr>
              <a:t>Clic en los botones para ampliar la información.</a:t>
            </a:r>
          </a:p>
        </p:txBody>
      </p:sp>
      <p:sp>
        <p:nvSpPr>
          <p:cNvPr id="17" name="Rectángulo redondeado 16"/>
          <p:cNvSpPr/>
          <p:nvPr/>
        </p:nvSpPr>
        <p:spPr>
          <a:xfrm>
            <a:off x="8116597" y="3876850"/>
            <a:ext cx="2163029" cy="619432"/>
          </a:xfrm>
          <a:prstGeom prst="roundRect">
            <a:avLst/>
          </a:prstGeom>
          <a:solidFill>
            <a:schemeClr val="accent1">
              <a:lumMod val="5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accent4"/>
                </a:solidFill>
                <a:latin typeface="Open Sans" panose="020B0606030504020204"/>
              </a:rPr>
              <a:t>Coherencia</a:t>
            </a:r>
          </a:p>
        </p:txBody>
      </p:sp>
      <p:sp>
        <p:nvSpPr>
          <p:cNvPr id="20" name="Rectángulo redondeado 19"/>
          <p:cNvSpPr/>
          <p:nvPr/>
        </p:nvSpPr>
        <p:spPr>
          <a:xfrm>
            <a:off x="8116596" y="4801715"/>
            <a:ext cx="2163029" cy="619432"/>
          </a:xfrm>
          <a:prstGeom prst="roundRect">
            <a:avLst/>
          </a:prstGeom>
          <a:solidFill>
            <a:schemeClr val="accent4"/>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lumMod val="75000"/>
                    <a:lumOff val="25000"/>
                  </a:schemeClr>
                </a:solidFill>
                <a:latin typeface="Open Sans" panose="020B0606030504020204"/>
              </a:rPr>
              <a:t>Cohesión</a:t>
            </a:r>
            <a:endParaRPr lang="es-CO" sz="1600" b="1" dirty="0">
              <a:solidFill>
                <a:schemeClr val="tx1">
                  <a:lumMod val="75000"/>
                  <a:lumOff val="25000"/>
                </a:schemeClr>
              </a:solidFill>
              <a:latin typeface="Open Sans" panose="020B0606030504020204"/>
            </a:endParaRPr>
          </a:p>
        </p:txBody>
      </p:sp>
      <p:pic>
        <p:nvPicPr>
          <p:cNvPr id="2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50245" y="4112651"/>
            <a:ext cx="585665" cy="585665"/>
          </a:xfrm>
          <a:prstGeom prst="rect">
            <a:avLst/>
          </a:prstGeom>
        </p:spPr>
      </p:pic>
      <p:sp>
        <p:nvSpPr>
          <p:cNvPr id="2" name="Rectángulo redondeado 1"/>
          <p:cNvSpPr/>
          <p:nvPr/>
        </p:nvSpPr>
        <p:spPr>
          <a:xfrm>
            <a:off x="873775" y="3034215"/>
            <a:ext cx="6008160" cy="292413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Open Sans" panose="020B0606030504020204"/>
              </a:rPr>
              <a:t>Coherencia es la unión o relación que hay entre unas cosas y otras, también se puede interpretar como la buena conexión de partes de una idea o cosa. </a:t>
            </a:r>
            <a:endParaRPr lang="es-CO" sz="1400" dirty="0" smtClean="0">
              <a:latin typeface="Open Sans" panose="020B0606030504020204"/>
            </a:endParaRPr>
          </a:p>
          <a:p>
            <a:pPr algn="just"/>
            <a:endParaRPr lang="es-CO" sz="1400" dirty="0">
              <a:latin typeface="Open Sans" panose="020B0606030504020204"/>
            </a:endParaRPr>
          </a:p>
          <a:p>
            <a:pPr algn="just"/>
            <a:r>
              <a:rPr lang="es-CO" sz="1400" dirty="0">
                <a:latin typeface="Open Sans" panose="020B0606030504020204"/>
              </a:rPr>
              <a:t>La coherencia se puede clasificar en tres tipos que son</a:t>
            </a:r>
            <a:r>
              <a:rPr lang="es-CO" sz="1400" dirty="0" smtClean="0">
                <a:latin typeface="Open Sans" panose="020B0606030504020204"/>
              </a:rPr>
              <a:t>:</a:t>
            </a:r>
          </a:p>
          <a:p>
            <a:pPr algn="just"/>
            <a:endParaRPr lang="es-CO" sz="1400" dirty="0">
              <a:latin typeface="Open Sans" panose="020B0606030504020204"/>
            </a:endParaRPr>
          </a:p>
        </p:txBody>
      </p:sp>
      <p:sp>
        <p:nvSpPr>
          <p:cNvPr id="5" name="Elipse 4"/>
          <p:cNvSpPr/>
          <p:nvPr/>
        </p:nvSpPr>
        <p:spPr>
          <a:xfrm>
            <a:off x="2776642" y="5220929"/>
            <a:ext cx="481781" cy="4817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1</a:t>
            </a:r>
            <a:endParaRPr lang="es-CO" dirty="0">
              <a:solidFill>
                <a:schemeClr val="tx1">
                  <a:lumMod val="75000"/>
                  <a:lumOff val="25000"/>
                </a:schemeClr>
              </a:solidFill>
              <a:latin typeface="Open Sans" panose="020B0606030504020204"/>
            </a:endParaRPr>
          </a:p>
        </p:txBody>
      </p:sp>
      <p:sp>
        <p:nvSpPr>
          <p:cNvPr id="14" name="Elipse 13"/>
          <p:cNvSpPr/>
          <p:nvPr/>
        </p:nvSpPr>
        <p:spPr>
          <a:xfrm>
            <a:off x="3577971" y="5220929"/>
            <a:ext cx="481781" cy="4817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2</a:t>
            </a:r>
            <a:endParaRPr lang="es-CO" dirty="0">
              <a:solidFill>
                <a:schemeClr val="tx1">
                  <a:lumMod val="75000"/>
                  <a:lumOff val="25000"/>
                </a:schemeClr>
              </a:solidFill>
              <a:latin typeface="Open Sans" panose="020B0606030504020204"/>
            </a:endParaRPr>
          </a:p>
        </p:txBody>
      </p:sp>
      <p:sp>
        <p:nvSpPr>
          <p:cNvPr id="15" name="Elipse 14"/>
          <p:cNvSpPr/>
          <p:nvPr/>
        </p:nvSpPr>
        <p:spPr>
          <a:xfrm>
            <a:off x="4379300" y="5220929"/>
            <a:ext cx="481781" cy="4817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lumMod val="75000"/>
                    <a:lumOff val="25000"/>
                  </a:schemeClr>
                </a:solidFill>
                <a:latin typeface="Open Sans" panose="020B0606030504020204"/>
              </a:rPr>
              <a:t>3</a:t>
            </a:r>
          </a:p>
        </p:txBody>
      </p:sp>
    </p:spTree>
    <p:extLst>
      <p:ext uri="{BB962C8B-B14F-4D97-AF65-F5344CB8AC3E}">
        <p14:creationId xmlns:p14="http://schemas.microsoft.com/office/powerpoint/2010/main" val="14548340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07923" y="1925806"/>
            <a:ext cx="10500850" cy="75784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Resumen </a:t>
            </a:r>
          </a:p>
          <a:p>
            <a:pPr algn="just"/>
            <a:r>
              <a:rPr lang="es-CO" sz="1400" dirty="0">
                <a:solidFill>
                  <a:schemeClr val="tx1">
                    <a:lumMod val="75000"/>
                    <a:lumOff val="25000"/>
                  </a:schemeClr>
                </a:solidFill>
                <a:latin typeface="Open Sans" panose="020B0606030504020204"/>
              </a:rPr>
              <a:t>En esta lección se explica el paso a paso de cómo se debe redactar un texto, también se explica el concepto de coherencia y concordancia. Por qué son tan importantes a la hora de redactar un texto.</a:t>
            </a:r>
          </a:p>
        </p:txBody>
      </p:sp>
      <p:sp>
        <p:nvSpPr>
          <p:cNvPr id="4" name="CuadroTexto 3"/>
          <p:cNvSpPr txBox="1"/>
          <p:nvPr/>
        </p:nvSpPr>
        <p:spPr>
          <a:xfrm>
            <a:off x="875005" y="1563331"/>
            <a:ext cx="9075240" cy="338554"/>
          </a:xfrm>
          <a:prstGeom prst="rect">
            <a:avLst/>
          </a:prstGeom>
          <a:noFill/>
        </p:spPr>
        <p:txBody>
          <a:bodyPr wrap="square" rtlCol="0">
            <a:spAutoFit/>
          </a:bodyPr>
          <a:lstStyle/>
          <a:p>
            <a:r>
              <a:rPr lang="es-CO" sz="1600" b="1" dirty="0">
                <a:solidFill>
                  <a:schemeClr val="accent1">
                    <a:lumMod val="50000"/>
                  </a:schemeClr>
                </a:solidFill>
                <a:latin typeface="Open Sans" panose="020B0606030504020204"/>
              </a:rPr>
              <a:t>TÉCNICAS DE REDACCIÓN DE ESCRITOS EN ESPAÑOL Y/O </a:t>
            </a:r>
            <a:r>
              <a:rPr lang="es-CO" sz="1600" b="1" dirty="0" smtClean="0">
                <a:solidFill>
                  <a:schemeClr val="accent1">
                    <a:lumMod val="50000"/>
                  </a:schemeClr>
                </a:solidFill>
                <a:latin typeface="Open Sans" panose="020B0606030504020204"/>
              </a:rPr>
              <a:t>INGLÉS</a:t>
            </a:r>
            <a:endParaRPr lang="es-CO" sz="1600" dirty="0">
              <a:solidFill>
                <a:schemeClr val="accent1">
                  <a:lumMod val="50000"/>
                </a:schemeClr>
              </a:solidFill>
              <a:latin typeface="Open Sans" panose="020B0606030504020204"/>
            </a:endParaRPr>
          </a:p>
        </p:txBody>
      </p:sp>
      <p:sp>
        <p:nvSpPr>
          <p:cNvPr id="9" name="Rectángulo redondeado 8"/>
          <p:cNvSpPr/>
          <p:nvPr/>
        </p:nvSpPr>
        <p:spPr>
          <a:xfrm>
            <a:off x="491613" y="1426670"/>
            <a:ext cx="10933471" cy="1464016"/>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CuadroTexto 12"/>
          <p:cNvSpPr txBox="1"/>
          <p:nvPr/>
        </p:nvSpPr>
        <p:spPr>
          <a:xfrm>
            <a:off x="7138219" y="3138174"/>
            <a:ext cx="3480619" cy="307777"/>
          </a:xfrm>
          <a:prstGeom prst="rect">
            <a:avLst/>
          </a:prstGeom>
          <a:noFill/>
        </p:spPr>
        <p:txBody>
          <a:bodyPr wrap="square" rtlCol="0">
            <a:spAutoFit/>
          </a:bodyPr>
          <a:lstStyle/>
          <a:p>
            <a:r>
              <a:rPr lang="es-CO" sz="1400" dirty="0">
                <a:solidFill>
                  <a:schemeClr val="tx1">
                    <a:lumMod val="75000"/>
                    <a:lumOff val="25000"/>
                  </a:schemeClr>
                </a:solidFill>
                <a:latin typeface="Open Sans" panose="020B0606030504020204"/>
              </a:rPr>
              <a:t>Clic en los botones para ampliar la información.</a:t>
            </a:r>
          </a:p>
        </p:txBody>
      </p:sp>
      <p:sp>
        <p:nvSpPr>
          <p:cNvPr id="17" name="Rectángulo redondeado 16"/>
          <p:cNvSpPr/>
          <p:nvPr/>
        </p:nvSpPr>
        <p:spPr>
          <a:xfrm>
            <a:off x="8116597" y="3876850"/>
            <a:ext cx="2163029" cy="619432"/>
          </a:xfrm>
          <a:prstGeom prst="roundRect">
            <a:avLst/>
          </a:prstGeom>
          <a:solidFill>
            <a:schemeClr val="accent1">
              <a:lumMod val="5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accent4"/>
                </a:solidFill>
                <a:latin typeface="Open Sans" panose="020B0606030504020204"/>
              </a:rPr>
              <a:t>Coherencia</a:t>
            </a:r>
          </a:p>
        </p:txBody>
      </p:sp>
      <p:sp>
        <p:nvSpPr>
          <p:cNvPr id="20" name="Rectángulo redondeado 19"/>
          <p:cNvSpPr/>
          <p:nvPr/>
        </p:nvSpPr>
        <p:spPr>
          <a:xfrm>
            <a:off x="8116596" y="4801715"/>
            <a:ext cx="2163029" cy="619432"/>
          </a:xfrm>
          <a:prstGeom prst="roundRect">
            <a:avLst/>
          </a:prstGeom>
          <a:solidFill>
            <a:schemeClr val="accent4"/>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lumMod val="75000"/>
                    <a:lumOff val="25000"/>
                  </a:schemeClr>
                </a:solidFill>
                <a:latin typeface="Open Sans" panose="020B0606030504020204"/>
              </a:rPr>
              <a:t>Cohesión</a:t>
            </a:r>
            <a:endParaRPr lang="es-CO" sz="1600" b="1" dirty="0">
              <a:solidFill>
                <a:schemeClr val="tx1">
                  <a:lumMod val="75000"/>
                  <a:lumOff val="25000"/>
                </a:schemeClr>
              </a:solidFill>
              <a:latin typeface="Open Sans" panose="020B0606030504020204"/>
            </a:endParaRPr>
          </a:p>
        </p:txBody>
      </p:sp>
      <p:pic>
        <p:nvPicPr>
          <p:cNvPr id="2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50245" y="4112651"/>
            <a:ext cx="585665" cy="585665"/>
          </a:xfrm>
          <a:prstGeom prst="rect">
            <a:avLst/>
          </a:prstGeom>
        </p:spPr>
      </p:pic>
      <p:sp>
        <p:nvSpPr>
          <p:cNvPr id="2" name="Rectángulo redondeado 1"/>
          <p:cNvSpPr/>
          <p:nvPr/>
        </p:nvSpPr>
        <p:spPr>
          <a:xfrm>
            <a:off x="873775" y="3034215"/>
            <a:ext cx="6008160" cy="29241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solidFill>
                  <a:schemeClr val="tx1">
                    <a:lumMod val="75000"/>
                    <a:lumOff val="25000"/>
                  </a:schemeClr>
                </a:solidFill>
                <a:latin typeface="Open Sans" panose="020B0606030504020204"/>
              </a:rPr>
              <a:t>Coherencia </a:t>
            </a:r>
            <a:r>
              <a:rPr lang="es-CO" sz="1400" b="1" dirty="0" smtClean="0">
                <a:solidFill>
                  <a:schemeClr val="tx1">
                    <a:lumMod val="75000"/>
                    <a:lumOff val="25000"/>
                  </a:schemeClr>
                </a:solidFill>
                <a:latin typeface="Open Sans" panose="020B0606030504020204"/>
              </a:rPr>
              <a:t>textual: </a:t>
            </a:r>
            <a:endParaRPr lang="es-CO" sz="1400" b="1"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Cuando se habla de coherencia textual se refiere a la redacción de un texto, como están estructuradas las ideas principales y las secundarias, también como está estructuradas sus unidades (oraciones, párrafos, secciones o partes). Para tener una buena coherencia en un texto lo principal es tener un buen orden de ideas</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a:p>
            <a:endParaRPr lang="es-CO" sz="1400" dirty="0"/>
          </a:p>
        </p:txBody>
      </p:sp>
      <p:sp>
        <p:nvSpPr>
          <p:cNvPr id="5" name="Elipse 4"/>
          <p:cNvSpPr/>
          <p:nvPr/>
        </p:nvSpPr>
        <p:spPr>
          <a:xfrm>
            <a:off x="2776642" y="5220929"/>
            <a:ext cx="481781" cy="481781"/>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1</a:t>
            </a:r>
            <a:endParaRPr lang="es-CO" dirty="0">
              <a:solidFill>
                <a:schemeClr val="tx1">
                  <a:lumMod val="75000"/>
                  <a:lumOff val="25000"/>
                </a:schemeClr>
              </a:solidFill>
              <a:latin typeface="Open Sans" panose="020B0606030504020204"/>
            </a:endParaRPr>
          </a:p>
        </p:txBody>
      </p:sp>
      <p:sp>
        <p:nvSpPr>
          <p:cNvPr id="14" name="Elipse 13"/>
          <p:cNvSpPr/>
          <p:nvPr/>
        </p:nvSpPr>
        <p:spPr>
          <a:xfrm>
            <a:off x="3577971" y="5220929"/>
            <a:ext cx="481781" cy="4817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2</a:t>
            </a:r>
            <a:endParaRPr lang="es-CO" dirty="0">
              <a:solidFill>
                <a:schemeClr val="tx1">
                  <a:lumMod val="75000"/>
                  <a:lumOff val="25000"/>
                </a:schemeClr>
              </a:solidFill>
              <a:latin typeface="Open Sans" panose="020B0606030504020204"/>
            </a:endParaRPr>
          </a:p>
        </p:txBody>
      </p:sp>
      <p:sp>
        <p:nvSpPr>
          <p:cNvPr id="15" name="Elipse 14"/>
          <p:cNvSpPr/>
          <p:nvPr/>
        </p:nvSpPr>
        <p:spPr>
          <a:xfrm>
            <a:off x="4379300" y="5220929"/>
            <a:ext cx="481781" cy="4817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lumMod val="75000"/>
                    <a:lumOff val="25000"/>
                  </a:schemeClr>
                </a:solidFill>
                <a:latin typeface="Open Sans" panose="020B0606030504020204"/>
              </a:rPr>
              <a:t>3</a:t>
            </a:r>
          </a:p>
        </p:txBody>
      </p:sp>
      <p:pic>
        <p:nvPicPr>
          <p:cNvPr id="16"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965590" y="5537697"/>
            <a:ext cx="585665" cy="585665"/>
          </a:xfrm>
          <a:prstGeom prst="rect">
            <a:avLst/>
          </a:prstGeom>
        </p:spPr>
      </p:pic>
    </p:spTree>
    <p:extLst>
      <p:ext uri="{BB962C8B-B14F-4D97-AF65-F5344CB8AC3E}">
        <p14:creationId xmlns:p14="http://schemas.microsoft.com/office/powerpoint/2010/main" val="319307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07923" y="1925806"/>
            <a:ext cx="10500850" cy="75784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Resumen </a:t>
            </a:r>
          </a:p>
          <a:p>
            <a:pPr algn="just"/>
            <a:r>
              <a:rPr lang="es-CO" sz="1400" dirty="0">
                <a:solidFill>
                  <a:schemeClr val="tx1">
                    <a:lumMod val="75000"/>
                    <a:lumOff val="25000"/>
                  </a:schemeClr>
                </a:solidFill>
                <a:latin typeface="Open Sans" panose="020B0606030504020204"/>
              </a:rPr>
              <a:t>En esta lección se explica el paso a paso de cómo se debe redactar un texto, también se explica el concepto de coherencia y concordancia. Por qué son tan importantes a la hora de redactar un texto.</a:t>
            </a:r>
          </a:p>
        </p:txBody>
      </p:sp>
      <p:sp>
        <p:nvSpPr>
          <p:cNvPr id="4" name="CuadroTexto 3"/>
          <p:cNvSpPr txBox="1"/>
          <p:nvPr/>
        </p:nvSpPr>
        <p:spPr>
          <a:xfrm>
            <a:off x="875005" y="1563331"/>
            <a:ext cx="9075240" cy="338554"/>
          </a:xfrm>
          <a:prstGeom prst="rect">
            <a:avLst/>
          </a:prstGeom>
          <a:noFill/>
        </p:spPr>
        <p:txBody>
          <a:bodyPr wrap="square" rtlCol="0">
            <a:spAutoFit/>
          </a:bodyPr>
          <a:lstStyle/>
          <a:p>
            <a:r>
              <a:rPr lang="es-CO" sz="1600" b="1" dirty="0">
                <a:solidFill>
                  <a:schemeClr val="accent1">
                    <a:lumMod val="50000"/>
                  </a:schemeClr>
                </a:solidFill>
                <a:latin typeface="Open Sans" panose="020B0606030504020204"/>
              </a:rPr>
              <a:t>TÉCNICAS DE REDACCIÓN DE ESCRITOS EN ESPAÑOL Y/O </a:t>
            </a:r>
            <a:r>
              <a:rPr lang="es-CO" sz="1600" b="1" dirty="0" smtClean="0">
                <a:solidFill>
                  <a:schemeClr val="accent1">
                    <a:lumMod val="50000"/>
                  </a:schemeClr>
                </a:solidFill>
                <a:latin typeface="Open Sans" panose="020B0606030504020204"/>
              </a:rPr>
              <a:t>INGLÉS</a:t>
            </a:r>
            <a:endParaRPr lang="es-CO" sz="1600" dirty="0">
              <a:solidFill>
                <a:schemeClr val="accent1">
                  <a:lumMod val="50000"/>
                </a:schemeClr>
              </a:solidFill>
              <a:latin typeface="Open Sans" panose="020B0606030504020204"/>
            </a:endParaRPr>
          </a:p>
        </p:txBody>
      </p:sp>
      <p:sp>
        <p:nvSpPr>
          <p:cNvPr id="9" name="Rectángulo redondeado 8"/>
          <p:cNvSpPr/>
          <p:nvPr/>
        </p:nvSpPr>
        <p:spPr>
          <a:xfrm>
            <a:off x="491613" y="1426670"/>
            <a:ext cx="10933471" cy="1464016"/>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CuadroTexto 12"/>
          <p:cNvSpPr txBox="1"/>
          <p:nvPr/>
        </p:nvSpPr>
        <p:spPr>
          <a:xfrm>
            <a:off x="7138219" y="3138174"/>
            <a:ext cx="3480619" cy="307777"/>
          </a:xfrm>
          <a:prstGeom prst="rect">
            <a:avLst/>
          </a:prstGeom>
          <a:noFill/>
        </p:spPr>
        <p:txBody>
          <a:bodyPr wrap="square" rtlCol="0">
            <a:spAutoFit/>
          </a:bodyPr>
          <a:lstStyle/>
          <a:p>
            <a:r>
              <a:rPr lang="es-CO" sz="1400" dirty="0">
                <a:solidFill>
                  <a:schemeClr val="tx1">
                    <a:lumMod val="75000"/>
                    <a:lumOff val="25000"/>
                  </a:schemeClr>
                </a:solidFill>
                <a:latin typeface="Open Sans" panose="020B0606030504020204"/>
              </a:rPr>
              <a:t>Clic en los botones para ampliar la información.</a:t>
            </a:r>
          </a:p>
        </p:txBody>
      </p:sp>
      <p:sp>
        <p:nvSpPr>
          <p:cNvPr id="17" name="Rectángulo redondeado 16"/>
          <p:cNvSpPr/>
          <p:nvPr/>
        </p:nvSpPr>
        <p:spPr>
          <a:xfrm>
            <a:off x="8116597" y="3876850"/>
            <a:ext cx="2163029" cy="619432"/>
          </a:xfrm>
          <a:prstGeom prst="roundRect">
            <a:avLst/>
          </a:prstGeom>
          <a:solidFill>
            <a:schemeClr val="accent1">
              <a:lumMod val="5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accent4"/>
                </a:solidFill>
                <a:latin typeface="Open Sans" panose="020B0606030504020204"/>
              </a:rPr>
              <a:t>Coherencia</a:t>
            </a:r>
          </a:p>
        </p:txBody>
      </p:sp>
      <p:sp>
        <p:nvSpPr>
          <p:cNvPr id="20" name="Rectángulo redondeado 19"/>
          <p:cNvSpPr/>
          <p:nvPr/>
        </p:nvSpPr>
        <p:spPr>
          <a:xfrm>
            <a:off x="8116596" y="4801715"/>
            <a:ext cx="2163029" cy="619432"/>
          </a:xfrm>
          <a:prstGeom prst="roundRect">
            <a:avLst/>
          </a:prstGeom>
          <a:solidFill>
            <a:schemeClr val="accent4"/>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lumMod val="75000"/>
                    <a:lumOff val="25000"/>
                  </a:schemeClr>
                </a:solidFill>
                <a:latin typeface="Open Sans" panose="020B0606030504020204"/>
              </a:rPr>
              <a:t>Cohesión</a:t>
            </a:r>
            <a:endParaRPr lang="es-CO" sz="1600" b="1" dirty="0">
              <a:solidFill>
                <a:schemeClr val="tx1">
                  <a:lumMod val="75000"/>
                  <a:lumOff val="25000"/>
                </a:schemeClr>
              </a:solidFill>
              <a:latin typeface="Open Sans" panose="020B0606030504020204"/>
            </a:endParaRPr>
          </a:p>
        </p:txBody>
      </p:sp>
      <p:pic>
        <p:nvPicPr>
          <p:cNvPr id="2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50245" y="4112651"/>
            <a:ext cx="585665" cy="585665"/>
          </a:xfrm>
          <a:prstGeom prst="rect">
            <a:avLst/>
          </a:prstGeom>
        </p:spPr>
      </p:pic>
      <p:sp>
        <p:nvSpPr>
          <p:cNvPr id="2" name="Rectángulo redondeado 1"/>
          <p:cNvSpPr/>
          <p:nvPr/>
        </p:nvSpPr>
        <p:spPr>
          <a:xfrm>
            <a:off x="873775" y="3034215"/>
            <a:ext cx="6008160" cy="29241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solidFill>
                  <a:schemeClr val="tx1">
                    <a:lumMod val="75000"/>
                    <a:lumOff val="25000"/>
                  </a:schemeClr>
                </a:solidFill>
                <a:latin typeface="Open Sans" panose="020B0606030504020204"/>
              </a:rPr>
              <a:t>Coherencia global</a:t>
            </a:r>
          </a:p>
          <a:p>
            <a:pPr algn="just"/>
            <a:r>
              <a:rPr lang="es-CO" sz="1400" dirty="0">
                <a:solidFill>
                  <a:schemeClr val="tx1">
                    <a:lumMod val="75000"/>
                    <a:lumOff val="25000"/>
                  </a:schemeClr>
                </a:solidFill>
                <a:latin typeface="Open Sans" panose="020B0606030504020204"/>
              </a:rPr>
              <a:t>La coherencia global se refiere a la relación que hay entre la redacción del texto y la idea general de este, en pocas palabras, es aquel texto que gira en torno a la idea central.</a:t>
            </a:r>
          </a:p>
          <a:p>
            <a:endParaRPr lang="es-CO" sz="1400" dirty="0">
              <a:solidFill>
                <a:schemeClr val="tx1">
                  <a:lumMod val="75000"/>
                  <a:lumOff val="25000"/>
                </a:schemeClr>
              </a:solidFill>
              <a:latin typeface="Open Sans" panose="020B0606030504020204"/>
            </a:endParaRPr>
          </a:p>
        </p:txBody>
      </p:sp>
      <p:sp>
        <p:nvSpPr>
          <p:cNvPr id="5" name="Elipse 4"/>
          <p:cNvSpPr/>
          <p:nvPr/>
        </p:nvSpPr>
        <p:spPr>
          <a:xfrm>
            <a:off x="2776642" y="5220929"/>
            <a:ext cx="481781" cy="481781"/>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1</a:t>
            </a:r>
            <a:endParaRPr lang="es-CO" dirty="0">
              <a:solidFill>
                <a:schemeClr val="tx1">
                  <a:lumMod val="75000"/>
                  <a:lumOff val="25000"/>
                </a:schemeClr>
              </a:solidFill>
              <a:latin typeface="Open Sans" panose="020B0606030504020204"/>
            </a:endParaRPr>
          </a:p>
        </p:txBody>
      </p:sp>
      <p:sp>
        <p:nvSpPr>
          <p:cNvPr id="14" name="Elipse 13"/>
          <p:cNvSpPr/>
          <p:nvPr/>
        </p:nvSpPr>
        <p:spPr>
          <a:xfrm>
            <a:off x="3577971" y="5220929"/>
            <a:ext cx="481781" cy="481781"/>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2</a:t>
            </a:r>
            <a:endParaRPr lang="es-CO" dirty="0">
              <a:solidFill>
                <a:schemeClr val="tx1">
                  <a:lumMod val="75000"/>
                  <a:lumOff val="25000"/>
                </a:schemeClr>
              </a:solidFill>
              <a:latin typeface="Open Sans" panose="020B0606030504020204"/>
            </a:endParaRPr>
          </a:p>
        </p:txBody>
      </p:sp>
      <p:sp>
        <p:nvSpPr>
          <p:cNvPr id="15" name="Elipse 14"/>
          <p:cNvSpPr/>
          <p:nvPr/>
        </p:nvSpPr>
        <p:spPr>
          <a:xfrm>
            <a:off x="4379300" y="5220929"/>
            <a:ext cx="481781" cy="4817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lumMod val="75000"/>
                    <a:lumOff val="25000"/>
                  </a:schemeClr>
                </a:solidFill>
                <a:latin typeface="Open Sans" panose="020B0606030504020204"/>
              </a:rPr>
              <a:t>3</a:t>
            </a:r>
          </a:p>
        </p:txBody>
      </p:sp>
      <p:pic>
        <p:nvPicPr>
          <p:cNvPr id="16"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633861" y="5500503"/>
            <a:ext cx="585665" cy="585665"/>
          </a:xfrm>
          <a:prstGeom prst="rect">
            <a:avLst/>
          </a:prstGeom>
        </p:spPr>
      </p:pic>
    </p:spTree>
    <p:extLst>
      <p:ext uri="{BB962C8B-B14F-4D97-AF65-F5344CB8AC3E}">
        <p14:creationId xmlns:p14="http://schemas.microsoft.com/office/powerpoint/2010/main" val="25369362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07923" y="1925806"/>
            <a:ext cx="10500850" cy="75784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Resumen </a:t>
            </a:r>
          </a:p>
          <a:p>
            <a:pPr algn="just"/>
            <a:r>
              <a:rPr lang="es-CO" sz="1400" dirty="0">
                <a:solidFill>
                  <a:schemeClr val="tx1">
                    <a:lumMod val="75000"/>
                    <a:lumOff val="25000"/>
                  </a:schemeClr>
                </a:solidFill>
                <a:latin typeface="Open Sans" panose="020B0606030504020204"/>
              </a:rPr>
              <a:t>En esta lección se explica el paso a paso de cómo se debe redactar un texto, también se explica el concepto de coherencia y concordancia. Por qué son tan importantes a la hora de redactar un texto.</a:t>
            </a:r>
          </a:p>
        </p:txBody>
      </p:sp>
      <p:sp>
        <p:nvSpPr>
          <p:cNvPr id="4" name="CuadroTexto 3"/>
          <p:cNvSpPr txBox="1"/>
          <p:nvPr/>
        </p:nvSpPr>
        <p:spPr>
          <a:xfrm>
            <a:off x="875005" y="1563331"/>
            <a:ext cx="9075240" cy="338554"/>
          </a:xfrm>
          <a:prstGeom prst="rect">
            <a:avLst/>
          </a:prstGeom>
          <a:noFill/>
        </p:spPr>
        <p:txBody>
          <a:bodyPr wrap="square" rtlCol="0">
            <a:spAutoFit/>
          </a:bodyPr>
          <a:lstStyle/>
          <a:p>
            <a:r>
              <a:rPr lang="es-CO" sz="1600" b="1" dirty="0">
                <a:solidFill>
                  <a:schemeClr val="accent1">
                    <a:lumMod val="50000"/>
                  </a:schemeClr>
                </a:solidFill>
                <a:latin typeface="Open Sans" panose="020B0606030504020204"/>
              </a:rPr>
              <a:t>TÉCNICAS DE REDACCIÓN DE ESCRITOS EN ESPAÑOL Y/O </a:t>
            </a:r>
            <a:r>
              <a:rPr lang="es-CO" sz="1600" b="1" dirty="0" smtClean="0">
                <a:solidFill>
                  <a:schemeClr val="accent1">
                    <a:lumMod val="50000"/>
                  </a:schemeClr>
                </a:solidFill>
                <a:latin typeface="Open Sans" panose="020B0606030504020204"/>
              </a:rPr>
              <a:t>INGLÉS</a:t>
            </a:r>
            <a:endParaRPr lang="es-CO" sz="1600" dirty="0">
              <a:solidFill>
                <a:schemeClr val="accent1">
                  <a:lumMod val="50000"/>
                </a:schemeClr>
              </a:solidFill>
              <a:latin typeface="Open Sans" panose="020B0606030504020204"/>
            </a:endParaRPr>
          </a:p>
        </p:txBody>
      </p:sp>
      <p:sp>
        <p:nvSpPr>
          <p:cNvPr id="9" name="Rectángulo redondeado 8"/>
          <p:cNvSpPr/>
          <p:nvPr/>
        </p:nvSpPr>
        <p:spPr>
          <a:xfrm>
            <a:off x="491613" y="1426670"/>
            <a:ext cx="10933471" cy="1464016"/>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CuadroTexto 12"/>
          <p:cNvSpPr txBox="1"/>
          <p:nvPr/>
        </p:nvSpPr>
        <p:spPr>
          <a:xfrm>
            <a:off x="7138219" y="3138174"/>
            <a:ext cx="3480619" cy="307777"/>
          </a:xfrm>
          <a:prstGeom prst="rect">
            <a:avLst/>
          </a:prstGeom>
          <a:noFill/>
        </p:spPr>
        <p:txBody>
          <a:bodyPr wrap="square" rtlCol="0">
            <a:spAutoFit/>
          </a:bodyPr>
          <a:lstStyle/>
          <a:p>
            <a:r>
              <a:rPr lang="es-CO" sz="1400" dirty="0">
                <a:solidFill>
                  <a:schemeClr val="tx1">
                    <a:lumMod val="75000"/>
                    <a:lumOff val="25000"/>
                  </a:schemeClr>
                </a:solidFill>
                <a:latin typeface="Open Sans" panose="020B0606030504020204"/>
              </a:rPr>
              <a:t>Clic en los botones para ampliar la información.</a:t>
            </a:r>
          </a:p>
        </p:txBody>
      </p:sp>
      <p:sp>
        <p:nvSpPr>
          <p:cNvPr id="17" name="Rectángulo redondeado 16"/>
          <p:cNvSpPr/>
          <p:nvPr/>
        </p:nvSpPr>
        <p:spPr>
          <a:xfrm>
            <a:off x="8116597" y="3876850"/>
            <a:ext cx="2163029" cy="619432"/>
          </a:xfrm>
          <a:prstGeom prst="roundRect">
            <a:avLst/>
          </a:prstGeom>
          <a:solidFill>
            <a:schemeClr val="accent1">
              <a:lumMod val="5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accent4"/>
                </a:solidFill>
                <a:latin typeface="Open Sans" panose="020B0606030504020204"/>
              </a:rPr>
              <a:t>Coherencia</a:t>
            </a:r>
          </a:p>
        </p:txBody>
      </p:sp>
      <p:sp>
        <p:nvSpPr>
          <p:cNvPr id="20" name="Rectángulo redondeado 19"/>
          <p:cNvSpPr/>
          <p:nvPr/>
        </p:nvSpPr>
        <p:spPr>
          <a:xfrm>
            <a:off x="8116596" y="4801715"/>
            <a:ext cx="2163029" cy="619432"/>
          </a:xfrm>
          <a:prstGeom prst="roundRect">
            <a:avLst/>
          </a:prstGeom>
          <a:solidFill>
            <a:schemeClr val="accent4"/>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lumMod val="75000"/>
                    <a:lumOff val="25000"/>
                  </a:schemeClr>
                </a:solidFill>
                <a:latin typeface="Open Sans" panose="020B0606030504020204"/>
              </a:rPr>
              <a:t>Cohesión</a:t>
            </a:r>
            <a:endParaRPr lang="es-CO" sz="1600" b="1" dirty="0">
              <a:solidFill>
                <a:schemeClr val="tx1">
                  <a:lumMod val="75000"/>
                  <a:lumOff val="25000"/>
                </a:schemeClr>
              </a:solidFill>
              <a:latin typeface="Open Sans" panose="020B0606030504020204"/>
            </a:endParaRPr>
          </a:p>
        </p:txBody>
      </p:sp>
      <p:pic>
        <p:nvPicPr>
          <p:cNvPr id="2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50245" y="4112651"/>
            <a:ext cx="585665" cy="585665"/>
          </a:xfrm>
          <a:prstGeom prst="rect">
            <a:avLst/>
          </a:prstGeom>
        </p:spPr>
      </p:pic>
      <p:sp>
        <p:nvSpPr>
          <p:cNvPr id="2" name="Rectángulo redondeado 1"/>
          <p:cNvSpPr/>
          <p:nvPr/>
        </p:nvSpPr>
        <p:spPr>
          <a:xfrm>
            <a:off x="873775" y="3034215"/>
            <a:ext cx="6008160" cy="29241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solidFill>
                  <a:schemeClr val="tx1">
                    <a:lumMod val="75000"/>
                    <a:lumOff val="25000"/>
                  </a:schemeClr>
                </a:solidFill>
                <a:latin typeface="Open Sans" panose="020B0606030504020204"/>
              </a:rPr>
              <a:t>Coherencia local</a:t>
            </a:r>
          </a:p>
          <a:p>
            <a:pPr algn="just"/>
            <a:r>
              <a:rPr lang="es-CO" sz="1400" dirty="0">
                <a:solidFill>
                  <a:schemeClr val="tx1">
                    <a:lumMod val="75000"/>
                    <a:lumOff val="25000"/>
                  </a:schemeClr>
                </a:solidFill>
                <a:latin typeface="Open Sans" panose="020B0606030504020204"/>
              </a:rPr>
              <a:t>A diferencia de la global esta opera en un nivel más bajo que es la relación que se establece entre las oraciones individuales que van conectadas con otras oraciones.</a:t>
            </a:r>
          </a:p>
          <a:p>
            <a:endParaRPr lang="es-CO" sz="1400" dirty="0">
              <a:solidFill>
                <a:schemeClr val="tx1">
                  <a:lumMod val="75000"/>
                  <a:lumOff val="25000"/>
                </a:schemeClr>
              </a:solidFill>
              <a:latin typeface="Open Sans" panose="020B0606030504020204"/>
            </a:endParaRPr>
          </a:p>
        </p:txBody>
      </p:sp>
      <p:sp>
        <p:nvSpPr>
          <p:cNvPr id="5" name="Elipse 4"/>
          <p:cNvSpPr/>
          <p:nvPr/>
        </p:nvSpPr>
        <p:spPr>
          <a:xfrm>
            <a:off x="2776642" y="5220929"/>
            <a:ext cx="481781" cy="481781"/>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1</a:t>
            </a:r>
            <a:endParaRPr lang="es-CO" dirty="0">
              <a:solidFill>
                <a:schemeClr val="tx1">
                  <a:lumMod val="75000"/>
                  <a:lumOff val="25000"/>
                </a:schemeClr>
              </a:solidFill>
              <a:latin typeface="Open Sans" panose="020B0606030504020204"/>
            </a:endParaRPr>
          </a:p>
        </p:txBody>
      </p:sp>
      <p:sp>
        <p:nvSpPr>
          <p:cNvPr id="14" name="Elipse 13"/>
          <p:cNvSpPr/>
          <p:nvPr/>
        </p:nvSpPr>
        <p:spPr>
          <a:xfrm>
            <a:off x="3577971" y="5220929"/>
            <a:ext cx="481781" cy="481781"/>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2</a:t>
            </a:r>
            <a:endParaRPr lang="es-CO" dirty="0">
              <a:solidFill>
                <a:schemeClr val="tx1">
                  <a:lumMod val="75000"/>
                  <a:lumOff val="25000"/>
                </a:schemeClr>
              </a:solidFill>
              <a:latin typeface="Open Sans" panose="020B0606030504020204"/>
            </a:endParaRPr>
          </a:p>
        </p:txBody>
      </p:sp>
      <p:sp>
        <p:nvSpPr>
          <p:cNvPr id="15" name="Elipse 14"/>
          <p:cNvSpPr/>
          <p:nvPr/>
        </p:nvSpPr>
        <p:spPr>
          <a:xfrm>
            <a:off x="4379300" y="5220929"/>
            <a:ext cx="481781" cy="481781"/>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lumMod val="75000"/>
                    <a:lumOff val="25000"/>
                  </a:schemeClr>
                </a:solidFill>
                <a:latin typeface="Open Sans" panose="020B0606030504020204"/>
              </a:rPr>
              <a:t>3</a:t>
            </a:r>
          </a:p>
        </p:txBody>
      </p:sp>
      <p:pic>
        <p:nvPicPr>
          <p:cNvPr id="16"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499745" y="5537698"/>
            <a:ext cx="585665" cy="585665"/>
          </a:xfrm>
          <a:prstGeom prst="rect">
            <a:avLst/>
          </a:prstGeom>
        </p:spPr>
      </p:pic>
      <p:sp>
        <p:nvSpPr>
          <p:cNvPr id="18" name="Elipse 17">
            <a:extLst>
              <a:ext uri="{FF2B5EF4-FFF2-40B4-BE49-F238E27FC236}">
                <a16:creationId xmlns="" xmlns:a16="http://schemas.microsoft.com/office/drawing/2014/main" id="{BFB0D0BB-19FD-4D04-8223-EB852E27F00B}"/>
              </a:ext>
            </a:extLst>
          </p:cNvPr>
          <p:cNvSpPr/>
          <p:nvPr/>
        </p:nvSpPr>
        <p:spPr>
          <a:xfrm>
            <a:off x="6435515" y="3064863"/>
            <a:ext cx="446420" cy="3919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Tree>
    <p:extLst>
      <p:ext uri="{BB962C8B-B14F-4D97-AF65-F5344CB8AC3E}">
        <p14:creationId xmlns:p14="http://schemas.microsoft.com/office/powerpoint/2010/main" val="1272258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345474" y="1404629"/>
            <a:ext cx="11478664" cy="1590819"/>
          </a:xfrm>
          <a:prstGeom prst="roundRect">
            <a:avLst/>
          </a:prstGeom>
          <a:solidFill>
            <a:schemeClr val="accent5">
              <a:lumMod val="40000"/>
              <a:lumOff val="60000"/>
            </a:schemeClr>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CO" sz="1400" b="1" dirty="0">
                <a:solidFill>
                  <a:schemeClr val="tx1">
                    <a:lumMod val="75000"/>
                    <a:lumOff val="25000"/>
                  </a:schemeClr>
                </a:solidFill>
                <a:latin typeface="Open Sans" panose="020B0606030504020204"/>
              </a:rPr>
              <a:t>¿Qué es un sistema embebido?</a:t>
            </a:r>
          </a:p>
          <a:p>
            <a:pPr algn="just"/>
            <a:r>
              <a:rPr lang="es-CO" sz="1400" dirty="0">
                <a:solidFill>
                  <a:schemeClr val="tx1">
                    <a:lumMod val="75000"/>
                    <a:lumOff val="25000"/>
                  </a:schemeClr>
                </a:solidFill>
                <a:latin typeface="Open Sans" panose="020B0606030504020204"/>
              </a:rPr>
              <a:t>También conocido como sistemas incrustados, hace referencia a un subsistema que está dentro de un sistema más grande, este está diseñado específicamente para realizar una función particular para la cual fue programado. Por ejemplo, un sistema de frenos de un automóvil, donde su única función es hacer detener el vehículo y hace parte de un sistema más grande que es todo el automóvil.</a:t>
            </a:r>
          </a:p>
          <a:p>
            <a:pPr algn="just"/>
            <a:r>
              <a:rPr lang="es-CO" sz="1400" dirty="0">
                <a:solidFill>
                  <a:schemeClr val="tx1">
                    <a:lumMod val="75000"/>
                    <a:lumOff val="25000"/>
                  </a:schemeClr>
                </a:solidFill>
                <a:latin typeface="Open Sans" panose="020B0606030504020204"/>
              </a:rPr>
              <a:t>Se puede decir que es una computadora (un sistema embebido), ya que se le da una orden y este realiza su función, con la gran diferencia de que una computadora es multifuncional, mientras que este tipo de subsistemas solo están diseñados para realizar una función en específico.</a:t>
            </a:r>
          </a:p>
        </p:txBody>
      </p:sp>
      <p:sp>
        <p:nvSpPr>
          <p:cNvPr id="13" name="Rectángulo 12"/>
          <p:cNvSpPr/>
          <p:nvPr/>
        </p:nvSpPr>
        <p:spPr>
          <a:xfrm>
            <a:off x="345474" y="950462"/>
            <a:ext cx="4816896"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589935" y="2995448"/>
            <a:ext cx="5692878" cy="544165"/>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bg1"/>
                </a:solidFill>
                <a:latin typeface="Open Sans" panose="020B0606030504020204"/>
              </a:rPr>
              <a:t>¿Cómo están construidos los sistemas embebidos?</a:t>
            </a:r>
          </a:p>
        </p:txBody>
      </p:sp>
      <p:pic>
        <p:nvPicPr>
          <p:cNvPr id="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697148" y="3166664"/>
            <a:ext cx="585665" cy="585665"/>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8723" y="2435518"/>
            <a:ext cx="4345858" cy="4345858"/>
          </a:xfrm>
          <a:prstGeom prst="rect">
            <a:avLst/>
          </a:prstGeom>
        </p:spPr>
      </p:pic>
    </p:spTree>
    <p:extLst>
      <p:ext uri="{BB962C8B-B14F-4D97-AF65-F5344CB8AC3E}">
        <p14:creationId xmlns:p14="http://schemas.microsoft.com/office/powerpoint/2010/main" val="10533526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07923" y="1925806"/>
            <a:ext cx="10500850" cy="75784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Resumen </a:t>
            </a:r>
          </a:p>
          <a:p>
            <a:pPr algn="just"/>
            <a:r>
              <a:rPr lang="es-CO" sz="1400" dirty="0">
                <a:solidFill>
                  <a:schemeClr val="tx1">
                    <a:lumMod val="75000"/>
                    <a:lumOff val="25000"/>
                  </a:schemeClr>
                </a:solidFill>
                <a:latin typeface="Open Sans" panose="020B0606030504020204"/>
              </a:rPr>
              <a:t>En esta lección se explica el paso a paso de cómo se debe redactar un texto, también se explica el concepto de coherencia y concordancia. Por qué son tan importantes a la hora de redactar un texto.</a:t>
            </a:r>
          </a:p>
        </p:txBody>
      </p:sp>
      <p:sp>
        <p:nvSpPr>
          <p:cNvPr id="4" name="CuadroTexto 3"/>
          <p:cNvSpPr txBox="1"/>
          <p:nvPr/>
        </p:nvSpPr>
        <p:spPr>
          <a:xfrm>
            <a:off x="875005" y="1563331"/>
            <a:ext cx="9075240" cy="338554"/>
          </a:xfrm>
          <a:prstGeom prst="rect">
            <a:avLst/>
          </a:prstGeom>
          <a:noFill/>
        </p:spPr>
        <p:txBody>
          <a:bodyPr wrap="square" rtlCol="0">
            <a:spAutoFit/>
          </a:bodyPr>
          <a:lstStyle/>
          <a:p>
            <a:r>
              <a:rPr lang="es-CO" sz="1600" b="1" dirty="0">
                <a:solidFill>
                  <a:schemeClr val="accent1">
                    <a:lumMod val="50000"/>
                  </a:schemeClr>
                </a:solidFill>
                <a:latin typeface="Open Sans" panose="020B0606030504020204"/>
              </a:rPr>
              <a:t>TÉCNICAS DE REDACCIÓN DE ESCRITOS EN ESPAÑOL Y/O </a:t>
            </a:r>
            <a:r>
              <a:rPr lang="es-CO" sz="1600" b="1" dirty="0" smtClean="0">
                <a:solidFill>
                  <a:schemeClr val="accent1">
                    <a:lumMod val="50000"/>
                  </a:schemeClr>
                </a:solidFill>
                <a:latin typeface="Open Sans" panose="020B0606030504020204"/>
              </a:rPr>
              <a:t>INGLÉS</a:t>
            </a:r>
            <a:endParaRPr lang="es-CO" sz="1600" dirty="0">
              <a:solidFill>
                <a:schemeClr val="accent1">
                  <a:lumMod val="50000"/>
                </a:schemeClr>
              </a:solidFill>
              <a:latin typeface="Open Sans" panose="020B0606030504020204"/>
            </a:endParaRPr>
          </a:p>
        </p:txBody>
      </p:sp>
      <p:sp>
        <p:nvSpPr>
          <p:cNvPr id="9" name="Rectángulo redondeado 8"/>
          <p:cNvSpPr/>
          <p:nvPr/>
        </p:nvSpPr>
        <p:spPr>
          <a:xfrm>
            <a:off x="491613" y="1426670"/>
            <a:ext cx="10933471" cy="1464016"/>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9753" y="3007772"/>
            <a:ext cx="1848466" cy="3168388"/>
          </a:xfrm>
          <a:prstGeom prst="rect">
            <a:avLst/>
          </a:prstGeom>
        </p:spPr>
      </p:pic>
      <p:sp>
        <p:nvSpPr>
          <p:cNvPr id="11" name="CuadroTexto 10"/>
          <p:cNvSpPr txBox="1"/>
          <p:nvPr/>
        </p:nvSpPr>
        <p:spPr>
          <a:xfrm>
            <a:off x="491613" y="3389822"/>
            <a:ext cx="4591663" cy="2031325"/>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panose="020B0606030504020204"/>
              </a:rPr>
              <a:t>¿Qué es la redacción</a:t>
            </a:r>
            <a:r>
              <a:rPr lang="es-CO" sz="1400" b="1" dirty="0" smtClean="0">
                <a:solidFill>
                  <a:schemeClr val="tx1">
                    <a:lumMod val="75000"/>
                    <a:lumOff val="25000"/>
                  </a:schemeClr>
                </a:solidFill>
                <a:latin typeface="Open Sans" panose="020B0606030504020204"/>
              </a:rPr>
              <a:t>?</a:t>
            </a:r>
          </a:p>
          <a:p>
            <a:pPr algn="just"/>
            <a:r>
              <a:rPr lang="es-CO" sz="1400" dirty="0" smtClean="0">
                <a:solidFill>
                  <a:schemeClr val="tx1">
                    <a:lumMod val="75000"/>
                    <a:lumOff val="25000"/>
                  </a:schemeClr>
                </a:solidFill>
                <a:latin typeface="Open Sans" panose="020B0606030504020204"/>
              </a:rPr>
              <a:t>La </a:t>
            </a:r>
            <a:r>
              <a:rPr lang="es-CO" sz="1400" dirty="0">
                <a:solidFill>
                  <a:schemeClr val="tx1">
                    <a:lumMod val="75000"/>
                    <a:lumOff val="25000"/>
                  </a:schemeClr>
                </a:solidFill>
                <a:latin typeface="Open Sans" panose="020B0606030504020204"/>
              </a:rPr>
              <a:t>palabra redacción proviene del término latino </a:t>
            </a:r>
            <a:r>
              <a:rPr lang="es-CO" sz="1400" dirty="0" err="1">
                <a:solidFill>
                  <a:schemeClr val="tx1">
                    <a:lumMod val="75000"/>
                    <a:lumOff val="25000"/>
                  </a:schemeClr>
                </a:solidFill>
                <a:latin typeface="Open Sans" panose="020B0606030504020204"/>
              </a:rPr>
              <a:t>redactio</a:t>
            </a:r>
            <a:r>
              <a:rPr lang="es-CO" sz="1400" dirty="0">
                <a:solidFill>
                  <a:schemeClr val="tx1">
                    <a:lumMod val="75000"/>
                    <a:lumOff val="25000"/>
                  </a:schemeClr>
                </a:solidFill>
                <a:latin typeface="Open Sans" panose="020B0606030504020204"/>
              </a:rPr>
              <a:t> y hace referencia a poner por escrito algo sucedido, acordado o pensado con anterioridad.</a:t>
            </a:r>
          </a:p>
          <a:p>
            <a:pPr algn="just"/>
            <a:r>
              <a:rPr lang="es-CO" sz="1400" dirty="0">
                <a:solidFill>
                  <a:schemeClr val="tx1">
                    <a:lumMod val="75000"/>
                    <a:lumOff val="25000"/>
                  </a:schemeClr>
                </a:solidFill>
                <a:latin typeface="Open Sans" panose="020B0606030504020204"/>
              </a:rPr>
              <a:t>La redacción requiere de dos factores muy importantes. Que son la coherencia y la cohesión textual. Dado que el orden de las palabras dentro de cualquier texto puede modificar lo que quiere expresar el autor, es necesario que el redactor organice en su mente las ideas que desee expresar a las demás personas.</a:t>
            </a:r>
            <a:r>
              <a:rPr lang="es-ES" sz="1400" dirty="0">
                <a:solidFill>
                  <a:schemeClr val="tx1">
                    <a:lumMod val="75000"/>
                    <a:lumOff val="25000"/>
                  </a:schemeClr>
                </a:solidFill>
                <a:latin typeface="Open Sans" panose="020B0606030504020204"/>
              </a:rPr>
              <a:t> (Santos, s.f</a:t>
            </a:r>
            <a:r>
              <a:rPr lang="es-ES"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sp>
        <p:nvSpPr>
          <p:cNvPr id="13" name="CuadroTexto 12"/>
          <p:cNvSpPr txBox="1"/>
          <p:nvPr/>
        </p:nvSpPr>
        <p:spPr>
          <a:xfrm>
            <a:off x="7138219" y="3138174"/>
            <a:ext cx="3480619" cy="307777"/>
          </a:xfrm>
          <a:prstGeom prst="rect">
            <a:avLst/>
          </a:prstGeom>
          <a:noFill/>
        </p:spPr>
        <p:txBody>
          <a:bodyPr wrap="square" rtlCol="0">
            <a:spAutoFit/>
          </a:bodyPr>
          <a:lstStyle/>
          <a:p>
            <a:r>
              <a:rPr lang="es-CO" sz="1400" dirty="0">
                <a:solidFill>
                  <a:schemeClr val="tx1">
                    <a:lumMod val="75000"/>
                    <a:lumOff val="25000"/>
                  </a:schemeClr>
                </a:solidFill>
                <a:latin typeface="Open Sans" panose="020B0606030504020204"/>
              </a:rPr>
              <a:t>Clic en los botones para ampliar la información.</a:t>
            </a:r>
          </a:p>
        </p:txBody>
      </p:sp>
      <p:sp>
        <p:nvSpPr>
          <p:cNvPr id="17" name="Rectángulo redondeado 16"/>
          <p:cNvSpPr/>
          <p:nvPr/>
        </p:nvSpPr>
        <p:spPr>
          <a:xfrm>
            <a:off x="8116597" y="3876850"/>
            <a:ext cx="2163029" cy="619432"/>
          </a:xfrm>
          <a:prstGeom prst="roundRect">
            <a:avLst/>
          </a:prstGeom>
          <a:solidFill>
            <a:schemeClr val="accent4"/>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Coherencia</a:t>
            </a:r>
          </a:p>
        </p:txBody>
      </p:sp>
      <p:sp>
        <p:nvSpPr>
          <p:cNvPr id="20" name="Rectángulo redondeado 19"/>
          <p:cNvSpPr/>
          <p:nvPr/>
        </p:nvSpPr>
        <p:spPr>
          <a:xfrm>
            <a:off x="8116596" y="4801715"/>
            <a:ext cx="2163029" cy="619432"/>
          </a:xfrm>
          <a:prstGeom prst="roundRect">
            <a:avLst/>
          </a:prstGeom>
          <a:solidFill>
            <a:schemeClr val="accent4"/>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lumMod val="75000"/>
                    <a:lumOff val="25000"/>
                  </a:schemeClr>
                </a:solidFill>
                <a:latin typeface="Open Sans" panose="020B0606030504020204"/>
              </a:rPr>
              <a:t>Cohesión</a:t>
            </a:r>
            <a:endParaRPr lang="es-CO" sz="1600" b="1" dirty="0">
              <a:solidFill>
                <a:schemeClr val="tx1">
                  <a:lumMod val="75000"/>
                  <a:lumOff val="25000"/>
                </a:schemeClr>
              </a:solidFill>
              <a:latin typeface="Open Sans" panose="020B0606030504020204"/>
            </a:endParaRPr>
          </a:p>
        </p:txBody>
      </p:sp>
      <p:pic>
        <p:nvPicPr>
          <p:cNvPr id="23"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50245" y="5111431"/>
            <a:ext cx="585665" cy="585665"/>
          </a:xfrm>
          <a:prstGeom prst="rect">
            <a:avLst/>
          </a:prstGeom>
        </p:spPr>
      </p:pic>
    </p:spTree>
    <p:extLst>
      <p:ext uri="{BB962C8B-B14F-4D97-AF65-F5344CB8AC3E}">
        <p14:creationId xmlns:p14="http://schemas.microsoft.com/office/powerpoint/2010/main" val="38423478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07923" y="1925806"/>
            <a:ext cx="10500850" cy="75784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Resumen </a:t>
            </a:r>
          </a:p>
          <a:p>
            <a:pPr algn="just"/>
            <a:r>
              <a:rPr lang="es-CO" sz="1400" dirty="0">
                <a:solidFill>
                  <a:schemeClr val="tx1">
                    <a:lumMod val="75000"/>
                    <a:lumOff val="25000"/>
                  </a:schemeClr>
                </a:solidFill>
                <a:latin typeface="Open Sans" panose="020B0606030504020204"/>
              </a:rPr>
              <a:t>En esta lección se explica el paso a paso de cómo se debe redactar un texto, también se explica el concepto de coherencia y concordancia. Por qué son tan importantes a la hora de redactar un texto.</a:t>
            </a:r>
          </a:p>
        </p:txBody>
      </p:sp>
      <p:sp>
        <p:nvSpPr>
          <p:cNvPr id="4" name="CuadroTexto 3"/>
          <p:cNvSpPr txBox="1"/>
          <p:nvPr/>
        </p:nvSpPr>
        <p:spPr>
          <a:xfrm>
            <a:off x="875005" y="1563331"/>
            <a:ext cx="9075240" cy="338554"/>
          </a:xfrm>
          <a:prstGeom prst="rect">
            <a:avLst/>
          </a:prstGeom>
          <a:noFill/>
        </p:spPr>
        <p:txBody>
          <a:bodyPr wrap="square" rtlCol="0">
            <a:spAutoFit/>
          </a:bodyPr>
          <a:lstStyle/>
          <a:p>
            <a:r>
              <a:rPr lang="es-CO" sz="1600" b="1" dirty="0">
                <a:solidFill>
                  <a:schemeClr val="accent1">
                    <a:lumMod val="50000"/>
                  </a:schemeClr>
                </a:solidFill>
                <a:latin typeface="Open Sans" panose="020B0606030504020204"/>
              </a:rPr>
              <a:t>TÉCNICAS DE REDACCIÓN DE ESCRITOS EN ESPAÑOL Y/O </a:t>
            </a:r>
            <a:r>
              <a:rPr lang="es-CO" sz="1600" b="1" dirty="0" smtClean="0">
                <a:solidFill>
                  <a:schemeClr val="accent1">
                    <a:lumMod val="50000"/>
                  </a:schemeClr>
                </a:solidFill>
                <a:latin typeface="Open Sans" panose="020B0606030504020204"/>
              </a:rPr>
              <a:t>INGLÉS</a:t>
            </a:r>
            <a:endParaRPr lang="es-CO" sz="1600" dirty="0">
              <a:solidFill>
                <a:schemeClr val="accent1">
                  <a:lumMod val="50000"/>
                </a:schemeClr>
              </a:solidFill>
              <a:latin typeface="Open Sans" panose="020B0606030504020204"/>
            </a:endParaRPr>
          </a:p>
        </p:txBody>
      </p:sp>
      <p:sp>
        <p:nvSpPr>
          <p:cNvPr id="9" name="Rectángulo redondeado 8"/>
          <p:cNvSpPr/>
          <p:nvPr/>
        </p:nvSpPr>
        <p:spPr>
          <a:xfrm>
            <a:off x="491613" y="1426670"/>
            <a:ext cx="10933471" cy="1464016"/>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CuadroTexto 12"/>
          <p:cNvSpPr txBox="1"/>
          <p:nvPr/>
        </p:nvSpPr>
        <p:spPr>
          <a:xfrm>
            <a:off x="7138219" y="3138174"/>
            <a:ext cx="3480619" cy="307777"/>
          </a:xfrm>
          <a:prstGeom prst="rect">
            <a:avLst/>
          </a:prstGeom>
          <a:noFill/>
        </p:spPr>
        <p:txBody>
          <a:bodyPr wrap="square" rtlCol="0">
            <a:spAutoFit/>
          </a:bodyPr>
          <a:lstStyle/>
          <a:p>
            <a:r>
              <a:rPr lang="es-CO" sz="1400" dirty="0">
                <a:solidFill>
                  <a:schemeClr val="tx1">
                    <a:lumMod val="75000"/>
                    <a:lumOff val="25000"/>
                  </a:schemeClr>
                </a:solidFill>
                <a:latin typeface="Open Sans" panose="020B0606030504020204"/>
              </a:rPr>
              <a:t>Clic en los botones para ampliar la información.</a:t>
            </a:r>
          </a:p>
        </p:txBody>
      </p:sp>
      <p:sp>
        <p:nvSpPr>
          <p:cNvPr id="17" name="Rectángulo redondeado 16"/>
          <p:cNvSpPr/>
          <p:nvPr/>
        </p:nvSpPr>
        <p:spPr>
          <a:xfrm>
            <a:off x="8116597" y="3876850"/>
            <a:ext cx="2163029" cy="619432"/>
          </a:xfrm>
          <a:prstGeom prst="roundRect">
            <a:avLst/>
          </a:prstGeom>
          <a:solidFill>
            <a:schemeClr val="accent4"/>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Coherencia</a:t>
            </a:r>
          </a:p>
        </p:txBody>
      </p:sp>
      <p:sp>
        <p:nvSpPr>
          <p:cNvPr id="20" name="Rectángulo redondeado 19"/>
          <p:cNvSpPr/>
          <p:nvPr/>
        </p:nvSpPr>
        <p:spPr>
          <a:xfrm>
            <a:off x="8116596" y="4801715"/>
            <a:ext cx="2163029" cy="619432"/>
          </a:xfrm>
          <a:prstGeom prst="roundRect">
            <a:avLst/>
          </a:prstGeom>
          <a:solidFill>
            <a:schemeClr val="accent1">
              <a:lumMod val="5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accent4"/>
                </a:solidFill>
                <a:latin typeface="Open Sans" panose="020B0606030504020204"/>
              </a:rPr>
              <a:t>Cohesión</a:t>
            </a:r>
            <a:endParaRPr lang="es-CO" sz="1600" b="1" dirty="0">
              <a:solidFill>
                <a:schemeClr val="accent4"/>
              </a:solidFill>
              <a:latin typeface="Open Sans" panose="020B0606030504020204"/>
            </a:endParaRPr>
          </a:p>
        </p:txBody>
      </p:sp>
      <p:pic>
        <p:nvPicPr>
          <p:cNvPr id="2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50245" y="5111431"/>
            <a:ext cx="585665" cy="585665"/>
          </a:xfrm>
          <a:prstGeom prst="rect">
            <a:avLst/>
          </a:prstGeom>
        </p:spPr>
      </p:pic>
      <p:sp>
        <p:nvSpPr>
          <p:cNvPr id="14" name="Rectángulo redondeado 13"/>
          <p:cNvSpPr/>
          <p:nvPr/>
        </p:nvSpPr>
        <p:spPr>
          <a:xfrm>
            <a:off x="874937" y="3034215"/>
            <a:ext cx="6008160" cy="292413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t>Este término define la relación y la armonía que se expresa entre los propios elementos que componen el texto. Este término se puede aplicar en diferentes contextos de comunicación, estos pueden ser</a:t>
            </a:r>
            <a:r>
              <a:rPr lang="es-CO" sz="1400" dirty="0" smtClean="0"/>
              <a:t>:</a:t>
            </a:r>
            <a:endParaRPr lang="es-CO" sz="1400" dirty="0">
              <a:latin typeface="Open Sans" panose="020B0606030504020204"/>
            </a:endParaRPr>
          </a:p>
          <a:p>
            <a:endParaRPr lang="es-CO" sz="1400" dirty="0"/>
          </a:p>
        </p:txBody>
      </p:sp>
      <p:sp>
        <p:nvSpPr>
          <p:cNvPr id="15" name="Elipse 14"/>
          <p:cNvSpPr/>
          <p:nvPr/>
        </p:nvSpPr>
        <p:spPr>
          <a:xfrm>
            <a:off x="2266527" y="5717458"/>
            <a:ext cx="481781" cy="4817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1</a:t>
            </a:r>
            <a:endParaRPr lang="es-CO" dirty="0">
              <a:solidFill>
                <a:schemeClr val="tx1">
                  <a:lumMod val="75000"/>
                  <a:lumOff val="25000"/>
                </a:schemeClr>
              </a:solidFill>
              <a:latin typeface="Open Sans" panose="020B0606030504020204"/>
            </a:endParaRPr>
          </a:p>
        </p:txBody>
      </p:sp>
      <p:sp>
        <p:nvSpPr>
          <p:cNvPr id="16" name="Elipse 15"/>
          <p:cNvSpPr/>
          <p:nvPr/>
        </p:nvSpPr>
        <p:spPr>
          <a:xfrm>
            <a:off x="3067856" y="5717458"/>
            <a:ext cx="481781" cy="4817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2</a:t>
            </a:r>
            <a:endParaRPr lang="es-CO" dirty="0">
              <a:solidFill>
                <a:schemeClr val="tx1">
                  <a:lumMod val="75000"/>
                  <a:lumOff val="25000"/>
                </a:schemeClr>
              </a:solidFill>
              <a:latin typeface="Open Sans" panose="020B0606030504020204"/>
            </a:endParaRPr>
          </a:p>
        </p:txBody>
      </p:sp>
      <p:sp>
        <p:nvSpPr>
          <p:cNvPr id="18" name="Elipse 17"/>
          <p:cNvSpPr/>
          <p:nvPr/>
        </p:nvSpPr>
        <p:spPr>
          <a:xfrm>
            <a:off x="3869185" y="5717458"/>
            <a:ext cx="481781" cy="4817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lumMod val="75000"/>
                    <a:lumOff val="25000"/>
                  </a:schemeClr>
                </a:solidFill>
                <a:latin typeface="Open Sans" panose="020B0606030504020204"/>
              </a:rPr>
              <a:t>3</a:t>
            </a:r>
          </a:p>
        </p:txBody>
      </p:sp>
      <p:sp>
        <p:nvSpPr>
          <p:cNvPr id="19" name="Elipse 18"/>
          <p:cNvSpPr/>
          <p:nvPr/>
        </p:nvSpPr>
        <p:spPr>
          <a:xfrm>
            <a:off x="4670514" y="5717458"/>
            <a:ext cx="481781" cy="4817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4</a:t>
            </a:r>
            <a:endParaRPr lang="es-CO" dirty="0">
              <a:solidFill>
                <a:schemeClr val="tx1">
                  <a:lumMod val="75000"/>
                  <a:lumOff val="25000"/>
                </a:schemeClr>
              </a:solidFill>
              <a:latin typeface="Open Sans" panose="020B0606030504020204"/>
            </a:endParaRPr>
          </a:p>
        </p:txBody>
      </p:sp>
    </p:spTree>
    <p:extLst>
      <p:ext uri="{BB962C8B-B14F-4D97-AF65-F5344CB8AC3E}">
        <p14:creationId xmlns:p14="http://schemas.microsoft.com/office/powerpoint/2010/main" val="33048465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07923" y="1925806"/>
            <a:ext cx="10500850" cy="75784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Resumen </a:t>
            </a:r>
          </a:p>
          <a:p>
            <a:pPr algn="just"/>
            <a:r>
              <a:rPr lang="es-CO" sz="1400" dirty="0">
                <a:solidFill>
                  <a:schemeClr val="tx1">
                    <a:lumMod val="75000"/>
                    <a:lumOff val="25000"/>
                  </a:schemeClr>
                </a:solidFill>
                <a:latin typeface="Open Sans" panose="020B0606030504020204"/>
              </a:rPr>
              <a:t>En esta lección se explica el paso a paso de cómo se debe redactar un texto, también se explica el concepto de coherencia y concordancia. Por qué son tan importantes a la hora de redactar un texto.</a:t>
            </a:r>
          </a:p>
        </p:txBody>
      </p:sp>
      <p:sp>
        <p:nvSpPr>
          <p:cNvPr id="4" name="CuadroTexto 3"/>
          <p:cNvSpPr txBox="1"/>
          <p:nvPr/>
        </p:nvSpPr>
        <p:spPr>
          <a:xfrm>
            <a:off x="875005" y="1563331"/>
            <a:ext cx="9075240" cy="338554"/>
          </a:xfrm>
          <a:prstGeom prst="rect">
            <a:avLst/>
          </a:prstGeom>
          <a:noFill/>
        </p:spPr>
        <p:txBody>
          <a:bodyPr wrap="square" rtlCol="0">
            <a:spAutoFit/>
          </a:bodyPr>
          <a:lstStyle/>
          <a:p>
            <a:r>
              <a:rPr lang="es-CO" sz="1600" b="1" dirty="0">
                <a:solidFill>
                  <a:schemeClr val="accent1">
                    <a:lumMod val="50000"/>
                  </a:schemeClr>
                </a:solidFill>
                <a:latin typeface="Open Sans" panose="020B0606030504020204"/>
              </a:rPr>
              <a:t>TÉCNICAS DE REDACCIÓN DE ESCRITOS EN ESPAÑOL Y/O </a:t>
            </a:r>
            <a:r>
              <a:rPr lang="es-CO" sz="1600" b="1" dirty="0" smtClean="0">
                <a:solidFill>
                  <a:schemeClr val="accent1">
                    <a:lumMod val="50000"/>
                  </a:schemeClr>
                </a:solidFill>
                <a:latin typeface="Open Sans" panose="020B0606030504020204"/>
              </a:rPr>
              <a:t>INGLÉS</a:t>
            </a:r>
            <a:endParaRPr lang="es-CO" sz="1600" dirty="0">
              <a:solidFill>
                <a:schemeClr val="accent1">
                  <a:lumMod val="50000"/>
                </a:schemeClr>
              </a:solidFill>
              <a:latin typeface="Open Sans" panose="020B0606030504020204"/>
            </a:endParaRPr>
          </a:p>
        </p:txBody>
      </p:sp>
      <p:sp>
        <p:nvSpPr>
          <p:cNvPr id="9" name="Rectángulo redondeado 8"/>
          <p:cNvSpPr/>
          <p:nvPr/>
        </p:nvSpPr>
        <p:spPr>
          <a:xfrm>
            <a:off x="491613" y="1426670"/>
            <a:ext cx="10933471" cy="1464016"/>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CuadroTexto 12"/>
          <p:cNvSpPr txBox="1"/>
          <p:nvPr/>
        </p:nvSpPr>
        <p:spPr>
          <a:xfrm>
            <a:off x="7138219" y="3138174"/>
            <a:ext cx="3480619" cy="307777"/>
          </a:xfrm>
          <a:prstGeom prst="rect">
            <a:avLst/>
          </a:prstGeom>
          <a:noFill/>
        </p:spPr>
        <p:txBody>
          <a:bodyPr wrap="square" rtlCol="0">
            <a:spAutoFit/>
          </a:bodyPr>
          <a:lstStyle/>
          <a:p>
            <a:r>
              <a:rPr lang="es-CO" sz="1400" dirty="0">
                <a:solidFill>
                  <a:schemeClr val="tx1">
                    <a:lumMod val="75000"/>
                    <a:lumOff val="25000"/>
                  </a:schemeClr>
                </a:solidFill>
                <a:latin typeface="Open Sans" panose="020B0606030504020204"/>
              </a:rPr>
              <a:t>Clic en los botones para ampliar la información.</a:t>
            </a:r>
          </a:p>
        </p:txBody>
      </p:sp>
      <p:sp>
        <p:nvSpPr>
          <p:cNvPr id="17" name="Rectángulo redondeado 16"/>
          <p:cNvSpPr/>
          <p:nvPr/>
        </p:nvSpPr>
        <p:spPr>
          <a:xfrm>
            <a:off x="8116597" y="3876850"/>
            <a:ext cx="2163029" cy="619432"/>
          </a:xfrm>
          <a:prstGeom prst="roundRect">
            <a:avLst/>
          </a:prstGeom>
          <a:solidFill>
            <a:schemeClr val="accent4"/>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Coherencia</a:t>
            </a:r>
          </a:p>
        </p:txBody>
      </p:sp>
      <p:sp>
        <p:nvSpPr>
          <p:cNvPr id="20" name="Rectángulo redondeado 19"/>
          <p:cNvSpPr/>
          <p:nvPr/>
        </p:nvSpPr>
        <p:spPr>
          <a:xfrm>
            <a:off x="8116596" y="4801715"/>
            <a:ext cx="2163029" cy="619432"/>
          </a:xfrm>
          <a:prstGeom prst="roundRect">
            <a:avLst/>
          </a:prstGeom>
          <a:solidFill>
            <a:schemeClr val="accent1">
              <a:lumMod val="5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accent4"/>
                </a:solidFill>
                <a:latin typeface="Open Sans" panose="020B0606030504020204"/>
              </a:rPr>
              <a:t>Cohesión</a:t>
            </a:r>
            <a:endParaRPr lang="es-CO" sz="1600" b="1" dirty="0">
              <a:solidFill>
                <a:schemeClr val="accent4"/>
              </a:solidFill>
              <a:latin typeface="Open Sans" panose="020B0606030504020204"/>
            </a:endParaRPr>
          </a:p>
        </p:txBody>
      </p:sp>
      <p:pic>
        <p:nvPicPr>
          <p:cNvPr id="2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50245" y="5111431"/>
            <a:ext cx="585665" cy="585665"/>
          </a:xfrm>
          <a:prstGeom prst="rect">
            <a:avLst/>
          </a:prstGeom>
        </p:spPr>
      </p:pic>
      <p:sp>
        <p:nvSpPr>
          <p:cNvPr id="14" name="Rectángulo redondeado 13"/>
          <p:cNvSpPr/>
          <p:nvPr/>
        </p:nvSpPr>
        <p:spPr>
          <a:xfrm>
            <a:off x="874937" y="3034215"/>
            <a:ext cx="6008160" cy="29241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b="1" dirty="0" smtClean="0">
              <a:solidFill>
                <a:schemeClr val="tx1">
                  <a:lumMod val="75000"/>
                  <a:lumOff val="25000"/>
                </a:schemeClr>
              </a:solidFill>
              <a:latin typeface="Open Sans" panose="020B0606030504020204"/>
            </a:endParaRPr>
          </a:p>
          <a:p>
            <a:pPr algn="just"/>
            <a:endParaRPr lang="es-CO" sz="1400" b="1" dirty="0">
              <a:solidFill>
                <a:schemeClr val="tx1">
                  <a:lumMod val="75000"/>
                  <a:lumOff val="25000"/>
                </a:schemeClr>
              </a:solidFill>
              <a:latin typeface="Open Sans" panose="020B0606030504020204"/>
            </a:endParaRPr>
          </a:p>
          <a:p>
            <a:pPr algn="just"/>
            <a:endParaRPr lang="es-CO" sz="1400" b="1" dirty="0" smtClean="0">
              <a:solidFill>
                <a:schemeClr val="tx1">
                  <a:lumMod val="75000"/>
                  <a:lumOff val="25000"/>
                </a:schemeClr>
              </a:solidFill>
              <a:latin typeface="Open Sans" panose="020B0606030504020204"/>
            </a:endParaRPr>
          </a:p>
          <a:p>
            <a:pPr algn="just"/>
            <a:endParaRPr lang="es-CO" sz="1400" b="1" dirty="0">
              <a:solidFill>
                <a:schemeClr val="tx1">
                  <a:lumMod val="75000"/>
                  <a:lumOff val="25000"/>
                </a:schemeClr>
              </a:solidFill>
              <a:latin typeface="Open Sans" panose="020B0606030504020204"/>
            </a:endParaRPr>
          </a:p>
          <a:p>
            <a:pPr algn="just"/>
            <a:endParaRPr lang="es-CO" sz="1400" b="1" dirty="0" smtClean="0">
              <a:solidFill>
                <a:schemeClr val="tx1">
                  <a:lumMod val="75000"/>
                  <a:lumOff val="25000"/>
                </a:schemeClr>
              </a:solidFill>
              <a:latin typeface="Open Sans" panose="020B0606030504020204"/>
            </a:endParaRPr>
          </a:p>
          <a:p>
            <a:pPr algn="just"/>
            <a:r>
              <a:rPr lang="es-CO" sz="1400" b="1" dirty="0" smtClean="0">
                <a:solidFill>
                  <a:schemeClr val="tx1">
                    <a:lumMod val="75000"/>
                    <a:lumOff val="25000"/>
                  </a:schemeClr>
                </a:solidFill>
                <a:latin typeface="Open Sans" panose="020B0606030504020204"/>
              </a:rPr>
              <a:t>El lenguaje</a:t>
            </a:r>
          </a:p>
          <a:p>
            <a:pPr algn="just"/>
            <a:r>
              <a:rPr lang="es-CO" sz="1400" dirty="0" smtClean="0">
                <a:solidFill>
                  <a:schemeClr val="tx1">
                    <a:lumMod val="75000"/>
                    <a:lumOff val="25000"/>
                  </a:schemeClr>
                </a:solidFill>
                <a:latin typeface="Open Sans" panose="020B0606030504020204"/>
              </a:rPr>
              <a:t>Cualquier </a:t>
            </a:r>
            <a:r>
              <a:rPr lang="es-CO" sz="1400" dirty="0">
                <a:solidFill>
                  <a:schemeClr val="tx1">
                    <a:lumMod val="75000"/>
                    <a:lumOff val="25000"/>
                  </a:schemeClr>
                </a:solidFill>
                <a:latin typeface="Open Sans" panose="020B0606030504020204"/>
              </a:rPr>
              <a:t>tipo de texto tiene como intención trasmitir una idea y para lograr que se comunique de una manera correcta, es necesario que exista una buena cohesión textual. Esto quiere decir que se debe respetar las normas de gramática básicas</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Las normas gramaticales básicas son muy importantes a la hora de redactar un texto, estas tienen como fin poner unas pautas que permitan la buena comprensión de este, las cuales </a:t>
            </a:r>
            <a:r>
              <a:rPr lang="es-CO" sz="1400" dirty="0" smtClean="0">
                <a:solidFill>
                  <a:schemeClr val="tx1">
                    <a:lumMod val="75000"/>
                    <a:lumOff val="25000"/>
                  </a:schemeClr>
                </a:solidFill>
                <a:latin typeface="Open Sans" panose="020B0606030504020204"/>
              </a:rPr>
              <a:t>son: </a:t>
            </a:r>
            <a:r>
              <a:rPr lang="es-CO" sz="1400" dirty="0" smtClean="0">
                <a:latin typeface="Open Sans" panose="020B0606030504020204"/>
              </a:rPr>
              <a:t>:</a:t>
            </a:r>
          </a:p>
          <a:p>
            <a:endParaRPr lang="es-CO" sz="1400" dirty="0"/>
          </a:p>
          <a:p>
            <a:endParaRPr lang="es-CO" sz="1400" dirty="0" smtClean="0"/>
          </a:p>
          <a:p>
            <a:endParaRPr lang="es-CO" sz="1400" dirty="0"/>
          </a:p>
          <a:p>
            <a:endParaRPr lang="es-CO" sz="1400" dirty="0" smtClean="0"/>
          </a:p>
          <a:p>
            <a:endParaRPr lang="es-CO" sz="1400" dirty="0"/>
          </a:p>
          <a:p>
            <a:endParaRPr lang="es-CO" sz="1400" dirty="0"/>
          </a:p>
        </p:txBody>
      </p:sp>
      <p:sp>
        <p:nvSpPr>
          <p:cNvPr id="15" name="Elipse 14"/>
          <p:cNvSpPr/>
          <p:nvPr/>
        </p:nvSpPr>
        <p:spPr>
          <a:xfrm>
            <a:off x="2266527" y="5714224"/>
            <a:ext cx="481781" cy="481781"/>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1</a:t>
            </a:r>
            <a:endParaRPr lang="es-CO" dirty="0">
              <a:solidFill>
                <a:schemeClr val="tx1">
                  <a:lumMod val="75000"/>
                  <a:lumOff val="25000"/>
                </a:schemeClr>
              </a:solidFill>
              <a:latin typeface="Open Sans" panose="020B0606030504020204"/>
            </a:endParaRPr>
          </a:p>
        </p:txBody>
      </p:sp>
      <p:sp>
        <p:nvSpPr>
          <p:cNvPr id="16" name="Elipse 15"/>
          <p:cNvSpPr/>
          <p:nvPr/>
        </p:nvSpPr>
        <p:spPr>
          <a:xfrm>
            <a:off x="3067856" y="5714224"/>
            <a:ext cx="481781" cy="4817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2</a:t>
            </a:r>
            <a:endParaRPr lang="es-CO" dirty="0">
              <a:solidFill>
                <a:schemeClr val="tx1">
                  <a:lumMod val="75000"/>
                  <a:lumOff val="25000"/>
                </a:schemeClr>
              </a:solidFill>
              <a:latin typeface="Open Sans" panose="020B0606030504020204"/>
            </a:endParaRPr>
          </a:p>
        </p:txBody>
      </p:sp>
      <p:sp>
        <p:nvSpPr>
          <p:cNvPr id="18" name="Elipse 17"/>
          <p:cNvSpPr/>
          <p:nvPr/>
        </p:nvSpPr>
        <p:spPr>
          <a:xfrm>
            <a:off x="3869185" y="5714224"/>
            <a:ext cx="481781" cy="4817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lumMod val="75000"/>
                    <a:lumOff val="25000"/>
                  </a:schemeClr>
                </a:solidFill>
                <a:latin typeface="Open Sans" panose="020B0606030504020204"/>
              </a:rPr>
              <a:t>3</a:t>
            </a:r>
          </a:p>
        </p:txBody>
      </p:sp>
      <p:sp>
        <p:nvSpPr>
          <p:cNvPr id="19" name="Elipse 18"/>
          <p:cNvSpPr/>
          <p:nvPr/>
        </p:nvSpPr>
        <p:spPr>
          <a:xfrm>
            <a:off x="4670514" y="5714224"/>
            <a:ext cx="481781" cy="4817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4</a:t>
            </a:r>
            <a:endParaRPr lang="es-CO" dirty="0">
              <a:solidFill>
                <a:schemeClr val="tx1">
                  <a:lumMod val="75000"/>
                  <a:lumOff val="25000"/>
                </a:schemeClr>
              </a:solidFill>
              <a:latin typeface="Open Sans" panose="020B0606030504020204"/>
            </a:endParaRPr>
          </a:p>
        </p:txBody>
      </p:sp>
      <p:pic>
        <p:nvPicPr>
          <p:cNvPr id="21"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479721" y="5955114"/>
            <a:ext cx="585665" cy="585665"/>
          </a:xfrm>
          <a:prstGeom prst="rect">
            <a:avLst/>
          </a:prstGeom>
        </p:spPr>
      </p:pic>
      <p:sp>
        <p:nvSpPr>
          <p:cNvPr id="5" name="Rectángulo redondeado 4"/>
          <p:cNvSpPr/>
          <p:nvPr/>
        </p:nvSpPr>
        <p:spPr>
          <a:xfrm>
            <a:off x="2814579" y="5111431"/>
            <a:ext cx="988333" cy="2522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latin typeface="Open Sans" panose="020B0606030504020204"/>
              </a:rPr>
              <a:t>Ver más</a:t>
            </a:r>
            <a:endParaRPr lang="es-CO" sz="1400" dirty="0">
              <a:latin typeface="Open Sans" panose="020B0606030504020204"/>
            </a:endParaRPr>
          </a:p>
        </p:txBody>
      </p:sp>
      <p:pic>
        <p:nvPicPr>
          <p:cNvPr id="28" name="Imagen 27" descr="Icono&#10;&#10;Descripción generada automáticamente">
            <a:extLst>
              <a:ext uri="{FF2B5EF4-FFF2-40B4-BE49-F238E27FC236}">
                <a16:creationId xmlns="" xmlns:a16="http://schemas.microsoft.com/office/drawing/2014/main" id="{2CE85656-C942-4374-BDB0-59FDCF60E3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9637" y="5053265"/>
            <a:ext cx="434340" cy="539422"/>
          </a:xfrm>
          <a:prstGeom prst="rect">
            <a:avLst/>
          </a:prstGeom>
        </p:spPr>
      </p:pic>
    </p:spTree>
    <p:extLst>
      <p:ext uri="{BB962C8B-B14F-4D97-AF65-F5344CB8AC3E}">
        <p14:creationId xmlns:p14="http://schemas.microsoft.com/office/powerpoint/2010/main" val="10721846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07923" y="1925806"/>
            <a:ext cx="10500850" cy="75784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Resumen </a:t>
            </a:r>
          </a:p>
          <a:p>
            <a:pPr algn="just"/>
            <a:r>
              <a:rPr lang="es-CO" sz="1400" dirty="0">
                <a:solidFill>
                  <a:schemeClr val="tx1">
                    <a:lumMod val="75000"/>
                    <a:lumOff val="25000"/>
                  </a:schemeClr>
                </a:solidFill>
                <a:latin typeface="Open Sans" panose="020B0606030504020204"/>
              </a:rPr>
              <a:t>En esta lección se explica el paso a paso de cómo se debe redactar un texto, también se explica el concepto de coherencia y concordancia. Por qué son tan importantes a la hora de redactar un texto.</a:t>
            </a:r>
          </a:p>
        </p:txBody>
      </p:sp>
      <p:sp>
        <p:nvSpPr>
          <p:cNvPr id="4" name="CuadroTexto 3"/>
          <p:cNvSpPr txBox="1"/>
          <p:nvPr/>
        </p:nvSpPr>
        <p:spPr>
          <a:xfrm>
            <a:off x="875005" y="1563331"/>
            <a:ext cx="9075240" cy="338554"/>
          </a:xfrm>
          <a:prstGeom prst="rect">
            <a:avLst/>
          </a:prstGeom>
          <a:noFill/>
        </p:spPr>
        <p:txBody>
          <a:bodyPr wrap="square" rtlCol="0">
            <a:spAutoFit/>
          </a:bodyPr>
          <a:lstStyle/>
          <a:p>
            <a:r>
              <a:rPr lang="es-CO" sz="1600" b="1" dirty="0">
                <a:solidFill>
                  <a:schemeClr val="accent1">
                    <a:lumMod val="50000"/>
                  </a:schemeClr>
                </a:solidFill>
                <a:latin typeface="Open Sans" panose="020B0606030504020204"/>
              </a:rPr>
              <a:t>TÉCNICAS DE REDACCIÓN DE ESCRITOS EN ESPAÑOL Y/O </a:t>
            </a:r>
            <a:r>
              <a:rPr lang="es-CO" sz="1600" b="1" dirty="0" smtClean="0">
                <a:solidFill>
                  <a:schemeClr val="accent1">
                    <a:lumMod val="50000"/>
                  </a:schemeClr>
                </a:solidFill>
                <a:latin typeface="Open Sans" panose="020B0606030504020204"/>
              </a:rPr>
              <a:t>INGLÉS</a:t>
            </a:r>
            <a:endParaRPr lang="es-CO" sz="1600" dirty="0">
              <a:solidFill>
                <a:schemeClr val="accent1">
                  <a:lumMod val="50000"/>
                </a:schemeClr>
              </a:solidFill>
              <a:latin typeface="Open Sans" panose="020B0606030504020204"/>
            </a:endParaRPr>
          </a:p>
        </p:txBody>
      </p:sp>
      <p:sp>
        <p:nvSpPr>
          <p:cNvPr id="9" name="Rectángulo redondeado 8"/>
          <p:cNvSpPr/>
          <p:nvPr/>
        </p:nvSpPr>
        <p:spPr>
          <a:xfrm>
            <a:off x="491613" y="1426670"/>
            <a:ext cx="10933471" cy="1464016"/>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CuadroTexto 12"/>
          <p:cNvSpPr txBox="1"/>
          <p:nvPr/>
        </p:nvSpPr>
        <p:spPr>
          <a:xfrm>
            <a:off x="7138219" y="3138174"/>
            <a:ext cx="3480619" cy="307777"/>
          </a:xfrm>
          <a:prstGeom prst="rect">
            <a:avLst/>
          </a:prstGeom>
          <a:noFill/>
        </p:spPr>
        <p:txBody>
          <a:bodyPr wrap="square" rtlCol="0">
            <a:spAutoFit/>
          </a:bodyPr>
          <a:lstStyle/>
          <a:p>
            <a:r>
              <a:rPr lang="es-CO" sz="1400" dirty="0">
                <a:solidFill>
                  <a:schemeClr val="tx1">
                    <a:lumMod val="75000"/>
                    <a:lumOff val="25000"/>
                  </a:schemeClr>
                </a:solidFill>
                <a:latin typeface="Open Sans" panose="020B0606030504020204"/>
              </a:rPr>
              <a:t>Clic en los botones para ampliar la información.</a:t>
            </a:r>
          </a:p>
        </p:txBody>
      </p:sp>
      <p:sp>
        <p:nvSpPr>
          <p:cNvPr id="17" name="Rectángulo redondeado 16"/>
          <p:cNvSpPr/>
          <p:nvPr/>
        </p:nvSpPr>
        <p:spPr>
          <a:xfrm>
            <a:off x="8116597" y="3876850"/>
            <a:ext cx="2163029" cy="619432"/>
          </a:xfrm>
          <a:prstGeom prst="roundRect">
            <a:avLst/>
          </a:prstGeom>
          <a:solidFill>
            <a:schemeClr val="accent4"/>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Coherencia</a:t>
            </a:r>
          </a:p>
        </p:txBody>
      </p:sp>
      <p:sp>
        <p:nvSpPr>
          <p:cNvPr id="20" name="Rectángulo redondeado 19"/>
          <p:cNvSpPr/>
          <p:nvPr/>
        </p:nvSpPr>
        <p:spPr>
          <a:xfrm>
            <a:off x="8116596" y="4801715"/>
            <a:ext cx="2163029" cy="619432"/>
          </a:xfrm>
          <a:prstGeom prst="roundRect">
            <a:avLst/>
          </a:prstGeom>
          <a:solidFill>
            <a:schemeClr val="accent1">
              <a:lumMod val="5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accent4"/>
                </a:solidFill>
                <a:latin typeface="Open Sans" panose="020B0606030504020204"/>
              </a:rPr>
              <a:t>Cohesión</a:t>
            </a:r>
            <a:endParaRPr lang="es-CO" sz="1600" b="1" dirty="0">
              <a:solidFill>
                <a:schemeClr val="accent4"/>
              </a:solidFill>
              <a:latin typeface="Open Sans" panose="020B0606030504020204"/>
            </a:endParaRPr>
          </a:p>
        </p:txBody>
      </p:sp>
      <p:pic>
        <p:nvPicPr>
          <p:cNvPr id="2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50245" y="5111431"/>
            <a:ext cx="585665" cy="585665"/>
          </a:xfrm>
          <a:prstGeom prst="rect">
            <a:avLst/>
          </a:prstGeom>
        </p:spPr>
      </p:pic>
      <p:sp>
        <p:nvSpPr>
          <p:cNvPr id="14" name="Rectángulo redondeado 13"/>
          <p:cNvSpPr/>
          <p:nvPr/>
        </p:nvSpPr>
        <p:spPr>
          <a:xfrm>
            <a:off x="874937" y="3034215"/>
            <a:ext cx="6008160" cy="29241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b="1" dirty="0" smtClean="0">
              <a:solidFill>
                <a:schemeClr val="tx1">
                  <a:lumMod val="75000"/>
                  <a:lumOff val="25000"/>
                </a:schemeClr>
              </a:solidFill>
              <a:latin typeface="Open Sans" panose="020B0606030504020204"/>
            </a:endParaRPr>
          </a:p>
          <a:p>
            <a:pPr algn="just"/>
            <a:endParaRPr lang="es-CO" sz="1400" b="1" dirty="0">
              <a:solidFill>
                <a:schemeClr val="tx1">
                  <a:lumMod val="75000"/>
                  <a:lumOff val="25000"/>
                </a:schemeClr>
              </a:solidFill>
              <a:latin typeface="Open Sans" panose="020B0606030504020204"/>
            </a:endParaRPr>
          </a:p>
          <a:p>
            <a:pPr algn="just"/>
            <a:endParaRPr lang="es-CO" sz="1400" b="1" dirty="0" smtClean="0">
              <a:solidFill>
                <a:schemeClr val="tx1">
                  <a:lumMod val="75000"/>
                  <a:lumOff val="25000"/>
                </a:schemeClr>
              </a:solidFill>
              <a:latin typeface="Open Sans" panose="020B0606030504020204"/>
            </a:endParaRPr>
          </a:p>
          <a:p>
            <a:pPr algn="just"/>
            <a:endParaRPr lang="es-CO" sz="1400" b="1" dirty="0">
              <a:solidFill>
                <a:schemeClr val="tx1">
                  <a:lumMod val="75000"/>
                  <a:lumOff val="25000"/>
                </a:schemeClr>
              </a:solidFill>
              <a:latin typeface="Open Sans" panose="020B0606030504020204"/>
            </a:endParaRPr>
          </a:p>
          <a:p>
            <a:pPr algn="just"/>
            <a:endParaRPr lang="es-CO" sz="1400" b="1" dirty="0" smtClean="0">
              <a:solidFill>
                <a:schemeClr val="tx1">
                  <a:lumMod val="75000"/>
                  <a:lumOff val="25000"/>
                </a:schemeClr>
              </a:solidFill>
              <a:latin typeface="Open Sans" panose="020B0606030504020204"/>
            </a:endParaRPr>
          </a:p>
          <a:p>
            <a:pPr algn="just"/>
            <a:r>
              <a:rPr lang="es-CO" sz="1400" b="1" dirty="0" smtClean="0">
                <a:solidFill>
                  <a:schemeClr val="tx1">
                    <a:lumMod val="75000"/>
                    <a:lumOff val="25000"/>
                  </a:schemeClr>
                </a:solidFill>
                <a:latin typeface="Open Sans" panose="020B0606030504020204"/>
              </a:rPr>
              <a:t>El lenguaje</a:t>
            </a:r>
          </a:p>
          <a:p>
            <a:pPr algn="just"/>
            <a:r>
              <a:rPr lang="es-CO" sz="1400" dirty="0" smtClean="0">
                <a:solidFill>
                  <a:schemeClr val="tx1">
                    <a:lumMod val="75000"/>
                    <a:lumOff val="25000"/>
                  </a:schemeClr>
                </a:solidFill>
                <a:latin typeface="Open Sans" panose="020B0606030504020204"/>
              </a:rPr>
              <a:t>Cualquier </a:t>
            </a:r>
            <a:r>
              <a:rPr lang="es-CO" sz="1400" dirty="0">
                <a:solidFill>
                  <a:schemeClr val="tx1">
                    <a:lumMod val="75000"/>
                    <a:lumOff val="25000"/>
                  </a:schemeClr>
                </a:solidFill>
                <a:latin typeface="Open Sans" panose="020B0606030504020204"/>
              </a:rPr>
              <a:t>tipo de texto tiene como intención trasmitir una idea y para lograr que se comunique de una manera correcta, es necesario que exista una buena cohesión textual. Esto quiere decir que se debe respetar las normas de gramática básicas</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Las normas gramaticales básicas son muy importantes a la hora de redactar un texto, estas tienen como fin poner unas pautas que permitan la buena comprensión de este, las cuales </a:t>
            </a:r>
            <a:r>
              <a:rPr lang="es-CO" sz="1400" dirty="0" smtClean="0">
                <a:solidFill>
                  <a:schemeClr val="tx1">
                    <a:lumMod val="75000"/>
                    <a:lumOff val="25000"/>
                  </a:schemeClr>
                </a:solidFill>
                <a:latin typeface="Open Sans" panose="020B0606030504020204"/>
              </a:rPr>
              <a:t>son: </a:t>
            </a:r>
            <a:r>
              <a:rPr lang="es-CO" sz="1400" dirty="0" smtClean="0">
                <a:latin typeface="Open Sans" panose="020B0606030504020204"/>
              </a:rPr>
              <a:t>:</a:t>
            </a:r>
          </a:p>
          <a:p>
            <a:endParaRPr lang="es-CO" sz="1400" dirty="0"/>
          </a:p>
          <a:p>
            <a:endParaRPr lang="es-CO" sz="1400" dirty="0" smtClean="0"/>
          </a:p>
          <a:p>
            <a:endParaRPr lang="es-CO" sz="1400" dirty="0"/>
          </a:p>
          <a:p>
            <a:endParaRPr lang="es-CO" sz="1400" dirty="0" smtClean="0"/>
          </a:p>
          <a:p>
            <a:endParaRPr lang="es-CO" sz="1400" dirty="0"/>
          </a:p>
          <a:p>
            <a:endParaRPr lang="es-CO" sz="1400" dirty="0"/>
          </a:p>
        </p:txBody>
      </p:sp>
      <p:sp>
        <p:nvSpPr>
          <p:cNvPr id="15" name="Elipse 14"/>
          <p:cNvSpPr/>
          <p:nvPr/>
        </p:nvSpPr>
        <p:spPr>
          <a:xfrm>
            <a:off x="2266527" y="5714224"/>
            <a:ext cx="481781" cy="481781"/>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1</a:t>
            </a:r>
            <a:endParaRPr lang="es-CO" dirty="0">
              <a:solidFill>
                <a:schemeClr val="tx1">
                  <a:lumMod val="75000"/>
                  <a:lumOff val="25000"/>
                </a:schemeClr>
              </a:solidFill>
              <a:latin typeface="Open Sans" panose="020B0606030504020204"/>
            </a:endParaRPr>
          </a:p>
        </p:txBody>
      </p:sp>
      <p:sp>
        <p:nvSpPr>
          <p:cNvPr id="16" name="Elipse 15"/>
          <p:cNvSpPr/>
          <p:nvPr/>
        </p:nvSpPr>
        <p:spPr>
          <a:xfrm>
            <a:off x="3067856" y="5714224"/>
            <a:ext cx="481781" cy="4817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2</a:t>
            </a:r>
            <a:endParaRPr lang="es-CO" dirty="0">
              <a:solidFill>
                <a:schemeClr val="tx1">
                  <a:lumMod val="75000"/>
                  <a:lumOff val="25000"/>
                </a:schemeClr>
              </a:solidFill>
              <a:latin typeface="Open Sans" panose="020B0606030504020204"/>
            </a:endParaRPr>
          </a:p>
        </p:txBody>
      </p:sp>
      <p:sp>
        <p:nvSpPr>
          <p:cNvPr id="18" name="Elipse 17"/>
          <p:cNvSpPr/>
          <p:nvPr/>
        </p:nvSpPr>
        <p:spPr>
          <a:xfrm>
            <a:off x="3869185" y="5714224"/>
            <a:ext cx="481781" cy="4817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lumMod val="75000"/>
                    <a:lumOff val="25000"/>
                  </a:schemeClr>
                </a:solidFill>
                <a:latin typeface="Open Sans" panose="020B0606030504020204"/>
              </a:rPr>
              <a:t>3</a:t>
            </a:r>
          </a:p>
        </p:txBody>
      </p:sp>
      <p:sp>
        <p:nvSpPr>
          <p:cNvPr id="19" name="Elipse 18"/>
          <p:cNvSpPr/>
          <p:nvPr/>
        </p:nvSpPr>
        <p:spPr>
          <a:xfrm>
            <a:off x="4670514" y="5714224"/>
            <a:ext cx="481781" cy="4817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4</a:t>
            </a:r>
            <a:endParaRPr lang="es-CO" dirty="0">
              <a:solidFill>
                <a:schemeClr val="tx1">
                  <a:lumMod val="75000"/>
                  <a:lumOff val="25000"/>
                </a:schemeClr>
              </a:solidFill>
              <a:latin typeface="Open Sans" panose="020B0606030504020204"/>
            </a:endParaRPr>
          </a:p>
        </p:txBody>
      </p:sp>
      <p:pic>
        <p:nvPicPr>
          <p:cNvPr id="21"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479721" y="5955114"/>
            <a:ext cx="585665" cy="585665"/>
          </a:xfrm>
          <a:prstGeom prst="rect">
            <a:avLst/>
          </a:prstGeom>
        </p:spPr>
      </p:pic>
      <p:sp>
        <p:nvSpPr>
          <p:cNvPr id="5" name="Rectángulo redondeado 4"/>
          <p:cNvSpPr/>
          <p:nvPr/>
        </p:nvSpPr>
        <p:spPr>
          <a:xfrm>
            <a:off x="2814579" y="5111431"/>
            <a:ext cx="988333" cy="25222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latin typeface="Open Sans" panose="020B0606030504020204"/>
              </a:rPr>
              <a:t>Ver más</a:t>
            </a:r>
            <a:endParaRPr lang="es-CO" sz="1400" dirty="0">
              <a:latin typeface="Open Sans" panose="020B0606030504020204"/>
            </a:endParaRPr>
          </a:p>
        </p:txBody>
      </p:sp>
      <p:pic>
        <p:nvPicPr>
          <p:cNvPr id="28" name="Imagen 27" descr="Icono&#10;&#10;Descripción generada automáticamente">
            <a:extLst>
              <a:ext uri="{FF2B5EF4-FFF2-40B4-BE49-F238E27FC236}">
                <a16:creationId xmlns="" xmlns:a16="http://schemas.microsoft.com/office/drawing/2014/main" id="{2CE85656-C942-4374-BDB0-59FDCF60E3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9637" y="5053265"/>
            <a:ext cx="434340" cy="539422"/>
          </a:xfrm>
          <a:prstGeom prst="rect">
            <a:avLst/>
          </a:prstGeom>
        </p:spPr>
      </p:pic>
      <p:sp>
        <p:nvSpPr>
          <p:cNvPr id="22" name="Rectángulo 21">
            <a:extLst>
              <a:ext uri="{FF2B5EF4-FFF2-40B4-BE49-F238E27FC236}">
                <a16:creationId xmlns="" xmlns:a16="http://schemas.microsoft.com/office/drawing/2014/main" id="{709904E5-E95B-4FA9-96CC-DE0A9BF8FD69}"/>
              </a:ext>
            </a:extLst>
          </p:cNvPr>
          <p:cNvSpPr/>
          <p:nvPr/>
        </p:nvSpPr>
        <p:spPr>
          <a:xfrm>
            <a:off x="3259" y="0"/>
            <a:ext cx="12192000" cy="6858000"/>
          </a:xfrm>
          <a:prstGeom prst="rect">
            <a:avLst/>
          </a:prstGeom>
          <a:solidFill>
            <a:schemeClr val="tx1">
              <a:lumMod val="95000"/>
              <a:lumOff val="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i="1" dirty="0"/>
          </a:p>
        </p:txBody>
      </p:sp>
      <p:sp>
        <p:nvSpPr>
          <p:cNvPr id="2" name="CuadroTexto 1"/>
          <p:cNvSpPr txBox="1"/>
          <p:nvPr/>
        </p:nvSpPr>
        <p:spPr>
          <a:xfrm>
            <a:off x="3282960" y="214297"/>
            <a:ext cx="5338916" cy="6463308"/>
          </a:xfrm>
          <a:prstGeom prst="rect">
            <a:avLst/>
          </a:prstGeom>
          <a:solidFill>
            <a:schemeClr val="accent4">
              <a:lumMod val="20000"/>
              <a:lumOff val="80000"/>
            </a:schemeClr>
          </a:solidFill>
        </p:spPr>
        <p:txBody>
          <a:bodyPr wrap="square" rtlCol="0">
            <a:spAutoFit/>
          </a:bodyPr>
          <a:lstStyle/>
          <a:p>
            <a:pPr marL="285750" lvl="0" indent="-285750">
              <a:buFont typeface="Wingdings" panose="05000000000000000000" pitchFamily="2" charset="2"/>
              <a:buChar char="Ø"/>
            </a:pPr>
            <a:endParaRPr lang="es-CO" dirty="0" smtClean="0">
              <a:solidFill>
                <a:schemeClr val="tx1">
                  <a:lumMod val="75000"/>
                  <a:lumOff val="25000"/>
                </a:schemeClr>
              </a:solidFill>
            </a:endParaRPr>
          </a:p>
          <a:p>
            <a:pPr marL="285750" lvl="0" indent="-285750">
              <a:buFont typeface="Wingdings" panose="05000000000000000000" pitchFamily="2" charset="2"/>
              <a:buChar char="Ø"/>
            </a:pPr>
            <a:r>
              <a:rPr lang="es-CO" dirty="0" smtClean="0">
                <a:solidFill>
                  <a:schemeClr val="tx1">
                    <a:lumMod val="75000"/>
                    <a:lumOff val="25000"/>
                  </a:schemeClr>
                </a:solidFill>
              </a:rPr>
              <a:t>El </a:t>
            </a:r>
            <a:r>
              <a:rPr lang="es-CO" dirty="0">
                <a:solidFill>
                  <a:schemeClr val="tx1">
                    <a:lumMod val="75000"/>
                    <a:lumOff val="25000"/>
                  </a:schemeClr>
                </a:solidFill>
              </a:rPr>
              <a:t>uso de los acentos o tildes</a:t>
            </a:r>
            <a:r>
              <a:rPr lang="es-CO" dirty="0" smtClean="0">
                <a:solidFill>
                  <a:schemeClr val="tx1">
                    <a:lumMod val="75000"/>
                    <a:lumOff val="25000"/>
                  </a:schemeClr>
                </a:solidFill>
              </a:rPr>
              <a:t>.</a:t>
            </a:r>
          </a:p>
          <a:p>
            <a:pPr marL="285750" lvl="0" indent="-285750">
              <a:buFont typeface="Wingdings" panose="05000000000000000000" pitchFamily="2" charset="2"/>
              <a:buChar char="Ø"/>
            </a:pPr>
            <a:endParaRPr lang="es-CO" dirty="0">
              <a:solidFill>
                <a:schemeClr val="tx1">
                  <a:lumMod val="75000"/>
                  <a:lumOff val="25000"/>
                </a:schemeClr>
              </a:solidFill>
            </a:endParaRPr>
          </a:p>
          <a:p>
            <a:pPr marL="285750" lvl="0" indent="-285750">
              <a:buFont typeface="Wingdings" panose="05000000000000000000" pitchFamily="2" charset="2"/>
              <a:buChar char="Ø"/>
            </a:pPr>
            <a:r>
              <a:rPr lang="es-CO" dirty="0">
                <a:solidFill>
                  <a:schemeClr val="tx1">
                    <a:lumMod val="75000"/>
                    <a:lumOff val="25000"/>
                  </a:schemeClr>
                </a:solidFill>
              </a:rPr>
              <a:t>Las palabras agudas</a:t>
            </a:r>
            <a:r>
              <a:rPr lang="es-CO" dirty="0" smtClean="0">
                <a:solidFill>
                  <a:schemeClr val="tx1">
                    <a:lumMod val="75000"/>
                    <a:lumOff val="25000"/>
                  </a:schemeClr>
                </a:solidFill>
              </a:rPr>
              <a:t>.</a:t>
            </a:r>
          </a:p>
          <a:p>
            <a:pPr marL="285750" lvl="0" indent="-285750">
              <a:buFont typeface="Wingdings" panose="05000000000000000000" pitchFamily="2" charset="2"/>
              <a:buChar char="Ø"/>
            </a:pPr>
            <a:endParaRPr lang="es-CO" dirty="0">
              <a:solidFill>
                <a:schemeClr val="tx1">
                  <a:lumMod val="75000"/>
                  <a:lumOff val="25000"/>
                </a:schemeClr>
              </a:solidFill>
            </a:endParaRPr>
          </a:p>
          <a:p>
            <a:pPr marL="285750" lvl="0" indent="-285750">
              <a:buFont typeface="Wingdings" panose="05000000000000000000" pitchFamily="2" charset="2"/>
              <a:buChar char="Ø"/>
            </a:pPr>
            <a:r>
              <a:rPr lang="es-CO" dirty="0">
                <a:solidFill>
                  <a:schemeClr val="tx1">
                    <a:lumMod val="75000"/>
                    <a:lumOff val="25000"/>
                  </a:schemeClr>
                </a:solidFill>
              </a:rPr>
              <a:t>Las palabras graves</a:t>
            </a:r>
            <a:r>
              <a:rPr lang="es-CO" dirty="0" smtClean="0">
                <a:solidFill>
                  <a:schemeClr val="tx1">
                    <a:lumMod val="75000"/>
                    <a:lumOff val="25000"/>
                  </a:schemeClr>
                </a:solidFill>
              </a:rPr>
              <a:t>.</a:t>
            </a:r>
          </a:p>
          <a:p>
            <a:pPr marL="285750" lvl="0" indent="-285750">
              <a:buFont typeface="Wingdings" panose="05000000000000000000" pitchFamily="2" charset="2"/>
              <a:buChar char="Ø"/>
            </a:pPr>
            <a:endParaRPr lang="es-CO" dirty="0">
              <a:solidFill>
                <a:schemeClr val="tx1">
                  <a:lumMod val="75000"/>
                  <a:lumOff val="25000"/>
                </a:schemeClr>
              </a:solidFill>
            </a:endParaRPr>
          </a:p>
          <a:p>
            <a:pPr marL="285750" lvl="0" indent="-285750">
              <a:buFont typeface="Wingdings" panose="05000000000000000000" pitchFamily="2" charset="2"/>
              <a:buChar char="Ø"/>
            </a:pPr>
            <a:r>
              <a:rPr lang="es-CO" dirty="0">
                <a:solidFill>
                  <a:schemeClr val="tx1">
                    <a:lumMod val="75000"/>
                    <a:lumOff val="25000"/>
                  </a:schemeClr>
                </a:solidFill>
              </a:rPr>
              <a:t>Las palabras esdrújulas, que son las que siempre llevan tilde</a:t>
            </a:r>
            <a:r>
              <a:rPr lang="es-CO" dirty="0" smtClean="0">
                <a:solidFill>
                  <a:schemeClr val="tx1">
                    <a:lumMod val="75000"/>
                    <a:lumOff val="25000"/>
                  </a:schemeClr>
                </a:solidFill>
              </a:rPr>
              <a:t>.</a:t>
            </a:r>
          </a:p>
          <a:p>
            <a:pPr marL="285750" lvl="0" indent="-285750">
              <a:buFont typeface="Wingdings" panose="05000000000000000000" pitchFamily="2" charset="2"/>
              <a:buChar char="Ø"/>
            </a:pPr>
            <a:endParaRPr lang="es-CO" dirty="0">
              <a:solidFill>
                <a:schemeClr val="tx1">
                  <a:lumMod val="75000"/>
                  <a:lumOff val="25000"/>
                </a:schemeClr>
              </a:solidFill>
            </a:endParaRPr>
          </a:p>
          <a:p>
            <a:pPr marL="285750" lvl="0" indent="-285750">
              <a:buFont typeface="Wingdings" panose="05000000000000000000" pitchFamily="2" charset="2"/>
              <a:buChar char="Ø"/>
            </a:pPr>
            <a:r>
              <a:rPr lang="es-CO" dirty="0">
                <a:solidFill>
                  <a:schemeClr val="tx1">
                    <a:lumMod val="75000"/>
                    <a:lumOff val="25000"/>
                  </a:schemeClr>
                </a:solidFill>
              </a:rPr>
              <a:t>Las palabras monosílabas, que son las de una sola silaba y no llevan tilde, aunque hay algunas acepciones</a:t>
            </a:r>
            <a:r>
              <a:rPr lang="es-CO" dirty="0" smtClean="0">
                <a:solidFill>
                  <a:schemeClr val="tx1">
                    <a:lumMod val="75000"/>
                    <a:lumOff val="25000"/>
                  </a:schemeClr>
                </a:solidFill>
              </a:rPr>
              <a:t>.</a:t>
            </a:r>
          </a:p>
          <a:p>
            <a:pPr marL="285750" lvl="0" indent="-285750">
              <a:buFont typeface="Wingdings" panose="05000000000000000000" pitchFamily="2" charset="2"/>
              <a:buChar char="Ø"/>
            </a:pPr>
            <a:endParaRPr lang="es-CO" dirty="0">
              <a:solidFill>
                <a:schemeClr val="tx1">
                  <a:lumMod val="75000"/>
                  <a:lumOff val="25000"/>
                </a:schemeClr>
              </a:solidFill>
            </a:endParaRPr>
          </a:p>
          <a:p>
            <a:pPr marL="285750" lvl="0" indent="-285750">
              <a:buFont typeface="Wingdings" panose="05000000000000000000" pitchFamily="2" charset="2"/>
              <a:buChar char="Ø"/>
            </a:pPr>
            <a:r>
              <a:rPr lang="es-CO" dirty="0">
                <a:solidFill>
                  <a:schemeClr val="tx1">
                    <a:lumMod val="75000"/>
                    <a:lumOff val="25000"/>
                  </a:schemeClr>
                </a:solidFill>
              </a:rPr>
              <a:t>Los prefijos, son los que siempre van junto con una palabra, por ejemplo, exgobernador</a:t>
            </a:r>
            <a:r>
              <a:rPr lang="es-CO" dirty="0" smtClean="0">
                <a:solidFill>
                  <a:schemeClr val="tx1">
                    <a:lumMod val="75000"/>
                    <a:lumOff val="25000"/>
                  </a:schemeClr>
                </a:solidFill>
              </a:rPr>
              <a:t>.</a:t>
            </a:r>
          </a:p>
          <a:p>
            <a:pPr marL="285750" lvl="0" indent="-285750">
              <a:buFont typeface="Wingdings" panose="05000000000000000000" pitchFamily="2" charset="2"/>
              <a:buChar char="Ø"/>
            </a:pPr>
            <a:endParaRPr lang="es-CO" dirty="0">
              <a:solidFill>
                <a:schemeClr val="tx1">
                  <a:lumMod val="75000"/>
                  <a:lumOff val="25000"/>
                </a:schemeClr>
              </a:solidFill>
            </a:endParaRPr>
          </a:p>
          <a:p>
            <a:pPr marL="285750" lvl="0" indent="-285750">
              <a:buFont typeface="Wingdings" panose="05000000000000000000" pitchFamily="2" charset="2"/>
              <a:buChar char="Ø"/>
            </a:pPr>
            <a:r>
              <a:rPr lang="es-CO" dirty="0">
                <a:solidFill>
                  <a:schemeClr val="tx1">
                    <a:lumMod val="75000"/>
                    <a:lumOff val="25000"/>
                  </a:schemeClr>
                </a:solidFill>
              </a:rPr>
              <a:t>El uso del sino o si no</a:t>
            </a:r>
            <a:r>
              <a:rPr lang="es-CO" dirty="0" smtClean="0">
                <a:solidFill>
                  <a:schemeClr val="tx1">
                    <a:lumMod val="75000"/>
                    <a:lumOff val="25000"/>
                  </a:schemeClr>
                </a:solidFill>
              </a:rPr>
              <a:t>.</a:t>
            </a:r>
          </a:p>
          <a:p>
            <a:pPr marL="285750" lvl="0" indent="-285750">
              <a:buFont typeface="Wingdings" panose="05000000000000000000" pitchFamily="2" charset="2"/>
              <a:buChar char="Ø"/>
            </a:pPr>
            <a:endParaRPr lang="es-CO" dirty="0">
              <a:solidFill>
                <a:schemeClr val="tx1">
                  <a:lumMod val="75000"/>
                  <a:lumOff val="25000"/>
                </a:schemeClr>
              </a:solidFill>
            </a:endParaRPr>
          </a:p>
          <a:p>
            <a:pPr marL="285750" lvl="0" indent="-285750">
              <a:buFont typeface="Wingdings" panose="05000000000000000000" pitchFamily="2" charset="2"/>
              <a:buChar char="Ø"/>
            </a:pPr>
            <a:r>
              <a:rPr lang="es-CO" dirty="0">
                <a:solidFill>
                  <a:schemeClr val="tx1">
                    <a:lumMod val="75000"/>
                    <a:lumOff val="25000"/>
                  </a:schemeClr>
                </a:solidFill>
              </a:rPr>
              <a:t>El uso del por qué y el porqué. </a:t>
            </a:r>
            <a:endParaRPr lang="es-CO" dirty="0" smtClean="0">
              <a:solidFill>
                <a:schemeClr val="tx1">
                  <a:lumMod val="75000"/>
                  <a:lumOff val="25000"/>
                </a:schemeClr>
              </a:solidFill>
            </a:endParaRPr>
          </a:p>
          <a:p>
            <a:pPr marL="285750" lvl="0" indent="-285750">
              <a:buFont typeface="Wingdings" panose="05000000000000000000" pitchFamily="2" charset="2"/>
              <a:buChar char="Ø"/>
            </a:pPr>
            <a:endParaRPr lang="es-CO" dirty="0">
              <a:solidFill>
                <a:schemeClr val="tx1">
                  <a:lumMod val="75000"/>
                  <a:lumOff val="25000"/>
                </a:schemeClr>
              </a:solidFill>
            </a:endParaRPr>
          </a:p>
          <a:p>
            <a:pPr marL="285750" lvl="0" indent="-285750">
              <a:buFont typeface="Wingdings" panose="05000000000000000000" pitchFamily="2" charset="2"/>
              <a:buChar char="Ø"/>
            </a:pPr>
            <a:r>
              <a:rPr lang="es-CO" dirty="0">
                <a:solidFill>
                  <a:schemeClr val="tx1">
                    <a:lumMod val="75000"/>
                    <a:lumOff val="25000"/>
                  </a:schemeClr>
                </a:solidFill>
              </a:rPr>
              <a:t>El uso de la doble R. </a:t>
            </a:r>
            <a:endParaRPr lang="es-CO" dirty="0" smtClean="0">
              <a:solidFill>
                <a:schemeClr val="tx1">
                  <a:lumMod val="75000"/>
                  <a:lumOff val="25000"/>
                </a:schemeClr>
              </a:solidFill>
            </a:endParaRPr>
          </a:p>
          <a:p>
            <a:pPr lvl="0"/>
            <a:endParaRPr lang="es-CO" dirty="0">
              <a:solidFill>
                <a:schemeClr val="tx1">
                  <a:lumMod val="75000"/>
                  <a:lumOff val="25000"/>
                </a:schemeClr>
              </a:solidFill>
            </a:endParaRPr>
          </a:p>
        </p:txBody>
      </p:sp>
      <p:sp>
        <p:nvSpPr>
          <p:cNvPr id="24" name="Elipse 23">
            <a:extLst>
              <a:ext uri="{FF2B5EF4-FFF2-40B4-BE49-F238E27FC236}">
                <a16:creationId xmlns="" xmlns:a16="http://schemas.microsoft.com/office/drawing/2014/main" id="{BFB0D0BB-19FD-4D04-8223-EB852E27F00B}"/>
              </a:ext>
            </a:extLst>
          </p:cNvPr>
          <p:cNvSpPr/>
          <p:nvPr/>
        </p:nvSpPr>
        <p:spPr>
          <a:xfrm>
            <a:off x="8225134" y="125470"/>
            <a:ext cx="446420" cy="3919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pic>
        <p:nvPicPr>
          <p:cNvPr id="25" name="Imagen 24" descr="Icono&#10;&#10;Descripción generada automáticamente">
            <a:extLst>
              <a:ext uri="{FF2B5EF4-FFF2-40B4-BE49-F238E27FC236}">
                <a16:creationId xmlns="" xmlns:a16="http://schemas.microsoft.com/office/drawing/2014/main" id="{2CE85656-C942-4374-BDB0-59FDCF60E3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29545" y="259630"/>
            <a:ext cx="434340" cy="539422"/>
          </a:xfrm>
          <a:prstGeom prst="rect">
            <a:avLst/>
          </a:prstGeom>
        </p:spPr>
      </p:pic>
    </p:spTree>
    <p:extLst>
      <p:ext uri="{BB962C8B-B14F-4D97-AF65-F5344CB8AC3E}">
        <p14:creationId xmlns:p14="http://schemas.microsoft.com/office/powerpoint/2010/main" val="8804868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07923" y="1925806"/>
            <a:ext cx="10500850" cy="75784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Resumen </a:t>
            </a:r>
          </a:p>
          <a:p>
            <a:pPr algn="just"/>
            <a:r>
              <a:rPr lang="es-CO" sz="1400" dirty="0">
                <a:solidFill>
                  <a:schemeClr val="tx1">
                    <a:lumMod val="75000"/>
                    <a:lumOff val="25000"/>
                  </a:schemeClr>
                </a:solidFill>
                <a:latin typeface="Open Sans" panose="020B0606030504020204"/>
              </a:rPr>
              <a:t>En esta lección se explica el paso a paso de cómo se debe redactar un texto, también se explica el concepto de coherencia y concordancia. Por qué son tan importantes a la hora de redactar un texto.</a:t>
            </a:r>
          </a:p>
        </p:txBody>
      </p:sp>
      <p:sp>
        <p:nvSpPr>
          <p:cNvPr id="4" name="CuadroTexto 3"/>
          <p:cNvSpPr txBox="1"/>
          <p:nvPr/>
        </p:nvSpPr>
        <p:spPr>
          <a:xfrm>
            <a:off x="875005" y="1563331"/>
            <a:ext cx="9075240" cy="338554"/>
          </a:xfrm>
          <a:prstGeom prst="rect">
            <a:avLst/>
          </a:prstGeom>
          <a:noFill/>
        </p:spPr>
        <p:txBody>
          <a:bodyPr wrap="square" rtlCol="0">
            <a:spAutoFit/>
          </a:bodyPr>
          <a:lstStyle/>
          <a:p>
            <a:r>
              <a:rPr lang="es-CO" sz="1600" b="1" dirty="0">
                <a:solidFill>
                  <a:schemeClr val="accent1">
                    <a:lumMod val="50000"/>
                  </a:schemeClr>
                </a:solidFill>
                <a:latin typeface="Open Sans" panose="020B0606030504020204"/>
              </a:rPr>
              <a:t>TÉCNICAS DE REDACCIÓN DE ESCRITOS EN ESPAÑOL Y/O </a:t>
            </a:r>
            <a:r>
              <a:rPr lang="es-CO" sz="1600" b="1" dirty="0" smtClean="0">
                <a:solidFill>
                  <a:schemeClr val="accent1">
                    <a:lumMod val="50000"/>
                  </a:schemeClr>
                </a:solidFill>
                <a:latin typeface="Open Sans" panose="020B0606030504020204"/>
              </a:rPr>
              <a:t>INGLÉS</a:t>
            </a:r>
            <a:endParaRPr lang="es-CO" sz="1600" dirty="0">
              <a:solidFill>
                <a:schemeClr val="accent1">
                  <a:lumMod val="50000"/>
                </a:schemeClr>
              </a:solidFill>
              <a:latin typeface="Open Sans" panose="020B0606030504020204"/>
            </a:endParaRPr>
          </a:p>
        </p:txBody>
      </p:sp>
      <p:sp>
        <p:nvSpPr>
          <p:cNvPr id="9" name="Rectángulo redondeado 8"/>
          <p:cNvSpPr/>
          <p:nvPr/>
        </p:nvSpPr>
        <p:spPr>
          <a:xfrm>
            <a:off x="491613" y="1426670"/>
            <a:ext cx="10933471" cy="1464016"/>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CuadroTexto 12"/>
          <p:cNvSpPr txBox="1"/>
          <p:nvPr/>
        </p:nvSpPr>
        <p:spPr>
          <a:xfrm>
            <a:off x="7138219" y="3138174"/>
            <a:ext cx="3480619" cy="307777"/>
          </a:xfrm>
          <a:prstGeom prst="rect">
            <a:avLst/>
          </a:prstGeom>
          <a:noFill/>
        </p:spPr>
        <p:txBody>
          <a:bodyPr wrap="square" rtlCol="0">
            <a:spAutoFit/>
          </a:bodyPr>
          <a:lstStyle/>
          <a:p>
            <a:r>
              <a:rPr lang="es-CO" sz="1400" dirty="0">
                <a:solidFill>
                  <a:schemeClr val="tx1">
                    <a:lumMod val="75000"/>
                    <a:lumOff val="25000"/>
                  </a:schemeClr>
                </a:solidFill>
                <a:latin typeface="Open Sans" panose="020B0606030504020204"/>
              </a:rPr>
              <a:t>Clic en los botones para ampliar la información.</a:t>
            </a:r>
          </a:p>
        </p:txBody>
      </p:sp>
      <p:sp>
        <p:nvSpPr>
          <p:cNvPr id="17" name="Rectángulo redondeado 16"/>
          <p:cNvSpPr/>
          <p:nvPr/>
        </p:nvSpPr>
        <p:spPr>
          <a:xfrm>
            <a:off x="8116597" y="3876850"/>
            <a:ext cx="2163029" cy="619432"/>
          </a:xfrm>
          <a:prstGeom prst="roundRect">
            <a:avLst/>
          </a:prstGeom>
          <a:solidFill>
            <a:schemeClr val="accent4"/>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Coherencia</a:t>
            </a:r>
          </a:p>
        </p:txBody>
      </p:sp>
      <p:sp>
        <p:nvSpPr>
          <p:cNvPr id="20" name="Rectángulo redondeado 19"/>
          <p:cNvSpPr/>
          <p:nvPr/>
        </p:nvSpPr>
        <p:spPr>
          <a:xfrm>
            <a:off x="8116596" y="4801715"/>
            <a:ext cx="2163029" cy="619432"/>
          </a:xfrm>
          <a:prstGeom prst="roundRect">
            <a:avLst/>
          </a:prstGeom>
          <a:solidFill>
            <a:schemeClr val="accent1">
              <a:lumMod val="5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accent4"/>
                </a:solidFill>
                <a:latin typeface="Open Sans" panose="020B0606030504020204"/>
              </a:rPr>
              <a:t>Cohesión</a:t>
            </a:r>
            <a:endParaRPr lang="es-CO" sz="1600" b="1" dirty="0">
              <a:solidFill>
                <a:schemeClr val="accent4"/>
              </a:solidFill>
              <a:latin typeface="Open Sans" panose="020B0606030504020204"/>
            </a:endParaRPr>
          </a:p>
        </p:txBody>
      </p:sp>
      <p:pic>
        <p:nvPicPr>
          <p:cNvPr id="2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50245" y="5111431"/>
            <a:ext cx="585665" cy="585665"/>
          </a:xfrm>
          <a:prstGeom prst="rect">
            <a:avLst/>
          </a:prstGeom>
        </p:spPr>
      </p:pic>
      <p:sp>
        <p:nvSpPr>
          <p:cNvPr id="14" name="Rectángulo redondeado 13"/>
          <p:cNvSpPr/>
          <p:nvPr/>
        </p:nvSpPr>
        <p:spPr>
          <a:xfrm>
            <a:off x="874937" y="3034215"/>
            <a:ext cx="6008160" cy="29241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b="1" dirty="0" smtClean="0">
              <a:solidFill>
                <a:schemeClr val="tx1">
                  <a:lumMod val="75000"/>
                  <a:lumOff val="25000"/>
                </a:schemeClr>
              </a:solidFill>
              <a:latin typeface="Open Sans" panose="020B0606030504020204"/>
            </a:endParaRPr>
          </a:p>
          <a:p>
            <a:pPr algn="just"/>
            <a:endParaRPr lang="es-CO" sz="1400" b="1" dirty="0" smtClean="0">
              <a:solidFill>
                <a:schemeClr val="tx1">
                  <a:lumMod val="75000"/>
                  <a:lumOff val="25000"/>
                </a:schemeClr>
              </a:solidFill>
              <a:latin typeface="Open Sans" panose="020B0606030504020204"/>
            </a:endParaRPr>
          </a:p>
          <a:p>
            <a:pPr algn="just"/>
            <a:endParaRPr lang="es-CO" sz="1400" b="1" dirty="0">
              <a:solidFill>
                <a:schemeClr val="tx1">
                  <a:lumMod val="75000"/>
                  <a:lumOff val="25000"/>
                </a:schemeClr>
              </a:solidFill>
              <a:latin typeface="Open Sans" panose="020B0606030504020204"/>
            </a:endParaRPr>
          </a:p>
          <a:p>
            <a:pPr algn="just"/>
            <a:endParaRPr lang="es-CO" sz="1400" b="1" dirty="0" smtClean="0">
              <a:solidFill>
                <a:schemeClr val="tx1">
                  <a:lumMod val="75000"/>
                  <a:lumOff val="25000"/>
                </a:schemeClr>
              </a:solidFill>
              <a:latin typeface="Open Sans" panose="020B0606030504020204"/>
            </a:endParaRPr>
          </a:p>
          <a:p>
            <a:pPr algn="just"/>
            <a:endParaRPr lang="es-CO" sz="1400" b="1" dirty="0" smtClean="0">
              <a:solidFill>
                <a:schemeClr val="tx1">
                  <a:lumMod val="75000"/>
                  <a:lumOff val="25000"/>
                </a:schemeClr>
              </a:solidFill>
              <a:latin typeface="Open Sans" panose="020B0606030504020204"/>
            </a:endParaRPr>
          </a:p>
          <a:p>
            <a:r>
              <a:rPr lang="es-CO" sz="1400" b="1" dirty="0">
                <a:solidFill>
                  <a:schemeClr val="tx1">
                    <a:lumMod val="75000"/>
                    <a:lumOff val="25000"/>
                  </a:schemeClr>
                </a:solidFill>
                <a:latin typeface="Open Sans" panose="020B0606030504020204"/>
              </a:rPr>
              <a:t>El arte</a:t>
            </a:r>
          </a:p>
          <a:p>
            <a:pPr algn="just"/>
            <a:r>
              <a:rPr lang="es-CO" sz="1400" dirty="0">
                <a:solidFill>
                  <a:schemeClr val="tx1">
                    <a:lumMod val="75000"/>
                    <a:lumOff val="25000"/>
                  </a:schemeClr>
                </a:solidFill>
                <a:latin typeface="Open Sans" panose="020B0606030504020204"/>
              </a:rPr>
              <a:t>En el arte un dibujo, un edificio o una escultura, contiene en gran parte un valor artístico. Resulta algo complicado arle una definición concreta a la palabra arte, pero algo que es completamente incuestionable es el concepto de equilibrio y armonía que se encuentra en cualquier obra artística, esto quiere decir que cuando se habla de armonía se habla de cohesión, para que todos sus elementos que la conforman estén en un orden casi perfecto.</a:t>
            </a:r>
          </a:p>
          <a:p>
            <a:endParaRPr lang="es-CO" sz="1400" dirty="0"/>
          </a:p>
          <a:p>
            <a:endParaRPr lang="es-CO" sz="1400" dirty="0" smtClean="0"/>
          </a:p>
          <a:p>
            <a:endParaRPr lang="es-CO" sz="1400" dirty="0"/>
          </a:p>
          <a:p>
            <a:endParaRPr lang="es-CO" sz="1400" dirty="0" smtClean="0"/>
          </a:p>
          <a:p>
            <a:endParaRPr lang="es-CO" sz="1400" dirty="0"/>
          </a:p>
          <a:p>
            <a:endParaRPr lang="es-CO" sz="1400" dirty="0"/>
          </a:p>
        </p:txBody>
      </p:sp>
      <p:sp>
        <p:nvSpPr>
          <p:cNvPr id="15" name="Elipse 14"/>
          <p:cNvSpPr/>
          <p:nvPr/>
        </p:nvSpPr>
        <p:spPr>
          <a:xfrm>
            <a:off x="2266527" y="5714224"/>
            <a:ext cx="481781" cy="481781"/>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1</a:t>
            </a:r>
            <a:endParaRPr lang="es-CO" dirty="0">
              <a:solidFill>
                <a:schemeClr val="tx1">
                  <a:lumMod val="75000"/>
                  <a:lumOff val="25000"/>
                </a:schemeClr>
              </a:solidFill>
              <a:latin typeface="Open Sans" panose="020B0606030504020204"/>
            </a:endParaRPr>
          </a:p>
        </p:txBody>
      </p:sp>
      <p:sp>
        <p:nvSpPr>
          <p:cNvPr id="16" name="Elipse 15"/>
          <p:cNvSpPr/>
          <p:nvPr/>
        </p:nvSpPr>
        <p:spPr>
          <a:xfrm>
            <a:off x="3067856" y="5714224"/>
            <a:ext cx="481781" cy="481781"/>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2</a:t>
            </a:r>
            <a:endParaRPr lang="es-CO" dirty="0">
              <a:solidFill>
                <a:schemeClr val="tx1">
                  <a:lumMod val="75000"/>
                  <a:lumOff val="25000"/>
                </a:schemeClr>
              </a:solidFill>
              <a:latin typeface="Open Sans" panose="020B0606030504020204"/>
            </a:endParaRPr>
          </a:p>
        </p:txBody>
      </p:sp>
      <p:sp>
        <p:nvSpPr>
          <p:cNvPr id="18" name="Elipse 17"/>
          <p:cNvSpPr/>
          <p:nvPr/>
        </p:nvSpPr>
        <p:spPr>
          <a:xfrm>
            <a:off x="3869185" y="5714224"/>
            <a:ext cx="481781" cy="4817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lumMod val="75000"/>
                    <a:lumOff val="25000"/>
                  </a:schemeClr>
                </a:solidFill>
                <a:latin typeface="Open Sans" panose="020B0606030504020204"/>
              </a:rPr>
              <a:t>3</a:t>
            </a:r>
          </a:p>
        </p:txBody>
      </p:sp>
      <p:sp>
        <p:nvSpPr>
          <p:cNvPr id="19" name="Elipse 18"/>
          <p:cNvSpPr/>
          <p:nvPr/>
        </p:nvSpPr>
        <p:spPr>
          <a:xfrm>
            <a:off x="4670514" y="5714224"/>
            <a:ext cx="481781" cy="4817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4</a:t>
            </a:r>
            <a:endParaRPr lang="es-CO" dirty="0">
              <a:solidFill>
                <a:schemeClr val="tx1">
                  <a:lumMod val="75000"/>
                  <a:lumOff val="25000"/>
                </a:schemeClr>
              </a:solidFill>
              <a:latin typeface="Open Sans" panose="020B0606030504020204"/>
            </a:endParaRPr>
          </a:p>
        </p:txBody>
      </p:sp>
      <p:pic>
        <p:nvPicPr>
          <p:cNvPr id="21"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123746" y="6079886"/>
            <a:ext cx="585665" cy="585665"/>
          </a:xfrm>
          <a:prstGeom prst="rect">
            <a:avLst/>
          </a:prstGeom>
        </p:spPr>
      </p:pic>
    </p:spTree>
    <p:extLst>
      <p:ext uri="{BB962C8B-B14F-4D97-AF65-F5344CB8AC3E}">
        <p14:creationId xmlns:p14="http://schemas.microsoft.com/office/powerpoint/2010/main" val="37121710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07923" y="1925806"/>
            <a:ext cx="10500850" cy="75784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Resumen </a:t>
            </a:r>
          </a:p>
          <a:p>
            <a:pPr algn="just"/>
            <a:r>
              <a:rPr lang="es-CO" sz="1400" dirty="0">
                <a:solidFill>
                  <a:schemeClr val="tx1">
                    <a:lumMod val="75000"/>
                    <a:lumOff val="25000"/>
                  </a:schemeClr>
                </a:solidFill>
                <a:latin typeface="Open Sans" panose="020B0606030504020204"/>
              </a:rPr>
              <a:t>En esta lección se explica el paso a paso de cómo se debe redactar un texto, también se explica el concepto de coherencia y concordancia. Por qué son tan importantes a la hora de redactar un texto.</a:t>
            </a:r>
          </a:p>
        </p:txBody>
      </p:sp>
      <p:sp>
        <p:nvSpPr>
          <p:cNvPr id="4" name="CuadroTexto 3"/>
          <p:cNvSpPr txBox="1"/>
          <p:nvPr/>
        </p:nvSpPr>
        <p:spPr>
          <a:xfrm>
            <a:off x="875005" y="1563331"/>
            <a:ext cx="9075240" cy="338554"/>
          </a:xfrm>
          <a:prstGeom prst="rect">
            <a:avLst/>
          </a:prstGeom>
          <a:noFill/>
        </p:spPr>
        <p:txBody>
          <a:bodyPr wrap="square" rtlCol="0">
            <a:spAutoFit/>
          </a:bodyPr>
          <a:lstStyle/>
          <a:p>
            <a:r>
              <a:rPr lang="es-CO" sz="1600" b="1" dirty="0">
                <a:solidFill>
                  <a:schemeClr val="accent1">
                    <a:lumMod val="50000"/>
                  </a:schemeClr>
                </a:solidFill>
                <a:latin typeface="Open Sans" panose="020B0606030504020204"/>
              </a:rPr>
              <a:t>TÉCNICAS DE REDACCIÓN DE ESCRITOS EN ESPAÑOL Y/O </a:t>
            </a:r>
            <a:r>
              <a:rPr lang="es-CO" sz="1600" b="1" dirty="0" smtClean="0">
                <a:solidFill>
                  <a:schemeClr val="accent1">
                    <a:lumMod val="50000"/>
                  </a:schemeClr>
                </a:solidFill>
                <a:latin typeface="Open Sans" panose="020B0606030504020204"/>
              </a:rPr>
              <a:t>INGLÉS</a:t>
            </a:r>
            <a:endParaRPr lang="es-CO" sz="1600" dirty="0">
              <a:solidFill>
                <a:schemeClr val="accent1">
                  <a:lumMod val="50000"/>
                </a:schemeClr>
              </a:solidFill>
              <a:latin typeface="Open Sans" panose="020B0606030504020204"/>
            </a:endParaRPr>
          </a:p>
        </p:txBody>
      </p:sp>
      <p:sp>
        <p:nvSpPr>
          <p:cNvPr id="9" name="Rectángulo redondeado 8"/>
          <p:cNvSpPr/>
          <p:nvPr/>
        </p:nvSpPr>
        <p:spPr>
          <a:xfrm>
            <a:off x="491613" y="1426670"/>
            <a:ext cx="10933471" cy="1464016"/>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CuadroTexto 12"/>
          <p:cNvSpPr txBox="1"/>
          <p:nvPr/>
        </p:nvSpPr>
        <p:spPr>
          <a:xfrm>
            <a:off x="7138219" y="3138174"/>
            <a:ext cx="3480619" cy="307777"/>
          </a:xfrm>
          <a:prstGeom prst="rect">
            <a:avLst/>
          </a:prstGeom>
          <a:noFill/>
        </p:spPr>
        <p:txBody>
          <a:bodyPr wrap="square" rtlCol="0">
            <a:spAutoFit/>
          </a:bodyPr>
          <a:lstStyle/>
          <a:p>
            <a:r>
              <a:rPr lang="es-CO" sz="1400" dirty="0">
                <a:solidFill>
                  <a:schemeClr val="tx1">
                    <a:lumMod val="75000"/>
                    <a:lumOff val="25000"/>
                  </a:schemeClr>
                </a:solidFill>
                <a:latin typeface="Open Sans" panose="020B0606030504020204"/>
              </a:rPr>
              <a:t>Clic en los botones para ampliar la información.</a:t>
            </a:r>
          </a:p>
        </p:txBody>
      </p:sp>
      <p:sp>
        <p:nvSpPr>
          <p:cNvPr id="17" name="Rectángulo redondeado 16"/>
          <p:cNvSpPr/>
          <p:nvPr/>
        </p:nvSpPr>
        <p:spPr>
          <a:xfrm>
            <a:off x="8116597" y="3876850"/>
            <a:ext cx="2163029" cy="619432"/>
          </a:xfrm>
          <a:prstGeom prst="roundRect">
            <a:avLst/>
          </a:prstGeom>
          <a:solidFill>
            <a:schemeClr val="accent4"/>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Coherencia</a:t>
            </a:r>
          </a:p>
        </p:txBody>
      </p:sp>
      <p:sp>
        <p:nvSpPr>
          <p:cNvPr id="20" name="Rectángulo redondeado 19"/>
          <p:cNvSpPr/>
          <p:nvPr/>
        </p:nvSpPr>
        <p:spPr>
          <a:xfrm>
            <a:off x="8116596" y="4801715"/>
            <a:ext cx="2163029" cy="619432"/>
          </a:xfrm>
          <a:prstGeom prst="roundRect">
            <a:avLst/>
          </a:prstGeom>
          <a:solidFill>
            <a:schemeClr val="accent1">
              <a:lumMod val="5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accent4"/>
                </a:solidFill>
                <a:latin typeface="Open Sans" panose="020B0606030504020204"/>
              </a:rPr>
              <a:t>Cohesión</a:t>
            </a:r>
            <a:endParaRPr lang="es-CO" sz="1600" b="1" dirty="0">
              <a:solidFill>
                <a:schemeClr val="accent4"/>
              </a:solidFill>
              <a:latin typeface="Open Sans" panose="020B0606030504020204"/>
            </a:endParaRPr>
          </a:p>
        </p:txBody>
      </p:sp>
      <p:pic>
        <p:nvPicPr>
          <p:cNvPr id="2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50245" y="5111431"/>
            <a:ext cx="585665" cy="585665"/>
          </a:xfrm>
          <a:prstGeom prst="rect">
            <a:avLst/>
          </a:prstGeom>
        </p:spPr>
      </p:pic>
      <p:sp>
        <p:nvSpPr>
          <p:cNvPr id="14" name="Rectángulo redondeado 13"/>
          <p:cNvSpPr/>
          <p:nvPr/>
        </p:nvSpPr>
        <p:spPr>
          <a:xfrm>
            <a:off x="874937" y="3034215"/>
            <a:ext cx="6008160" cy="29241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b="1" dirty="0" smtClean="0">
              <a:solidFill>
                <a:schemeClr val="tx1">
                  <a:lumMod val="75000"/>
                  <a:lumOff val="25000"/>
                </a:schemeClr>
              </a:solidFill>
              <a:latin typeface="Open Sans" panose="020B0606030504020204"/>
            </a:endParaRPr>
          </a:p>
          <a:p>
            <a:pPr algn="just"/>
            <a:endParaRPr lang="es-CO" sz="1400" b="1" dirty="0" smtClean="0">
              <a:solidFill>
                <a:schemeClr val="tx1">
                  <a:lumMod val="75000"/>
                  <a:lumOff val="25000"/>
                </a:schemeClr>
              </a:solidFill>
              <a:latin typeface="Open Sans" panose="020B0606030504020204"/>
            </a:endParaRPr>
          </a:p>
          <a:p>
            <a:pPr algn="just"/>
            <a:endParaRPr lang="es-CO" sz="1400" b="1" dirty="0">
              <a:solidFill>
                <a:schemeClr val="tx1">
                  <a:lumMod val="75000"/>
                  <a:lumOff val="25000"/>
                </a:schemeClr>
              </a:solidFill>
              <a:latin typeface="Open Sans" panose="020B0606030504020204"/>
            </a:endParaRPr>
          </a:p>
          <a:p>
            <a:pPr algn="just"/>
            <a:endParaRPr lang="es-CO" sz="1400" b="1" dirty="0" smtClean="0">
              <a:solidFill>
                <a:schemeClr val="tx1">
                  <a:lumMod val="75000"/>
                  <a:lumOff val="25000"/>
                </a:schemeClr>
              </a:solidFill>
              <a:latin typeface="Open Sans" panose="020B0606030504020204"/>
            </a:endParaRPr>
          </a:p>
          <a:p>
            <a:pPr algn="just"/>
            <a:endParaRPr lang="es-CO" sz="1400" b="1" dirty="0" smtClean="0">
              <a:solidFill>
                <a:schemeClr val="tx1">
                  <a:lumMod val="75000"/>
                  <a:lumOff val="25000"/>
                </a:schemeClr>
              </a:solidFill>
              <a:latin typeface="Open Sans" panose="020B0606030504020204"/>
            </a:endParaRPr>
          </a:p>
          <a:p>
            <a:pPr algn="just"/>
            <a:r>
              <a:rPr lang="es-CO" sz="1400" b="1" dirty="0">
                <a:solidFill>
                  <a:schemeClr val="tx1">
                    <a:lumMod val="75000"/>
                    <a:lumOff val="25000"/>
                  </a:schemeClr>
                </a:solidFill>
                <a:latin typeface="Open Sans" panose="020B0606030504020204"/>
              </a:rPr>
              <a:t>Relaciones humanas</a:t>
            </a:r>
          </a:p>
          <a:p>
            <a:pPr algn="just"/>
            <a:r>
              <a:rPr lang="es-CO" sz="1400" dirty="0">
                <a:solidFill>
                  <a:schemeClr val="tx1">
                    <a:lumMod val="75000"/>
                    <a:lumOff val="25000"/>
                  </a:schemeClr>
                </a:solidFill>
                <a:latin typeface="Open Sans" panose="020B0606030504020204"/>
              </a:rPr>
              <a:t>Compartir, convivir y relacionarse entre si es algo fundamental entre los colectivos o grupos humanos. Para nadie es un secreto de que la convivencia no es fácil de lograr, por lo que muchos grupos de trabajo siempre intenta buscar la manera de encontrarla, para cuando se consigue a esto se le define como cohesión interna. Así que cuando se dice que un grupo esta cohesionado quiere decir que los integrantes están en un ambiente de compañerismo.</a:t>
            </a:r>
          </a:p>
          <a:p>
            <a:endParaRPr lang="es-CO" sz="1400" dirty="0"/>
          </a:p>
          <a:p>
            <a:endParaRPr lang="es-CO" sz="1400" dirty="0" smtClean="0"/>
          </a:p>
          <a:p>
            <a:endParaRPr lang="es-CO" sz="1400" dirty="0"/>
          </a:p>
          <a:p>
            <a:endParaRPr lang="es-CO" sz="1400" dirty="0" smtClean="0"/>
          </a:p>
          <a:p>
            <a:endParaRPr lang="es-CO" sz="1400" dirty="0"/>
          </a:p>
          <a:p>
            <a:endParaRPr lang="es-CO" sz="1400" dirty="0"/>
          </a:p>
        </p:txBody>
      </p:sp>
      <p:sp>
        <p:nvSpPr>
          <p:cNvPr id="15" name="Elipse 14"/>
          <p:cNvSpPr/>
          <p:nvPr/>
        </p:nvSpPr>
        <p:spPr>
          <a:xfrm>
            <a:off x="2266527" y="5714224"/>
            <a:ext cx="481781" cy="481781"/>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1</a:t>
            </a:r>
            <a:endParaRPr lang="es-CO" dirty="0">
              <a:solidFill>
                <a:schemeClr val="tx1">
                  <a:lumMod val="75000"/>
                  <a:lumOff val="25000"/>
                </a:schemeClr>
              </a:solidFill>
              <a:latin typeface="Open Sans" panose="020B0606030504020204"/>
            </a:endParaRPr>
          </a:p>
        </p:txBody>
      </p:sp>
      <p:sp>
        <p:nvSpPr>
          <p:cNvPr id="16" name="Elipse 15"/>
          <p:cNvSpPr/>
          <p:nvPr/>
        </p:nvSpPr>
        <p:spPr>
          <a:xfrm>
            <a:off x="3067856" y="5714224"/>
            <a:ext cx="481781" cy="481781"/>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2</a:t>
            </a:r>
            <a:endParaRPr lang="es-CO" dirty="0">
              <a:solidFill>
                <a:schemeClr val="tx1">
                  <a:lumMod val="75000"/>
                  <a:lumOff val="25000"/>
                </a:schemeClr>
              </a:solidFill>
              <a:latin typeface="Open Sans" panose="020B0606030504020204"/>
            </a:endParaRPr>
          </a:p>
        </p:txBody>
      </p:sp>
      <p:sp>
        <p:nvSpPr>
          <p:cNvPr id="18" name="Elipse 17"/>
          <p:cNvSpPr/>
          <p:nvPr/>
        </p:nvSpPr>
        <p:spPr>
          <a:xfrm>
            <a:off x="3869185" y="5714224"/>
            <a:ext cx="481781" cy="481781"/>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lumMod val="75000"/>
                    <a:lumOff val="25000"/>
                  </a:schemeClr>
                </a:solidFill>
                <a:latin typeface="Open Sans" panose="020B0606030504020204"/>
              </a:rPr>
              <a:t>3</a:t>
            </a:r>
          </a:p>
        </p:txBody>
      </p:sp>
      <p:sp>
        <p:nvSpPr>
          <p:cNvPr id="19" name="Elipse 18"/>
          <p:cNvSpPr/>
          <p:nvPr/>
        </p:nvSpPr>
        <p:spPr>
          <a:xfrm>
            <a:off x="4670514" y="5714224"/>
            <a:ext cx="481781" cy="4817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4</a:t>
            </a:r>
            <a:endParaRPr lang="es-CO" dirty="0">
              <a:solidFill>
                <a:schemeClr val="tx1">
                  <a:lumMod val="75000"/>
                  <a:lumOff val="25000"/>
                </a:schemeClr>
              </a:solidFill>
              <a:latin typeface="Open Sans" panose="020B0606030504020204"/>
            </a:endParaRPr>
          </a:p>
        </p:txBody>
      </p:sp>
      <p:pic>
        <p:nvPicPr>
          <p:cNvPr id="21"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910581" y="6101878"/>
            <a:ext cx="585665" cy="585665"/>
          </a:xfrm>
          <a:prstGeom prst="rect">
            <a:avLst/>
          </a:prstGeom>
        </p:spPr>
      </p:pic>
    </p:spTree>
    <p:extLst>
      <p:ext uri="{BB962C8B-B14F-4D97-AF65-F5344CB8AC3E}">
        <p14:creationId xmlns:p14="http://schemas.microsoft.com/office/powerpoint/2010/main" val="21239429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07923" y="1925806"/>
            <a:ext cx="10500850" cy="75784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Resumen </a:t>
            </a:r>
          </a:p>
          <a:p>
            <a:pPr algn="just"/>
            <a:r>
              <a:rPr lang="es-CO" sz="1400" dirty="0">
                <a:solidFill>
                  <a:schemeClr val="tx1">
                    <a:lumMod val="75000"/>
                    <a:lumOff val="25000"/>
                  </a:schemeClr>
                </a:solidFill>
                <a:latin typeface="Open Sans" panose="020B0606030504020204"/>
              </a:rPr>
              <a:t>En esta lección se explica el paso a paso de cómo se debe redactar un texto, también se explica el concepto de coherencia y concordancia. Por qué son tan importantes a la hora de redactar un texto.</a:t>
            </a:r>
          </a:p>
        </p:txBody>
      </p:sp>
      <p:sp>
        <p:nvSpPr>
          <p:cNvPr id="4" name="CuadroTexto 3"/>
          <p:cNvSpPr txBox="1"/>
          <p:nvPr/>
        </p:nvSpPr>
        <p:spPr>
          <a:xfrm>
            <a:off x="875005" y="1563331"/>
            <a:ext cx="9075240" cy="338554"/>
          </a:xfrm>
          <a:prstGeom prst="rect">
            <a:avLst/>
          </a:prstGeom>
          <a:noFill/>
        </p:spPr>
        <p:txBody>
          <a:bodyPr wrap="square" rtlCol="0">
            <a:spAutoFit/>
          </a:bodyPr>
          <a:lstStyle/>
          <a:p>
            <a:r>
              <a:rPr lang="es-CO" sz="1600" b="1" dirty="0">
                <a:solidFill>
                  <a:schemeClr val="accent1">
                    <a:lumMod val="50000"/>
                  </a:schemeClr>
                </a:solidFill>
                <a:latin typeface="Open Sans" panose="020B0606030504020204"/>
              </a:rPr>
              <a:t>TÉCNICAS DE REDACCIÓN DE ESCRITOS EN ESPAÑOL Y/O </a:t>
            </a:r>
            <a:r>
              <a:rPr lang="es-CO" sz="1600" b="1" dirty="0" smtClean="0">
                <a:solidFill>
                  <a:schemeClr val="accent1">
                    <a:lumMod val="50000"/>
                  </a:schemeClr>
                </a:solidFill>
                <a:latin typeface="Open Sans" panose="020B0606030504020204"/>
              </a:rPr>
              <a:t>INGLÉS</a:t>
            </a:r>
            <a:endParaRPr lang="es-CO" sz="1600" dirty="0">
              <a:solidFill>
                <a:schemeClr val="accent1">
                  <a:lumMod val="50000"/>
                </a:schemeClr>
              </a:solidFill>
              <a:latin typeface="Open Sans" panose="020B0606030504020204"/>
            </a:endParaRPr>
          </a:p>
        </p:txBody>
      </p:sp>
      <p:sp>
        <p:nvSpPr>
          <p:cNvPr id="9" name="Rectángulo redondeado 8"/>
          <p:cNvSpPr/>
          <p:nvPr/>
        </p:nvSpPr>
        <p:spPr>
          <a:xfrm>
            <a:off x="491613" y="1426670"/>
            <a:ext cx="10933471" cy="1464016"/>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CuadroTexto 12"/>
          <p:cNvSpPr txBox="1"/>
          <p:nvPr/>
        </p:nvSpPr>
        <p:spPr>
          <a:xfrm>
            <a:off x="7138219" y="3138174"/>
            <a:ext cx="3480619" cy="307777"/>
          </a:xfrm>
          <a:prstGeom prst="rect">
            <a:avLst/>
          </a:prstGeom>
          <a:noFill/>
        </p:spPr>
        <p:txBody>
          <a:bodyPr wrap="square" rtlCol="0">
            <a:spAutoFit/>
          </a:bodyPr>
          <a:lstStyle/>
          <a:p>
            <a:r>
              <a:rPr lang="es-CO" sz="1400" dirty="0">
                <a:solidFill>
                  <a:schemeClr val="tx1">
                    <a:lumMod val="75000"/>
                    <a:lumOff val="25000"/>
                  </a:schemeClr>
                </a:solidFill>
                <a:latin typeface="Open Sans" panose="020B0606030504020204"/>
              </a:rPr>
              <a:t>Clic en los botones para ampliar la información.</a:t>
            </a:r>
          </a:p>
        </p:txBody>
      </p:sp>
      <p:sp>
        <p:nvSpPr>
          <p:cNvPr id="17" name="Rectángulo redondeado 16"/>
          <p:cNvSpPr/>
          <p:nvPr/>
        </p:nvSpPr>
        <p:spPr>
          <a:xfrm>
            <a:off x="8116597" y="3876850"/>
            <a:ext cx="2163029" cy="619432"/>
          </a:xfrm>
          <a:prstGeom prst="roundRect">
            <a:avLst/>
          </a:prstGeom>
          <a:solidFill>
            <a:schemeClr val="accent4"/>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Coherencia</a:t>
            </a:r>
          </a:p>
        </p:txBody>
      </p:sp>
      <p:sp>
        <p:nvSpPr>
          <p:cNvPr id="20" name="Rectángulo redondeado 19"/>
          <p:cNvSpPr/>
          <p:nvPr/>
        </p:nvSpPr>
        <p:spPr>
          <a:xfrm>
            <a:off x="8116596" y="4801715"/>
            <a:ext cx="2163029" cy="619432"/>
          </a:xfrm>
          <a:prstGeom prst="roundRect">
            <a:avLst/>
          </a:prstGeom>
          <a:solidFill>
            <a:schemeClr val="accent1">
              <a:lumMod val="5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accent4"/>
                </a:solidFill>
                <a:latin typeface="Open Sans" panose="020B0606030504020204"/>
              </a:rPr>
              <a:t>Cohesión</a:t>
            </a:r>
            <a:endParaRPr lang="es-CO" sz="1600" b="1" dirty="0">
              <a:solidFill>
                <a:schemeClr val="accent4"/>
              </a:solidFill>
              <a:latin typeface="Open Sans" panose="020B0606030504020204"/>
            </a:endParaRPr>
          </a:p>
        </p:txBody>
      </p:sp>
      <p:pic>
        <p:nvPicPr>
          <p:cNvPr id="2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950245" y="5111431"/>
            <a:ext cx="585665" cy="585665"/>
          </a:xfrm>
          <a:prstGeom prst="rect">
            <a:avLst/>
          </a:prstGeom>
        </p:spPr>
      </p:pic>
      <p:sp>
        <p:nvSpPr>
          <p:cNvPr id="14" name="Rectángulo redondeado 13"/>
          <p:cNvSpPr/>
          <p:nvPr/>
        </p:nvSpPr>
        <p:spPr>
          <a:xfrm>
            <a:off x="874937" y="3034215"/>
            <a:ext cx="6008160" cy="29241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b="1" dirty="0" smtClean="0">
              <a:solidFill>
                <a:schemeClr val="tx1">
                  <a:lumMod val="75000"/>
                  <a:lumOff val="25000"/>
                </a:schemeClr>
              </a:solidFill>
              <a:latin typeface="Open Sans" panose="020B0606030504020204"/>
            </a:endParaRPr>
          </a:p>
          <a:p>
            <a:pPr algn="just"/>
            <a:endParaRPr lang="es-CO" sz="1400" b="1" dirty="0" smtClean="0">
              <a:solidFill>
                <a:schemeClr val="tx1">
                  <a:lumMod val="75000"/>
                  <a:lumOff val="25000"/>
                </a:schemeClr>
              </a:solidFill>
              <a:latin typeface="Open Sans" panose="020B0606030504020204"/>
            </a:endParaRPr>
          </a:p>
          <a:p>
            <a:pPr algn="just"/>
            <a:endParaRPr lang="es-CO" sz="1400" b="1" dirty="0">
              <a:solidFill>
                <a:schemeClr val="tx1">
                  <a:lumMod val="75000"/>
                  <a:lumOff val="25000"/>
                </a:schemeClr>
              </a:solidFill>
              <a:latin typeface="Open Sans" panose="020B0606030504020204"/>
            </a:endParaRPr>
          </a:p>
          <a:p>
            <a:pPr algn="just"/>
            <a:endParaRPr lang="es-CO" sz="1400" b="1" dirty="0" smtClean="0">
              <a:solidFill>
                <a:schemeClr val="tx1">
                  <a:lumMod val="75000"/>
                  <a:lumOff val="25000"/>
                </a:schemeClr>
              </a:solidFill>
              <a:latin typeface="Open Sans" panose="020B0606030504020204"/>
            </a:endParaRPr>
          </a:p>
          <a:p>
            <a:pPr algn="just"/>
            <a:r>
              <a:rPr lang="es-CO" sz="1400" b="1" dirty="0">
                <a:solidFill>
                  <a:schemeClr val="tx1">
                    <a:lumMod val="75000"/>
                    <a:lumOff val="25000"/>
                  </a:schemeClr>
                </a:solidFill>
                <a:latin typeface="Open Sans" panose="020B0606030504020204"/>
              </a:rPr>
              <a:t>Concordancia </a:t>
            </a:r>
          </a:p>
          <a:p>
            <a:pPr algn="just"/>
            <a:r>
              <a:rPr lang="es-CO" sz="1400" dirty="0">
                <a:solidFill>
                  <a:schemeClr val="tx1">
                    <a:lumMod val="75000"/>
                    <a:lumOff val="25000"/>
                  </a:schemeClr>
                </a:solidFill>
                <a:latin typeface="Open Sans" panose="020B0606030504020204"/>
              </a:rPr>
              <a:t>La concordancia es la forma de acomodar las palabras de una oración para que tengan sentido de acuerdo con su sujeto y su predicado en el número de personas, por ejemplo</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Entre el artículo y el nombre: el libro, los libros</a:t>
            </a: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Cuando se da entre el nombre y el verbo: perro corre, perros corren.</a:t>
            </a: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Entre el pronombre y el verbo: él canta, ellos cantan.</a:t>
            </a: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Entre el nombre y el adjetivo: perro negro, perra negra. </a:t>
            </a:r>
          </a:p>
          <a:p>
            <a:endParaRPr lang="es-CO" sz="1400" dirty="0"/>
          </a:p>
          <a:p>
            <a:endParaRPr lang="es-CO" sz="1400" dirty="0" smtClean="0"/>
          </a:p>
          <a:p>
            <a:endParaRPr lang="es-CO" sz="1400" dirty="0"/>
          </a:p>
          <a:p>
            <a:endParaRPr lang="es-CO" sz="1400" dirty="0" smtClean="0"/>
          </a:p>
          <a:p>
            <a:endParaRPr lang="es-CO" sz="1400" dirty="0"/>
          </a:p>
          <a:p>
            <a:endParaRPr lang="es-CO" sz="1400" dirty="0"/>
          </a:p>
        </p:txBody>
      </p:sp>
      <p:sp>
        <p:nvSpPr>
          <p:cNvPr id="15" name="Elipse 14"/>
          <p:cNvSpPr/>
          <p:nvPr/>
        </p:nvSpPr>
        <p:spPr>
          <a:xfrm>
            <a:off x="2266527" y="5714224"/>
            <a:ext cx="481781" cy="481781"/>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1</a:t>
            </a:r>
            <a:endParaRPr lang="es-CO" dirty="0">
              <a:solidFill>
                <a:schemeClr val="tx1">
                  <a:lumMod val="75000"/>
                  <a:lumOff val="25000"/>
                </a:schemeClr>
              </a:solidFill>
              <a:latin typeface="Open Sans" panose="020B0606030504020204"/>
            </a:endParaRPr>
          </a:p>
        </p:txBody>
      </p:sp>
      <p:sp>
        <p:nvSpPr>
          <p:cNvPr id="16" name="Elipse 15"/>
          <p:cNvSpPr/>
          <p:nvPr/>
        </p:nvSpPr>
        <p:spPr>
          <a:xfrm>
            <a:off x="3067856" y="5714224"/>
            <a:ext cx="481781" cy="481781"/>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2</a:t>
            </a:r>
            <a:endParaRPr lang="es-CO" dirty="0">
              <a:solidFill>
                <a:schemeClr val="tx1">
                  <a:lumMod val="75000"/>
                  <a:lumOff val="25000"/>
                </a:schemeClr>
              </a:solidFill>
              <a:latin typeface="Open Sans" panose="020B0606030504020204"/>
            </a:endParaRPr>
          </a:p>
        </p:txBody>
      </p:sp>
      <p:sp>
        <p:nvSpPr>
          <p:cNvPr id="18" name="Elipse 17"/>
          <p:cNvSpPr/>
          <p:nvPr/>
        </p:nvSpPr>
        <p:spPr>
          <a:xfrm>
            <a:off x="3869185" y="5714224"/>
            <a:ext cx="481781" cy="481781"/>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lumMod val="75000"/>
                    <a:lumOff val="25000"/>
                  </a:schemeClr>
                </a:solidFill>
                <a:latin typeface="Open Sans" panose="020B0606030504020204"/>
              </a:rPr>
              <a:t>3</a:t>
            </a:r>
          </a:p>
        </p:txBody>
      </p:sp>
      <p:sp>
        <p:nvSpPr>
          <p:cNvPr id="19" name="Elipse 18"/>
          <p:cNvSpPr/>
          <p:nvPr/>
        </p:nvSpPr>
        <p:spPr>
          <a:xfrm>
            <a:off x="4670514" y="5714224"/>
            <a:ext cx="481781" cy="481781"/>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lumMod val="75000"/>
                    <a:lumOff val="25000"/>
                  </a:schemeClr>
                </a:solidFill>
                <a:latin typeface="Open Sans" panose="020B0606030504020204"/>
              </a:rPr>
              <a:t>4</a:t>
            </a:r>
            <a:endParaRPr lang="es-CO" dirty="0">
              <a:solidFill>
                <a:schemeClr val="tx1">
                  <a:lumMod val="75000"/>
                  <a:lumOff val="25000"/>
                </a:schemeClr>
              </a:solidFill>
              <a:latin typeface="Open Sans" panose="020B0606030504020204"/>
            </a:endParaRPr>
          </a:p>
        </p:txBody>
      </p:sp>
      <p:pic>
        <p:nvPicPr>
          <p:cNvPr id="21"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4987024" y="5955114"/>
            <a:ext cx="585665" cy="585665"/>
          </a:xfrm>
          <a:prstGeom prst="rect">
            <a:avLst/>
          </a:prstGeom>
        </p:spPr>
      </p:pic>
    </p:spTree>
    <p:extLst>
      <p:ext uri="{BB962C8B-B14F-4D97-AF65-F5344CB8AC3E}">
        <p14:creationId xmlns:p14="http://schemas.microsoft.com/office/powerpoint/2010/main" val="21895157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07923" y="1925806"/>
            <a:ext cx="10500850" cy="75784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Resumen </a:t>
            </a:r>
          </a:p>
          <a:p>
            <a:pPr algn="just"/>
            <a:r>
              <a:rPr lang="es-CO" sz="1400" dirty="0">
                <a:solidFill>
                  <a:schemeClr val="tx1">
                    <a:lumMod val="75000"/>
                    <a:lumOff val="25000"/>
                  </a:schemeClr>
                </a:solidFill>
                <a:latin typeface="Open Sans" panose="020B0606030504020204"/>
              </a:rPr>
              <a:t>En esta lección se explica el paso a paso de cómo se debe redactar un texto, también se explica el concepto de coherencia y concordancia. Por qué son tan importantes a la hora de redactar un texto.</a:t>
            </a:r>
          </a:p>
        </p:txBody>
      </p:sp>
      <p:sp>
        <p:nvSpPr>
          <p:cNvPr id="4" name="CuadroTexto 3"/>
          <p:cNvSpPr txBox="1"/>
          <p:nvPr/>
        </p:nvSpPr>
        <p:spPr>
          <a:xfrm>
            <a:off x="875005" y="1563331"/>
            <a:ext cx="9075240" cy="338554"/>
          </a:xfrm>
          <a:prstGeom prst="rect">
            <a:avLst/>
          </a:prstGeom>
          <a:noFill/>
        </p:spPr>
        <p:txBody>
          <a:bodyPr wrap="square" rtlCol="0">
            <a:spAutoFit/>
          </a:bodyPr>
          <a:lstStyle/>
          <a:p>
            <a:r>
              <a:rPr lang="es-CO" sz="1600" b="1" dirty="0">
                <a:solidFill>
                  <a:schemeClr val="accent1">
                    <a:lumMod val="50000"/>
                  </a:schemeClr>
                </a:solidFill>
                <a:latin typeface="Open Sans" panose="020B0606030504020204"/>
              </a:rPr>
              <a:t>TÉCNICAS DE REDACCIÓN DE ESCRITOS EN ESPAÑOL Y/O </a:t>
            </a:r>
            <a:r>
              <a:rPr lang="es-CO" sz="1600" b="1" dirty="0" smtClean="0">
                <a:solidFill>
                  <a:schemeClr val="accent1">
                    <a:lumMod val="50000"/>
                  </a:schemeClr>
                </a:solidFill>
                <a:latin typeface="Open Sans" panose="020B0606030504020204"/>
              </a:rPr>
              <a:t>INGLÉS</a:t>
            </a:r>
            <a:endParaRPr lang="es-CO" sz="1600" dirty="0">
              <a:solidFill>
                <a:schemeClr val="accent1">
                  <a:lumMod val="50000"/>
                </a:schemeClr>
              </a:solidFill>
              <a:latin typeface="Open Sans" panose="020B0606030504020204"/>
            </a:endParaRPr>
          </a:p>
        </p:txBody>
      </p:sp>
      <p:sp>
        <p:nvSpPr>
          <p:cNvPr id="9" name="Rectángulo redondeado 8"/>
          <p:cNvSpPr/>
          <p:nvPr/>
        </p:nvSpPr>
        <p:spPr>
          <a:xfrm>
            <a:off x="491613" y="1426670"/>
            <a:ext cx="10933471" cy="1464016"/>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9753" y="3007772"/>
            <a:ext cx="1848466" cy="3168388"/>
          </a:xfrm>
          <a:prstGeom prst="rect">
            <a:avLst/>
          </a:prstGeom>
        </p:spPr>
      </p:pic>
      <p:sp>
        <p:nvSpPr>
          <p:cNvPr id="11" name="CuadroTexto 10"/>
          <p:cNvSpPr txBox="1"/>
          <p:nvPr/>
        </p:nvSpPr>
        <p:spPr>
          <a:xfrm>
            <a:off x="491613" y="3389822"/>
            <a:ext cx="4591663" cy="2031325"/>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panose="020B0606030504020204"/>
              </a:rPr>
              <a:t>¿Qué es la redacción</a:t>
            </a:r>
            <a:r>
              <a:rPr lang="es-CO" sz="1400" b="1" dirty="0" smtClean="0">
                <a:solidFill>
                  <a:schemeClr val="tx1">
                    <a:lumMod val="75000"/>
                    <a:lumOff val="25000"/>
                  </a:schemeClr>
                </a:solidFill>
                <a:latin typeface="Open Sans" panose="020B0606030504020204"/>
              </a:rPr>
              <a:t>?</a:t>
            </a:r>
          </a:p>
          <a:p>
            <a:pPr algn="just"/>
            <a:r>
              <a:rPr lang="es-CO" sz="1400" dirty="0" smtClean="0">
                <a:solidFill>
                  <a:schemeClr val="tx1">
                    <a:lumMod val="75000"/>
                    <a:lumOff val="25000"/>
                  </a:schemeClr>
                </a:solidFill>
                <a:latin typeface="Open Sans" panose="020B0606030504020204"/>
              </a:rPr>
              <a:t>La </a:t>
            </a:r>
            <a:r>
              <a:rPr lang="es-CO" sz="1400" dirty="0">
                <a:solidFill>
                  <a:schemeClr val="tx1">
                    <a:lumMod val="75000"/>
                    <a:lumOff val="25000"/>
                  </a:schemeClr>
                </a:solidFill>
                <a:latin typeface="Open Sans" panose="020B0606030504020204"/>
              </a:rPr>
              <a:t>palabra redacción proviene del término latino </a:t>
            </a:r>
            <a:r>
              <a:rPr lang="es-CO" sz="1400" dirty="0" err="1">
                <a:solidFill>
                  <a:schemeClr val="tx1">
                    <a:lumMod val="75000"/>
                    <a:lumOff val="25000"/>
                  </a:schemeClr>
                </a:solidFill>
                <a:latin typeface="Open Sans" panose="020B0606030504020204"/>
              </a:rPr>
              <a:t>redactio</a:t>
            </a:r>
            <a:r>
              <a:rPr lang="es-CO" sz="1400" dirty="0">
                <a:solidFill>
                  <a:schemeClr val="tx1">
                    <a:lumMod val="75000"/>
                    <a:lumOff val="25000"/>
                  </a:schemeClr>
                </a:solidFill>
                <a:latin typeface="Open Sans" panose="020B0606030504020204"/>
              </a:rPr>
              <a:t> y hace referencia a poner por escrito algo sucedido, acordado o pensado con anterioridad.</a:t>
            </a:r>
          </a:p>
          <a:p>
            <a:pPr algn="just"/>
            <a:r>
              <a:rPr lang="es-CO" sz="1400" dirty="0">
                <a:solidFill>
                  <a:schemeClr val="tx1">
                    <a:lumMod val="75000"/>
                    <a:lumOff val="25000"/>
                  </a:schemeClr>
                </a:solidFill>
                <a:latin typeface="Open Sans" panose="020B0606030504020204"/>
              </a:rPr>
              <a:t>La redacción requiere de dos factores muy importantes. Que son la coherencia y la cohesión textual. Dado que el orden de las palabras dentro de cualquier texto puede modificar lo que quiere expresar el autor, es necesario que el redactor organice en su mente las ideas que desee expresar a las demás personas.</a:t>
            </a:r>
            <a:r>
              <a:rPr lang="es-ES" sz="1400" dirty="0">
                <a:solidFill>
                  <a:schemeClr val="tx1">
                    <a:lumMod val="75000"/>
                    <a:lumOff val="25000"/>
                  </a:schemeClr>
                </a:solidFill>
                <a:latin typeface="Open Sans" panose="020B0606030504020204"/>
              </a:rPr>
              <a:t> (Santos, s.f</a:t>
            </a:r>
            <a:r>
              <a:rPr lang="es-ES"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sp>
        <p:nvSpPr>
          <p:cNvPr id="13" name="CuadroTexto 12"/>
          <p:cNvSpPr txBox="1"/>
          <p:nvPr/>
        </p:nvSpPr>
        <p:spPr>
          <a:xfrm>
            <a:off x="7138219" y="3138174"/>
            <a:ext cx="3480619" cy="307777"/>
          </a:xfrm>
          <a:prstGeom prst="rect">
            <a:avLst/>
          </a:prstGeom>
          <a:noFill/>
        </p:spPr>
        <p:txBody>
          <a:bodyPr wrap="square" rtlCol="0">
            <a:spAutoFit/>
          </a:bodyPr>
          <a:lstStyle/>
          <a:p>
            <a:r>
              <a:rPr lang="es-CO" sz="1400" dirty="0">
                <a:solidFill>
                  <a:schemeClr val="tx1">
                    <a:lumMod val="75000"/>
                    <a:lumOff val="25000"/>
                  </a:schemeClr>
                </a:solidFill>
                <a:latin typeface="Open Sans" panose="020B0606030504020204"/>
              </a:rPr>
              <a:t>Clic en los botones para ampliar la información.</a:t>
            </a:r>
          </a:p>
        </p:txBody>
      </p:sp>
      <p:sp>
        <p:nvSpPr>
          <p:cNvPr id="17" name="Rectángulo redondeado 16"/>
          <p:cNvSpPr/>
          <p:nvPr/>
        </p:nvSpPr>
        <p:spPr>
          <a:xfrm>
            <a:off x="8116597" y="3876850"/>
            <a:ext cx="2163029" cy="619432"/>
          </a:xfrm>
          <a:prstGeom prst="roundRect">
            <a:avLst/>
          </a:prstGeom>
          <a:solidFill>
            <a:schemeClr val="accent4"/>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Coherencia</a:t>
            </a:r>
          </a:p>
        </p:txBody>
      </p:sp>
      <p:sp>
        <p:nvSpPr>
          <p:cNvPr id="20" name="Rectángulo redondeado 19"/>
          <p:cNvSpPr/>
          <p:nvPr/>
        </p:nvSpPr>
        <p:spPr>
          <a:xfrm>
            <a:off x="8116596" y="4801715"/>
            <a:ext cx="2163029" cy="619432"/>
          </a:xfrm>
          <a:prstGeom prst="roundRect">
            <a:avLst/>
          </a:prstGeom>
          <a:solidFill>
            <a:schemeClr val="accent4"/>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lumMod val="75000"/>
                    <a:lumOff val="25000"/>
                  </a:schemeClr>
                </a:solidFill>
                <a:latin typeface="Open Sans" panose="020B0606030504020204"/>
              </a:rPr>
              <a:t>Cohesión</a:t>
            </a:r>
            <a:endParaRPr lang="es-CO" sz="1600" b="1" dirty="0">
              <a:solidFill>
                <a:schemeClr val="tx1">
                  <a:lumMod val="75000"/>
                  <a:lumOff val="25000"/>
                </a:schemeClr>
              </a:solidFill>
              <a:latin typeface="Open Sans" panose="020B0606030504020204"/>
            </a:endParaRPr>
          </a:p>
        </p:txBody>
      </p:sp>
      <p:sp>
        <p:nvSpPr>
          <p:cNvPr id="12" name="Rectángulo redondeado 11"/>
          <p:cNvSpPr/>
          <p:nvPr/>
        </p:nvSpPr>
        <p:spPr>
          <a:xfrm>
            <a:off x="8568845" y="5640013"/>
            <a:ext cx="1258530" cy="424066"/>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lumMod val="75000"/>
                    <a:lumOff val="25000"/>
                  </a:schemeClr>
                </a:solidFill>
                <a:latin typeface="Open Sans" panose="020B0606030504020204"/>
              </a:rPr>
              <a:t>CONTINUAR</a:t>
            </a:r>
            <a:endParaRPr lang="es-CO" sz="1600" b="1" dirty="0">
              <a:solidFill>
                <a:schemeClr val="tx1">
                  <a:lumMod val="75000"/>
                  <a:lumOff val="25000"/>
                </a:schemeClr>
              </a:solidFill>
              <a:latin typeface="Open Sans" panose="020B0606030504020204"/>
            </a:endParaRPr>
          </a:p>
        </p:txBody>
      </p:sp>
      <p:pic>
        <p:nvPicPr>
          <p:cNvPr id="23"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657412" y="5771246"/>
            <a:ext cx="585665" cy="585665"/>
          </a:xfrm>
          <a:prstGeom prst="rect">
            <a:avLst/>
          </a:prstGeom>
        </p:spPr>
      </p:pic>
    </p:spTree>
    <p:extLst>
      <p:ext uri="{BB962C8B-B14F-4D97-AF65-F5344CB8AC3E}">
        <p14:creationId xmlns:p14="http://schemas.microsoft.com/office/powerpoint/2010/main" val="14821850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6187370" y="3027348"/>
            <a:ext cx="5100062" cy="316838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07923" y="1925806"/>
            <a:ext cx="10500850" cy="75784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Resumen </a:t>
            </a:r>
          </a:p>
          <a:p>
            <a:pPr algn="just"/>
            <a:r>
              <a:rPr lang="es-CO" sz="1400" dirty="0">
                <a:solidFill>
                  <a:schemeClr val="tx1">
                    <a:lumMod val="75000"/>
                    <a:lumOff val="25000"/>
                  </a:schemeClr>
                </a:solidFill>
                <a:latin typeface="Open Sans" panose="020B0606030504020204"/>
              </a:rPr>
              <a:t>En esta lección se explica el paso a paso de cómo se debe redactar un texto, también se explica el concepto de coherencia y concordancia. Por qué son tan importantes a la hora de redactar un texto.</a:t>
            </a:r>
          </a:p>
        </p:txBody>
      </p:sp>
      <p:sp>
        <p:nvSpPr>
          <p:cNvPr id="4" name="CuadroTexto 3"/>
          <p:cNvSpPr txBox="1"/>
          <p:nvPr/>
        </p:nvSpPr>
        <p:spPr>
          <a:xfrm>
            <a:off x="875005" y="1563331"/>
            <a:ext cx="9075240" cy="338554"/>
          </a:xfrm>
          <a:prstGeom prst="rect">
            <a:avLst/>
          </a:prstGeom>
          <a:noFill/>
        </p:spPr>
        <p:txBody>
          <a:bodyPr wrap="square" rtlCol="0">
            <a:spAutoFit/>
          </a:bodyPr>
          <a:lstStyle/>
          <a:p>
            <a:r>
              <a:rPr lang="es-CO" sz="1600" b="1" dirty="0">
                <a:solidFill>
                  <a:schemeClr val="accent1">
                    <a:lumMod val="50000"/>
                  </a:schemeClr>
                </a:solidFill>
                <a:latin typeface="Open Sans" panose="020B0606030504020204"/>
              </a:rPr>
              <a:t>TÉCNICAS DE REDACCIÓN DE ESCRITOS EN ESPAÑOL Y/O </a:t>
            </a:r>
            <a:r>
              <a:rPr lang="es-CO" sz="1600" b="1" dirty="0" smtClean="0">
                <a:solidFill>
                  <a:schemeClr val="accent1">
                    <a:lumMod val="50000"/>
                  </a:schemeClr>
                </a:solidFill>
                <a:latin typeface="Open Sans" panose="020B0606030504020204"/>
              </a:rPr>
              <a:t>INGLÉS</a:t>
            </a:r>
            <a:endParaRPr lang="es-CO" sz="1600" dirty="0">
              <a:solidFill>
                <a:schemeClr val="accent1">
                  <a:lumMod val="50000"/>
                </a:schemeClr>
              </a:solidFill>
              <a:latin typeface="Open Sans" panose="020B0606030504020204"/>
            </a:endParaRPr>
          </a:p>
        </p:txBody>
      </p:sp>
      <p:sp>
        <p:nvSpPr>
          <p:cNvPr id="9" name="Rectángulo redondeado 8"/>
          <p:cNvSpPr/>
          <p:nvPr/>
        </p:nvSpPr>
        <p:spPr>
          <a:xfrm>
            <a:off x="491613" y="1426670"/>
            <a:ext cx="10933471" cy="1464016"/>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474" y="3027347"/>
            <a:ext cx="1848466" cy="3168388"/>
          </a:xfrm>
          <a:prstGeom prst="rect">
            <a:avLst/>
          </a:prstGeom>
        </p:spPr>
      </p:pic>
      <p:sp>
        <p:nvSpPr>
          <p:cNvPr id="13" name="CuadroTexto 12"/>
          <p:cNvSpPr txBox="1"/>
          <p:nvPr/>
        </p:nvSpPr>
        <p:spPr>
          <a:xfrm>
            <a:off x="2355464" y="4611541"/>
            <a:ext cx="3480619" cy="307777"/>
          </a:xfrm>
          <a:prstGeom prst="rect">
            <a:avLst/>
          </a:prstGeom>
          <a:noFill/>
        </p:spPr>
        <p:txBody>
          <a:bodyPr wrap="square" rtlCol="0">
            <a:spAutoFit/>
          </a:bodyPr>
          <a:lstStyle/>
          <a:p>
            <a:r>
              <a:rPr lang="es-CO" sz="1400" dirty="0" smtClean="0">
                <a:solidFill>
                  <a:schemeClr val="tx1">
                    <a:lumMod val="75000"/>
                    <a:lumOff val="25000"/>
                  </a:schemeClr>
                </a:solidFill>
                <a:latin typeface="Open Sans" panose="020B0606030504020204"/>
              </a:rPr>
              <a:t>Desliza para </a:t>
            </a:r>
            <a:r>
              <a:rPr lang="es-CO" sz="1400" dirty="0">
                <a:solidFill>
                  <a:schemeClr val="tx1">
                    <a:lumMod val="75000"/>
                    <a:lumOff val="25000"/>
                  </a:schemeClr>
                </a:solidFill>
                <a:latin typeface="Open Sans" panose="020B0606030504020204"/>
              </a:rPr>
              <a:t>ampliar la información.</a:t>
            </a:r>
          </a:p>
        </p:txBody>
      </p:sp>
      <p:sp>
        <p:nvSpPr>
          <p:cNvPr id="2" name="CuadroTexto 1"/>
          <p:cNvSpPr txBox="1"/>
          <p:nvPr/>
        </p:nvSpPr>
        <p:spPr>
          <a:xfrm>
            <a:off x="2355464" y="3416454"/>
            <a:ext cx="3480619" cy="95410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Técnicas para la redacción de un texto </a:t>
            </a:r>
          </a:p>
          <a:p>
            <a:pPr algn="just"/>
            <a:r>
              <a:rPr lang="es-CO" sz="1400" dirty="0">
                <a:solidFill>
                  <a:schemeClr val="tx1">
                    <a:lumMod val="75000"/>
                    <a:lumOff val="25000"/>
                  </a:schemeClr>
                </a:solidFill>
                <a:latin typeface="Open Sans" panose="020B0606030504020204"/>
              </a:rPr>
              <a:t>En el momento de redactar un texto, siempre hay dificultades para esto, a continuación, se indican las técnicas que ayudaran para redactar texto</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sp>
        <p:nvSpPr>
          <p:cNvPr id="6" name="Elipse 5"/>
          <p:cNvSpPr/>
          <p:nvPr/>
        </p:nvSpPr>
        <p:spPr>
          <a:xfrm>
            <a:off x="7478336"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p:cNvSpPr/>
          <p:nvPr/>
        </p:nvSpPr>
        <p:spPr>
          <a:xfrm>
            <a:off x="7825432"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p:cNvSpPr/>
          <p:nvPr/>
        </p:nvSpPr>
        <p:spPr>
          <a:xfrm>
            <a:off x="8178404"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p:cNvSpPr/>
          <p:nvPr/>
        </p:nvSpPr>
        <p:spPr>
          <a:xfrm>
            <a:off x="8525500"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Elipse 20"/>
          <p:cNvSpPr/>
          <p:nvPr/>
        </p:nvSpPr>
        <p:spPr>
          <a:xfrm>
            <a:off x="8872596"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lipse 21"/>
          <p:cNvSpPr/>
          <p:nvPr/>
        </p:nvSpPr>
        <p:spPr>
          <a:xfrm>
            <a:off x="9219692"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Elipse 23"/>
          <p:cNvSpPr/>
          <p:nvPr/>
        </p:nvSpPr>
        <p:spPr>
          <a:xfrm>
            <a:off x="9566788"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Elipse 24"/>
          <p:cNvSpPr/>
          <p:nvPr/>
        </p:nvSpPr>
        <p:spPr>
          <a:xfrm>
            <a:off x="9913884"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7501140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6187370" y="3027348"/>
            <a:ext cx="5100062" cy="316838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07923" y="1925806"/>
            <a:ext cx="10500850" cy="75784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Resumen </a:t>
            </a:r>
          </a:p>
          <a:p>
            <a:pPr algn="just"/>
            <a:r>
              <a:rPr lang="es-CO" sz="1400" dirty="0">
                <a:solidFill>
                  <a:schemeClr val="tx1">
                    <a:lumMod val="75000"/>
                    <a:lumOff val="25000"/>
                  </a:schemeClr>
                </a:solidFill>
                <a:latin typeface="Open Sans" panose="020B0606030504020204"/>
              </a:rPr>
              <a:t>En esta lección se explica el paso a paso de cómo se debe redactar un texto, también se explica el concepto de coherencia y concordancia. Por qué son tan importantes a la hora de redactar un texto.</a:t>
            </a:r>
          </a:p>
        </p:txBody>
      </p:sp>
      <p:sp>
        <p:nvSpPr>
          <p:cNvPr id="4" name="CuadroTexto 3"/>
          <p:cNvSpPr txBox="1"/>
          <p:nvPr/>
        </p:nvSpPr>
        <p:spPr>
          <a:xfrm>
            <a:off x="875005" y="1563331"/>
            <a:ext cx="9075240" cy="338554"/>
          </a:xfrm>
          <a:prstGeom prst="rect">
            <a:avLst/>
          </a:prstGeom>
          <a:noFill/>
        </p:spPr>
        <p:txBody>
          <a:bodyPr wrap="square" rtlCol="0">
            <a:spAutoFit/>
          </a:bodyPr>
          <a:lstStyle/>
          <a:p>
            <a:r>
              <a:rPr lang="es-CO" sz="1600" b="1" dirty="0">
                <a:solidFill>
                  <a:schemeClr val="accent1">
                    <a:lumMod val="50000"/>
                  </a:schemeClr>
                </a:solidFill>
                <a:latin typeface="Open Sans" panose="020B0606030504020204"/>
              </a:rPr>
              <a:t>TÉCNICAS DE REDACCIÓN DE ESCRITOS EN ESPAÑOL Y/O </a:t>
            </a:r>
            <a:r>
              <a:rPr lang="es-CO" sz="1600" b="1" dirty="0" smtClean="0">
                <a:solidFill>
                  <a:schemeClr val="accent1">
                    <a:lumMod val="50000"/>
                  </a:schemeClr>
                </a:solidFill>
                <a:latin typeface="Open Sans" panose="020B0606030504020204"/>
              </a:rPr>
              <a:t>INGLÉS</a:t>
            </a:r>
            <a:endParaRPr lang="es-CO" sz="1600" dirty="0">
              <a:solidFill>
                <a:schemeClr val="accent1">
                  <a:lumMod val="50000"/>
                </a:schemeClr>
              </a:solidFill>
              <a:latin typeface="Open Sans" panose="020B0606030504020204"/>
            </a:endParaRPr>
          </a:p>
        </p:txBody>
      </p:sp>
      <p:sp>
        <p:nvSpPr>
          <p:cNvPr id="9" name="Rectángulo redondeado 8"/>
          <p:cNvSpPr/>
          <p:nvPr/>
        </p:nvSpPr>
        <p:spPr>
          <a:xfrm>
            <a:off x="491613" y="1426670"/>
            <a:ext cx="10933471" cy="1464016"/>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474" y="3027347"/>
            <a:ext cx="1848466" cy="3168388"/>
          </a:xfrm>
          <a:prstGeom prst="rect">
            <a:avLst/>
          </a:prstGeom>
        </p:spPr>
      </p:pic>
      <p:sp>
        <p:nvSpPr>
          <p:cNvPr id="13" name="CuadroTexto 12"/>
          <p:cNvSpPr txBox="1"/>
          <p:nvPr/>
        </p:nvSpPr>
        <p:spPr>
          <a:xfrm>
            <a:off x="2355464" y="4611541"/>
            <a:ext cx="3480619" cy="307777"/>
          </a:xfrm>
          <a:prstGeom prst="rect">
            <a:avLst/>
          </a:prstGeom>
          <a:noFill/>
        </p:spPr>
        <p:txBody>
          <a:bodyPr wrap="square" rtlCol="0">
            <a:spAutoFit/>
          </a:bodyPr>
          <a:lstStyle/>
          <a:p>
            <a:r>
              <a:rPr lang="es-CO" sz="1400" dirty="0" smtClean="0">
                <a:solidFill>
                  <a:schemeClr val="tx1">
                    <a:lumMod val="75000"/>
                    <a:lumOff val="25000"/>
                  </a:schemeClr>
                </a:solidFill>
                <a:latin typeface="Open Sans" panose="020B0606030504020204"/>
              </a:rPr>
              <a:t>Desliza para </a:t>
            </a:r>
            <a:r>
              <a:rPr lang="es-CO" sz="1400" dirty="0">
                <a:solidFill>
                  <a:schemeClr val="tx1">
                    <a:lumMod val="75000"/>
                    <a:lumOff val="25000"/>
                  </a:schemeClr>
                </a:solidFill>
                <a:latin typeface="Open Sans" panose="020B0606030504020204"/>
              </a:rPr>
              <a:t>ampliar la información.</a:t>
            </a:r>
          </a:p>
        </p:txBody>
      </p:sp>
      <p:sp>
        <p:nvSpPr>
          <p:cNvPr id="2" name="CuadroTexto 1"/>
          <p:cNvSpPr txBox="1"/>
          <p:nvPr/>
        </p:nvSpPr>
        <p:spPr>
          <a:xfrm>
            <a:off x="2355464" y="3416454"/>
            <a:ext cx="3480619" cy="95410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Técnicas para la redacción de un texto </a:t>
            </a:r>
          </a:p>
          <a:p>
            <a:pPr algn="just"/>
            <a:r>
              <a:rPr lang="es-CO" sz="1400" dirty="0">
                <a:solidFill>
                  <a:schemeClr val="tx1">
                    <a:lumMod val="75000"/>
                    <a:lumOff val="25000"/>
                  </a:schemeClr>
                </a:solidFill>
                <a:latin typeface="Open Sans" panose="020B0606030504020204"/>
              </a:rPr>
              <a:t>En el momento de redactar un texto, siempre hay dificultades para esto, a continuación, se indican las técnicas que ayudaran para redactar texto</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sp>
        <p:nvSpPr>
          <p:cNvPr id="6" name="Elipse 5"/>
          <p:cNvSpPr/>
          <p:nvPr/>
        </p:nvSpPr>
        <p:spPr>
          <a:xfrm>
            <a:off x="7478336" y="5914531"/>
            <a:ext cx="154350" cy="1543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p:cNvSpPr/>
          <p:nvPr/>
        </p:nvSpPr>
        <p:spPr>
          <a:xfrm>
            <a:off x="7825432"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p:cNvSpPr/>
          <p:nvPr/>
        </p:nvSpPr>
        <p:spPr>
          <a:xfrm>
            <a:off x="8178404"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p:cNvSpPr/>
          <p:nvPr/>
        </p:nvSpPr>
        <p:spPr>
          <a:xfrm>
            <a:off x="8525500"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Elipse 20"/>
          <p:cNvSpPr/>
          <p:nvPr/>
        </p:nvSpPr>
        <p:spPr>
          <a:xfrm>
            <a:off x="8872596"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lipse 21"/>
          <p:cNvSpPr/>
          <p:nvPr/>
        </p:nvSpPr>
        <p:spPr>
          <a:xfrm>
            <a:off x="9219692"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Elipse 23"/>
          <p:cNvSpPr/>
          <p:nvPr/>
        </p:nvSpPr>
        <p:spPr>
          <a:xfrm>
            <a:off x="9566788"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Elipse 24"/>
          <p:cNvSpPr/>
          <p:nvPr/>
        </p:nvSpPr>
        <p:spPr>
          <a:xfrm>
            <a:off x="9913884"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Imagen 19" descr="Icono&#10;&#10;Descripción generada automáticamente">
            <a:extLst>
              <a:ext uri="{FF2B5EF4-FFF2-40B4-BE49-F238E27FC236}">
                <a16:creationId xmlns="" xmlns:a16="http://schemas.microsoft.com/office/drawing/2014/main" id="{2CE85656-C942-4374-BDB0-59FDCF60E3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8341" y="6062687"/>
            <a:ext cx="434340" cy="539422"/>
          </a:xfrm>
          <a:prstGeom prst="rect">
            <a:avLst/>
          </a:prstGeom>
        </p:spPr>
      </p:pic>
      <p:sp>
        <p:nvSpPr>
          <p:cNvPr id="5" name="CuadroTexto 4"/>
          <p:cNvSpPr txBox="1"/>
          <p:nvPr/>
        </p:nvSpPr>
        <p:spPr>
          <a:xfrm>
            <a:off x="6381135" y="3283974"/>
            <a:ext cx="4719484" cy="2462213"/>
          </a:xfrm>
          <a:prstGeom prst="rect">
            <a:avLst/>
          </a:prstGeom>
          <a:noFill/>
        </p:spPr>
        <p:txBody>
          <a:bodyPr wrap="square" rtlCol="0">
            <a:spAutoFit/>
          </a:bodyPr>
          <a:lstStyle/>
          <a:p>
            <a:pPr lvl="0" algn="just"/>
            <a:r>
              <a:rPr lang="es-CO" sz="1400" b="1" dirty="0" smtClean="0">
                <a:solidFill>
                  <a:schemeClr val="tx1">
                    <a:lumMod val="75000"/>
                    <a:lumOff val="25000"/>
                  </a:schemeClr>
                </a:solidFill>
                <a:latin typeface="Open Sans" panose="020B0606030504020204"/>
              </a:rPr>
              <a:t>1. Selección </a:t>
            </a:r>
            <a:r>
              <a:rPr lang="es-CO" sz="1400" b="1" dirty="0">
                <a:solidFill>
                  <a:schemeClr val="tx1">
                    <a:lumMod val="75000"/>
                    <a:lumOff val="25000"/>
                  </a:schemeClr>
                </a:solidFill>
                <a:latin typeface="Open Sans" panose="020B0606030504020204"/>
              </a:rPr>
              <a:t>del tema</a:t>
            </a:r>
          </a:p>
          <a:p>
            <a:pPr algn="just"/>
            <a:r>
              <a:rPr lang="es-CO" sz="1400" dirty="0">
                <a:solidFill>
                  <a:schemeClr val="tx1">
                    <a:lumMod val="75000"/>
                    <a:lumOff val="25000"/>
                  </a:schemeClr>
                </a:solidFill>
                <a:latin typeface="Open Sans" panose="020B0606030504020204"/>
              </a:rPr>
              <a:t>Para la selección del tema se debe tener en cuenta lo siguiente: usted debe elegir un tema que le interese, que lo motive a redactar, investigar, entre otras cosas, pero debe de tener en cuenta que tiene que ser acorde a la intensión que se tiene con el texto.</a:t>
            </a:r>
          </a:p>
          <a:p>
            <a:pPr algn="just"/>
            <a:r>
              <a:rPr lang="es-CO" sz="1400" dirty="0">
                <a:solidFill>
                  <a:schemeClr val="tx1">
                    <a:lumMod val="75000"/>
                    <a:lumOff val="25000"/>
                  </a:schemeClr>
                </a:solidFill>
                <a:latin typeface="Open Sans" panose="020B0606030504020204"/>
              </a:rPr>
              <a:t>No se debe escoger un tema muy amplio, ya que este permitiría dejar muchas ideas por fuera, tampoco muy limitado, porque este podría quedarse corto a la hora de redactar, se deben evitar tipos de temas que sean difíciles de expresar y considere el tamaño de texto o información dependiendo de qué tipo de documento este escribiendo.</a:t>
            </a:r>
          </a:p>
        </p:txBody>
      </p:sp>
    </p:spTree>
    <p:extLst>
      <p:ext uri="{BB962C8B-B14F-4D97-AF65-F5344CB8AC3E}">
        <p14:creationId xmlns:p14="http://schemas.microsoft.com/office/powerpoint/2010/main" val="4277678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345474" y="1404629"/>
            <a:ext cx="11478664" cy="1590819"/>
          </a:xfrm>
          <a:prstGeom prst="roundRect">
            <a:avLst/>
          </a:prstGeom>
          <a:solidFill>
            <a:schemeClr val="accent5">
              <a:lumMod val="40000"/>
              <a:lumOff val="60000"/>
            </a:schemeClr>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CO" sz="1400" b="1" dirty="0">
                <a:solidFill>
                  <a:schemeClr val="tx1">
                    <a:lumMod val="75000"/>
                    <a:lumOff val="25000"/>
                  </a:schemeClr>
                </a:solidFill>
                <a:latin typeface="Open Sans" panose="020B0606030504020204"/>
              </a:rPr>
              <a:t>¿Qué es un sistema embebido?</a:t>
            </a:r>
          </a:p>
          <a:p>
            <a:pPr algn="just"/>
            <a:r>
              <a:rPr lang="es-CO" sz="1400" dirty="0">
                <a:solidFill>
                  <a:schemeClr val="tx1">
                    <a:lumMod val="75000"/>
                    <a:lumOff val="25000"/>
                  </a:schemeClr>
                </a:solidFill>
                <a:latin typeface="Open Sans" panose="020B0606030504020204"/>
              </a:rPr>
              <a:t>También conocido como sistemas incrustados, hace referencia a un subsistema que está dentro de un sistema más grande, este está diseñado específicamente para realizar una función particular para la cual fue programado. Por ejemplo, un sistema de frenos de un automóvil, donde su única función es hacer detener el vehículo y hace parte de un sistema más grande que es todo el automóvil.</a:t>
            </a:r>
          </a:p>
          <a:p>
            <a:pPr algn="just"/>
            <a:r>
              <a:rPr lang="es-CO" sz="1400" dirty="0">
                <a:solidFill>
                  <a:schemeClr val="tx1">
                    <a:lumMod val="75000"/>
                    <a:lumOff val="25000"/>
                  </a:schemeClr>
                </a:solidFill>
                <a:latin typeface="Open Sans" panose="020B0606030504020204"/>
              </a:rPr>
              <a:t>Se puede decir que es una computadora (un sistema embebido), ya que se le da una orden y este realiza su función, con la gran diferencia de que una computadora es multifuncional, mientras que este tipo de subsistemas solo están diseñados para realizar una función en específico.</a:t>
            </a:r>
          </a:p>
        </p:txBody>
      </p:sp>
      <p:sp>
        <p:nvSpPr>
          <p:cNvPr id="14" name="Rectángulo redondeado 13"/>
          <p:cNvSpPr/>
          <p:nvPr/>
        </p:nvSpPr>
        <p:spPr>
          <a:xfrm>
            <a:off x="384802" y="3042237"/>
            <a:ext cx="6411312" cy="3132421"/>
          </a:xfrm>
          <a:prstGeom prst="roundRect">
            <a:avLst/>
          </a:prstGeom>
          <a:ln w="57150">
            <a:solidFill>
              <a:schemeClr val="accent5">
                <a:lumMod val="50000"/>
              </a:schemeClr>
            </a:solidFill>
          </a:ln>
        </p:spPr>
        <p:style>
          <a:lnRef idx="2">
            <a:schemeClr val="accent1"/>
          </a:lnRef>
          <a:fillRef idx="1">
            <a:schemeClr val="lt1"/>
          </a:fillRef>
          <a:effectRef idx="0">
            <a:schemeClr val="accent1"/>
          </a:effectRef>
          <a:fontRef idx="minor">
            <a:schemeClr val="dk1"/>
          </a:fontRef>
        </p:style>
        <p:txBody>
          <a:bodyPr rtlCol="0" anchor="t"/>
          <a:lstStyle/>
          <a:p>
            <a:r>
              <a:rPr lang="es-CO" sz="1400" b="1" dirty="0">
                <a:solidFill>
                  <a:schemeClr val="tx1">
                    <a:lumMod val="75000"/>
                    <a:lumOff val="25000"/>
                  </a:schemeClr>
                </a:solidFill>
                <a:latin typeface="Open Sans" panose="020B0606030504020204"/>
              </a:rPr>
              <a:t>¿</a:t>
            </a:r>
            <a:r>
              <a:rPr lang="es-CO" sz="1400" b="1" dirty="0" smtClean="0">
                <a:solidFill>
                  <a:schemeClr val="tx1">
                    <a:lumMod val="75000"/>
                    <a:lumOff val="25000"/>
                  </a:schemeClr>
                </a:solidFill>
                <a:latin typeface="Open Sans" panose="020B0606030504020204"/>
              </a:rPr>
              <a:t>Cómo </a:t>
            </a:r>
            <a:r>
              <a:rPr lang="es-CO" sz="1400" b="1" dirty="0">
                <a:solidFill>
                  <a:schemeClr val="tx1">
                    <a:lumMod val="75000"/>
                    <a:lumOff val="25000"/>
                  </a:schemeClr>
                </a:solidFill>
                <a:latin typeface="Open Sans" panose="020B0606030504020204"/>
              </a:rPr>
              <a:t>están construidos los sistemas embebidos?</a:t>
            </a:r>
          </a:p>
          <a:p>
            <a:pPr algn="just"/>
            <a:r>
              <a:rPr lang="es-CO" sz="1400" dirty="0">
                <a:solidFill>
                  <a:schemeClr val="tx1">
                    <a:lumMod val="75000"/>
                    <a:lumOff val="25000"/>
                  </a:schemeClr>
                </a:solidFill>
                <a:latin typeface="Open Sans" panose="020B0606030504020204"/>
              </a:rPr>
              <a:t>La mayoría de estos tipos de sistemas en sus componentes siempre traen una computadora con características muy especiales, estas se denominan </a:t>
            </a:r>
            <a:r>
              <a:rPr lang="es-CO" sz="1400" dirty="0" err="1">
                <a:solidFill>
                  <a:schemeClr val="tx1">
                    <a:lumMod val="75000"/>
                    <a:lumOff val="25000"/>
                  </a:schemeClr>
                </a:solidFill>
                <a:latin typeface="Open Sans" panose="020B0606030504020204"/>
              </a:rPr>
              <a:t>microcontroladores</a:t>
            </a:r>
            <a:r>
              <a:rPr lang="es-CO" sz="1400" dirty="0">
                <a:solidFill>
                  <a:schemeClr val="tx1">
                    <a:lumMod val="75000"/>
                    <a:lumOff val="25000"/>
                  </a:schemeClr>
                </a:solidFill>
                <a:latin typeface="Open Sans" panose="020B0606030504020204"/>
              </a:rPr>
              <a:t>, estos son microprocesadores que tienen una entrada y una salida en el mismo chip. Estos sistemas poseen una interfaz externa que es el método mediante el cual el dispositivo se conecta a una red para hacer un constante monitoreo del estado del sistema y su diagnóstico.</a:t>
            </a:r>
          </a:p>
          <a:p>
            <a:pPr algn="just"/>
            <a:r>
              <a:rPr lang="es-CO" sz="1400" dirty="0">
                <a:solidFill>
                  <a:schemeClr val="tx1">
                    <a:lumMod val="75000"/>
                    <a:lumOff val="25000"/>
                  </a:schemeClr>
                </a:solidFill>
                <a:latin typeface="Open Sans" panose="020B0606030504020204"/>
              </a:rPr>
              <a:t>Normalmente, para programar los sistemas embebidos, se hace con un lenguaje (idioma) ensamblador de </a:t>
            </a:r>
            <a:r>
              <a:rPr lang="es-CO" sz="1400" dirty="0" err="1">
                <a:solidFill>
                  <a:schemeClr val="tx1">
                    <a:lumMod val="75000"/>
                    <a:lumOff val="25000"/>
                  </a:schemeClr>
                </a:solidFill>
                <a:latin typeface="Open Sans" panose="020B0606030504020204"/>
              </a:rPr>
              <a:t>microcontrolador</a:t>
            </a:r>
            <a:r>
              <a:rPr lang="es-CO" sz="1400" dirty="0">
                <a:solidFill>
                  <a:schemeClr val="tx1">
                    <a:lumMod val="75000"/>
                    <a:lumOff val="25000"/>
                  </a:schemeClr>
                </a:solidFill>
                <a:latin typeface="Open Sans" panose="020B0606030504020204"/>
              </a:rPr>
              <a:t> o también utilizando las herramientas de otros lenguajes externos al sistema como C++ o C, en casos en específicos. En otras circunstancias, cuando no se necesita una respuesta instantánea del procesador, se puede usar otro tipo de lenguajes interpretadores como java, esta plataforma tiene una gran capacidad de soporte de red y puede optimizar los dispositivos y procesar los datos.</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8723" y="2435518"/>
            <a:ext cx="4345858" cy="4345858"/>
          </a:xfrm>
          <a:prstGeom prst="rect">
            <a:avLst/>
          </a:prstGeom>
        </p:spPr>
      </p:pic>
      <p:sp>
        <p:nvSpPr>
          <p:cNvPr id="8" name="Rectángulo 7"/>
          <p:cNvSpPr/>
          <p:nvPr/>
        </p:nvSpPr>
        <p:spPr>
          <a:xfrm>
            <a:off x="345474" y="950462"/>
            <a:ext cx="4816896"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pic>
        <p:nvPicPr>
          <p:cNvPr id="9" name="Imagen 8" descr="Icono&#10;&#10;Descripción generada automáticamente">
            <a:extLst>
              <a:ext uri="{FF2B5EF4-FFF2-40B4-BE49-F238E27FC236}">
                <a16:creationId xmlns="" xmlns:a16="http://schemas.microsoft.com/office/drawing/2014/main" id="{FDE1D1E3-2741-40B0-9C89-E6E9019D36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0335" y="6318578"/>
            <a:ext cx="434340" cy="539422"/>
          </a:xfrm>
          <a:prstGeom prst="rect">
            <a:avLst/>
          </a:prstGeom>
        </p:spPr>
      </p:pic>
    </p:spTree>
    <p:extLst>
      <p:ext uri="{BB962C8B-B14F-4D97-AF65-F5344CB8AC3E}">
        <p14:creationId xmlns:p14="http://schemas.microsoft.com/office/powerpoint/2010/main" val="164899592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6187370" y="3027348"/>
            <a:ext cx="5100062" cy="316838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07923" y="1925806"/>
            <a:ext cx="10500850" cy="75784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Resumen </a:t>
            </a:r>
          </a:p>
          <a:p>
            <a:pPr algn="just"/>
            <a:r>
              <a:rPr lang="es-CO" sz="1400" dirty="0">
                <a:solidFill>
                  <a:schemeClr val="tx1">
                    <a:lumMod val="75000"/>
                    <a:lumOff val="25000"/>
                  </a:schemeClr>
                </a:solidFill>
                <a:latin typeface="Open Sans" panose="020B0606030504020204"/>
              </a:rPr>
              <a:t>En esta lección se explica el paso a paso de cómo se debe redactar un texto, también se explica el concepto de coherencia y concordancia. Por qué son tan importantes a la hora de redactar un texto.</a:t>
            </a:r>
          </a:p>
        </p:txBody>
      </p:sp>
      <p:sp>
        <p:nvSpPr>
          <p:cNvPr id="4" name="CuadroTexto 3"/>
          <p:cNvSpPr txBox="1"/>
          <p:nvPr/>
        </p:nvSpPr>
        <p:spPr>
          <a:xfrm>
            <a:off x="875005" y="1563331"/>
            <a:ext cx="9075240" cy="338554"/>
          </a:xfrm>
          <a:prstGeom prst="rect">
            <a:avLst/>
          </a:prstGeom>
          <a:noFill/>
        </p:spPr>
        <p:txBody>
          <a:bodyPr wrap="square" rtlCol="0">
            <a:spAutoFit/>
          </a:bodyPr>
          <a:lstStyle/>
          <a:p>
            <a:r>
              <a:rPr lang="es-CO" sz="1600" b="1" dirty="0">
                <a:solidFill>
                  <a:schemeClr val="accent1">
                    <a:lumMod val="50000"/>
                  </a:schemeClr>
                </a:solidFill>
                <a:latin typeface="Open Sans" panose="020B0606030504020204"/>
              </a:rPr>
              <a:t>TÉCNICAS DE REDACCIÓN DE ESCRITOS EN ESPAÑOL Y/O </a:t>
            </a:r>
            <a:r>
              <a:rPr lang="es-CO" sz="1600" b="1" dirty="0" smtClean="0">
                <a:solidFill>
                  <a:schemeClr val="accent1">
                    <a:lumMod val="50000"/>
                  </a:schemeClr>
                </a:solidFill>
                <a:latin typeface="Open Sans" panose="020B0606030504020204"/>
              </a:rPr>
              <a:t>INGLÉS</a:t>
            </a:r>
            <a:endParaRPr lang="es-CO" sz="1600" dirty="0">
              <a:solidFill>
                <a:schemeClr val="accent1">
                  <a:lumMod val="50000"/>
                </a:schemeClr>
              </a:solidFill>
              <a:latin typeface="Open Sans" panose="020B0606030504020204"/>
            </a:endParaRPr>
          </a:p>
        </p:txBody>
      </p:sp>
      <p:sp>
        <p:nvSpPr>
          <p:cNvPr id="9" name="Rectángulo redondeado 8"/>
          <p:cNvSpPr/>
          <p:nvPr/>
        </p:nvSpPr>
        <p:spPr>
          <a:xfrm>
            <a:off x="491613" y="1426670"/>
            <a:ext cx="10933471" cy="1464016"/>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474" y="3027347"/>
            <a:ext cx="1848466" cy="3168388"/>
          </a:xfrm>
          <a:prstGeom prst="rect">
            <a:avLst/>
          </a:prstGeom>
        </p:spPr>
      </p:pic>
      <p:sp>
        <p:nvSpPr>
          <p:cNvPr id="13" name="CuadroTexto 12"/>
          <p:cNvSpPr txBox="1"/>
          <p:nvPr/>
        </p:nvSpPr>
        <p:spPr>
          <a:xfrm>
            <a:off x="2355464" y="4611541"/>
            <a:ext cx="3480619" cy="307777"/>
          </a:xfrm>
          <a:prstGeom prst="rect">
            <a:avLst/>
          </a:prstGeom>
          <a:noFill/>
        </p:spPr>
        <p:txBody>
          <a:bodyPr wrap="square" rtlCol="0">
            <a:spAutoFit/>
          </a:bodyPr>
          <a:lstStyle/>
          <a:p>
            <a:r>
              <a:rPr lang="es-CO" sz="1400" dirty="0" smtClean="0">
                <a:solidFill>
                  <a:schemeClr val="tx1">
                    <a:lumMod val="75000"/>
                    <a:lumOff val="25000"/>
                  </a:schemeClr>
                </a:solidFill>
                <a:latin typeface="Open Sans" panose="020B0606030504020204"/>
              </a:rPr>
              <a:t>Desliza para </a:t>
            </a:r>
            <a:r>
              <a:rPr lang="es-CO" sz="1400" dirty="0">
                <a:solidFill>
                  <a:schemeClr val="tx1">
                    <a:lumMod val="75000"/>
                    <a:lumOff val="25000"/>
                  </a:schemeClr>
                </a:solidFill>
                <a:latin typeface="Open Sans" panose="020B0606030504020204"/>
              </a:rPr>
              <a:t>ampliar la información.</a:t>
            </a:r>
          </a:p>
        </p:txBody>
      </p:sp>
      <p:sp>
        <p:nvSpPr>
          <p:cNvPr id="2" name="CuadroTexto 1"/>
          <p:cNvSpPr txBox="1"/>
          <p:nvPr/>
        </p:nvSpPr>
        <p:spPr>
          <a:xfrm>
            <a:off x="2355464" y="3416454"/>
            <a:ext cx="3480619" cy="95410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Técnicas para la redacción de un texto </a:t>
            </a:r>
          </a:p>
          <a:p>
            <a:pPr algn="just"/>
            <a:r>
              <a:rPr lang="es-CO" sz="1400" dirty="0">
                <a:solidFill>
                  <a:schemeClr val="tx1">
                    <a:lumMod val="75000"/>
                    <a:lumOff val="25000"/>
                  </a:schemeClr>
                </a:solidFill>
                <a:latin typeface="Open Sans" panose="020B0606030504020204"/>
              </a:rPr>
              <a:t>En el momento de redactar un texto, siempre hay dificultades para esto, a continuación, se indican las técnicas que ayudaran para redactar texto</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sp>
        <p:nvSpPr>
          <p:cNvPr id="6" name="Elipse 5"/>
          <p:cNvSpPr/>
          <p:nvPr/>
        </p:nvSpPr>
        <p:spPr>
          <a:xfrm>
            <a:off x="7478336"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p:cNvSpPr/>
          <p:nvPr/>
        </p:nvSpPr>
        <p:spPr>
          <a:xfrm>
            <a:off x="7825432" y="5914531"/>
            <a:ext cx="154350" cy="1543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p:cNvSpPr/>
          <p:nvPr/>
        </p:nvSpPr>
        <p:spPr>
          <a:xfrm>
            <a:off x="8178404"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p:cNvSpPr/>
          <p:nvPr/>
        </p:nvSpPr>
        <p:spPr>
          <a:xfrm>
            <a:off x="8525500"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Elipse 20"/>
          <p:cNvSpPr/>
          <p:nvPr/>
        </p:nvSpPr>
        <p:spPr>
          <a:xfrm>
            <a:off x="8872596"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lipse 21"/>
          <p:cNvSpPr/>
          <p:nvPr/>
        </p:nvSpPr>
        <p:spPr>
          <a:xfrm>
            <a:off x="9219692"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Elipse 23"/>
          <p:cNvSpPr/>
          <p:nvPr/>
        </p:nvSpPr>
        <p:spPr>
          <a:xfrm>
            <a:off x="9566788"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Elipse 24"/>
          <p:cNvSpPr/>
          <p:nvPr/>
        </p:nvSpPr>
        <p:spPr>
          <a:xfrm>
            <a:off x="9913884"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Imagen 19" descr="Icono&#10;&#10;Descripción generada automáticamente">
            <a:extLst>
              <a:ext uri="{FF2B5EF4-FFF2-40B4-BE49-F238E27FC236}">
                <a16:creationId xmlns="" xmlns:a16="http://schemas.microsoft.com/office/drawing/2014/main" id="{2CE85656-C942-4374-BDB0-59FDCF60E3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9999" y="6062687"/>
            <a:ext cx="434340" cy="539422"/>
          </a:xfrm>
          <a:prstGeom prst="rect">
            <a:avLst/>
          </a:prstGeom>
        </p:spPr>
      </p:pic>
      <p:sp>
        <p:nvSpPr>
          <p:cNvPr id="5" name="CuadroTexto 4"/>
          <p:cNvSpPr txBox="1"/>
          <p:nvPr/>
        </p:nvSpPr>
        <p:spPr>
          <a:xfrm>
            <a:off x="6421904" y="3637077"/>
            <a:ext cx="4630994" cy="1815882"/>
          </a:xfrm>
          <a:prstGeom prst="rect">
            <a:avLst/>
          </a:prstGeom>
          <a:noFill/>
        </p:spPr>
        <p:txBody>
          <a:bodyPr wrap="square" rtlCol="0">
            <a:spAutoFit/>
          </a:bodyPr>
          <a:lstStyle/>
          <a:p>
            <a:pPr lvl="0" algn="just"/>
            <a:r>
              <a:rPr lang="es-CO" sz="1400" b="1" dirty="0">
                <a:solidFill>
                  <a:schemeClr val="tx1">
                    <a:lumMod val="75000"/>
                    <a:lumOff val="25000"/>
                  </a:schemeClr>
                </a:solidFill>
                <a:latin typeface="Open Sans" panose="020B0606030504020204"/>
              </a:rPr>
              <a:t>2</a:t>
            </a:r>
            <a:r>
              <a:rPr lang="es-CO" sz="1400" b="1" dirty="0" smtClean="0">
                <a:solidFill>
                  <a:schemeClr val="tx1">
                    <a:lumMod val="75000"/>
                    <a:lumOff val="25000"/>
                  </a:schemeClr>
                </a:solidFill>
                <a:latin typeface="Open Sans" panose="020B0606030504020204"/>
              </a:rPr>
              <a:t>. </a:t>
            </a:r>
            <a:r>
              <a:rPr lang="es-CO" sz="1400" b="1" dirty="0">
                <a:solidFill>
                  <a:schemeClr val="tx1">
                    <a:lumMod val="75000"/>
                    <a:lumOff val="25000"/>
                  </a:schemeClr>
                </a:solidFill>
                <a:latin typeface="Open Sans" panose="020B0606030504020204"/>
              </a:rPr>
              <a:t>Búsqueda de información</a:t>
            </a:r>
          </a:p>
          <a:p>
            <a:pPr algn="just"/>
            <a:r>
              <a:rPr lang="es-CO" sz="1400" dirty="0">
                <a:solidFill>
                  <a:schemeClr val="tx1">
                    <a:lumMod val="75000"/>
                    <a:lumOff val="25000"/>
                  </a:schemeClr>
                </a:solidFill>
                <a:latin typeface="Open Sans" panose="020B0606030504020204"/>
              </a:rPr>
              <a:t>Para la búsqueda de información se debe de tener mucha paciencia, ya que, si quiere un texto rico en información, se debe de tomar la tarea de buscar información, en libros, páginas web, videos y cualquier otro método que contribuya al enriquecimiento del texto que este redactando, preferiblemente buscar artículos que provengan de autores reconocidos, universidades o sitios de investigación, para tener una base sólida de información.</a:t>
            </a:r>
          </a:p>
        </p:txBody>
      </p:sp>
    </p:spTree>
    <p:extLst>
      <p:ext uri="{BB962C8B-B14F-4D97-AF65-F5344CB8AC3E}">
        <p14:creationId xmlns:p14="http://schemas.microsoft.com/office/powerpoint/2010/main" val="39830960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6187370" y="3027348"/>
            <a:ext cx="5100062" cy="316838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07923" y="1925806"/>
            <a:ext cx="10500850" cy="75784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Resumen </a:t>
            </a:r>
          </a:p>
          <a:p>
            <a:pPr algn="just"/>
            <a:r>
              <a:rPr lang="es-CO" sz="1400" dirty="0">
                <a:solidFill>
                  <a:schemeClr val="tx1">
                    <a:lumMod val="75000"/>
                    <a:lumOff val="25000"/>
                  </a:schemeClr>
                </a:solidFill>
                <a:latin typeface="Open Sans" panose="020B0606030504020204"/>
              </a:rPr>
              <a:t>En esta lección se explica el paso a paso de cómo se debe redactar un texto, también se explica el concepto de coherencia y concordancia. Por qué son tan importantes a la hora de redactar un texto.</a:t>
            </a:r>
          </a:p>
        </p:txBody>
      </p:sp>
      <p:sp>
        <p:nvSpPr>
          <p:cNvPr id="4" name="CuadroTexto 3"/>
          <p:cNvSpPr txBox="1"/>
          <p:nvPr/>
        </p:nvSpPr>
        <p:spPr>
          <a:xfrm>
            <a:off x="875005" y="1563331"/>
            <a:ext cx="9075240" cy="338554"/>
          </a:xfrm>
          <a:prstGeom prst="rect">
            <a:avLst/>
          </a:prstGeom>
          <a:noFill/>
        </p:spPr>
        <p:txBody>
          <a:bodyPr wrap="square" rtlCol="0">
            <a:spAutoFit/>
          </a:bodyPr>
          <a:lstStyle/>
          <a:p>
            <a:r>
              <a:rPr lang="es-CO" sz="1600" b="1" dirty="0">
                <a:solidFill>
                  <a:schemeClr val="accent1">
                    <a:lumMod val="50000"/>
                  </a:schemeClr>
                </a:solidFill>
                <a:latin typeface="Open Sans" panose="020B0606030504020204"/>
              </a:rPr>
              <a:t>TÉCNICAS DE REDACCIÓN DE ESCRITOS EN ESPAÑOL Y/O </a:t>
            </a:r>
            <a:r>
              <a:rPr lang="es-CO" sz="1600" b="1" dirty="0" smtClean="0">
                <a:solidFill>
                  <a:schemeClr val="accent1">
                    <a:lumMod val="50000"/>
                  </a:schemeClr>
                </a:solidFill>
                <a:latin typeface="Open Sans" panose="020B0606030504020204"/>
              </a:rPr>
              <a:t>INGLÉS</a:t>
            </a:r>
            <a:endParaRPr lang="es-CO" sz="1600" dirty="0">
              <a:solidFill>
                <a:schemeClr val="accent1">
                  <a:lumMod val="50000"/>
                </a:schemeClr>
              </a:solidFill>
              <a:latin typeface="Open Sans" panose="020B0606030504020204"/>
            </a:endParaRPr>
          </a:p>
        </p:txBody>
      </p:sp>
      <p:sp>
        <p:nvSpPr>
          <p:cNvPr id="9" name="Rectángulo redondeado 8"/>
          <p:cNvSpPr/>
          <p:nvPr/>
        </p:nvSpPr>
        <p:spPr>
          <a:xfrm>
            <a:off x="491613" y="1426670"/>
            <a:ext cx="10933471" cy="1464016"/>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474" y="3027347"/>
            <a:ext cx="1848466" cy="3168388"/>
          </a:xfrm>
          <a:prstGeom prst="rect">
            <a:avLst/>
          </a:prstGeom>
        </p:spPr>
      </p:pic>
      <p:sp>
        <p:nvSpPr>
          <p:cNvPr id="13" name="CuadroTexto 12"/>
          <p:cNvSpPr txBox="1"/>
          <p:nvPr/>
        </p:nvSpPr>
        <p:spPr>
          <a:xfrm>
            <a:off x="2355464" y="4611541"/>
            <a:ext cx="3480619" cy="307777"/>
          </a:xfrm>
          <a:prstGeom prst="rect">
            <a:avLst/>
          </a:prstGeom>
          <a:noFill/>
        </p:spPr>
        <p:txBody>
          <a:bodyPr wrap="square" rtlCol="0">
            <a:spAutoFit/>
          </a:bodyPr>
          <a:lstStyle/>
          <a:p>
            <a:r>
              <a:rPr lang="es-CO" sz="1400" dirty="0" smtClean="0">
                <a:solidFill>
                  <a:schemeClr val="tx1">
                    <a:lumMod val="75000"/>
                    <a:lumOff val="25000"/>
                  </a:schemeClr>
                </a:solidFill>
                <a:latin typeface="Open Sans" panose="020B0606030504020204"/>
              </a:rPr>
              <a:t>Desliza para </a:t>
            </a:r>
            <a:r>
              <a:rPr lang="es-CO" sz="1400" dirty="0">
                <a:solidFill>
                  <a:schemeClr val="tx1">
                    <a:lumMod val="75000"/>
                    <a:lumOff val="25000"/>
                  </a:schemeClr>
                </a:solidFill>
                <a:latin typeface="Open Sans" panose="020B0606030504020204"/>
              </a:rPr>
              <a:t>ampliar la información.</a:t>
            </a:r>
          </a:p>
        </p:txBody>
      </p:sp>
      <p:sp>
        <p:nvSpPr>
          <p:cNvPr id="2" name="CuadroTexto 1"/>
          <p:cNvSpPr txBox="1"/>
          <p:nvPr/>
        </p:nvSpPr>
        <p:spPr>
          <a:xfrm>
            <a:off x="2355464" y="3416454"/>
            <a:ext cx="3480619" cy="95410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Técnicas para la redacción de un texto </a:t>
            </a:r>
          </a:p>
          <a:p>
            <a:pPr algn="just"/>
            <a:r>
              <a:rPr lang="es-CO" sz="1400" dirty="0">
                <a:solidFill>
                  <a:schemeClr val="tx1">
                    <a:lumMod val="75000"/>
                    <a:lumOff val="25000"/>
                  </a:schemeClr>
                </a:solidFill>
                <a:latin typeface="Open Sans" panose="020B0606030504020204"/>
              </a:rPr>
              <a:t>En el momento de redactar un texto, siempre hay dificultades para esto, a continuación, se indican las técnicas que ayudaran para redactar texto</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sp>
        <p:nvSpPr>
          <p:cNvPr id="6" name="Elipse 5"/>
          <p:cNvSpPr/>
          <p:nvPr/>
        </p:nvSpPr>
        <p:spPr>
          <a:xfrm>
            <a:off x="7478336"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p:cNvSpPr/>
          <p:nvPr/>
        </p:nvSpPr>
        <p:spPr>
          <a:xfrm>
            <a:off x="7825432"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p:cNvSpPr/>
          <p:nvPr/>
        </p:nvSpPr>
        <p:spPr>
          <a:xfrm>
            <a:off x="8178404" y="5914531"/>
            <a:ext cx="154350" cy="1543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p:cNvSpPr/>
          <p:nvPr/>
        </p:nvSpPr>
        <p:spPr>
          <a:xfrm>
            <a:off x="8525500"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Elipse 20"/>
          <p:cNvSpPr/>
          <p:nvPr/>
        </p:nvSpPr>
        <p:spPr>
          <a:xfrm>
            <a:off x="8872596"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lipse 21"/>
          <p:cNvSpPr/>
          <p:nvPr/>
        </p:nvSpPr>
        <p:spPr>
          <a:xfrm>
            <a:off x="9219692"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Elipse 23"/>
          <p:cNvSpPr/>
          <p:nvPr/>
        </p:nvSpPr>
        <p:spPr>
          <a:xfrm>
            <a:off x="9566788"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Elipse 24"/>
          <p:cNvSpPr/>
          <p:nvPr/>
        </p:nvSpPr>
        <p:spPr>
          <a:xfrm>
            <a:off x="9913884"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Imagen 19" descr="Icono&#10;&#10;Descripción generada automáticamente">
            <a:extLst>
              <a:ext uri="{FF2B5EF4-FFF2-40B4-BE49-F238E27FC236}">
                <a16:creationId xmlns="" xmlns:a16="http://schemas.microsoft.com/office/drawing/2014/main" id="{2CE85656-C942-4374-BDB0-59FDCF60E3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5443" y="6062687"/>
            <a:ext cx="434340" cy="539422"/>
          </a:xfrm>
          <a:prstGeom prst="rect">
            <a:avLst/>
          </a:prstGeom>
        </p:spPr>
      </p:pic>
      <p:sp>
        <p:nvSpPr>
          <p:cNvPr id="5" name="CuadroTexto 4"/>
          <p:cNvSpPr txBox="1"/>
          <p:nvPr/>
        </p:nvSpPr>
        <p:spPr>
          <a:xfrm>
            <a:off x="6421904" y="3960242"/>
            <a:ext cx="4630994" cy="1169551"/>
          </a:xfrm>
          <a:prstGeom prst="rect">
            <a:avLst/>
          </a:prstGeom>
          <a:noFill/>
        </p:spPr>
        <p:txBody>
          <a:bodyPr wrap="square" rtlCol="0">
            <a:spAutoFit/>
          </a:bodyPr>
          <a:lstStyle/>
          <a:p>
            <a:pPr lvl="0" algn="just"/>
            <a:r>
              <a:rPr lang="es-CO" sz="1400" b="1" dirty="0" smtClean="0">
                <a:solidFill>
                  <a:schemeClr val="tx1">
                    <a:lumMod val="75000"/>
                    <a:lumOff val="25000"/>
                  </a:schemeClr>
                </a:solidFill>
                <a:latin typeface="Open Sans" panose="020B0606030504020204"/>
              </a:rPr>
              <a:t>3. </a:t>
            </a:r>
            <a:r>
              <a:rPr lang="es-CO" sz="1400" b="1" dirty="0">
                <a:solidFill>
                  <a:schemeClr val="tx1">
                    <a:lumMod val="75000"/>
                    <a:lumOff val="25000"/>
                  </a:schemeClr>
                </a:solidFill>
                <a:latin typeface="Open Sans" panose="020B0606030504020204"/>
              </a:rPr>
              <a:t>Conocer al publico </a:t>
            </a:r>
          </a:p>
          <a:p>
            <a:pPr algn="just"/>
            <a:r>
              <a:rPr lang="es-CO" sz="1400" dirty="0">
                <a:solidFill>
                  <a:schemeClr val="tx1">
                    <a:lumMod val="75000"/>
                    <a:lumOff val="25000"/>
                  </a:schemeClr>
                </a:solidFill>
                <a:latin typeface="Open Sans" panose="020B0606030504020204"/>
              </a:rPr>
              <a:t>Algo que puede servir a la hora de realizar un texto o trabajo escrito es tener conocimiento hacía que tipo de público nos estamos dirigiendo, ya que esto nos indica en qué términos y que tipo de vocabulario utilizar.</a:t>
            </a:r>
          </a:p>
        </p:txBody>
      </p:sp>
    </p:spTree>
    <p:extLst>
      <p:ext uri="{BB962C8B-B14F-4D97-AF65-F5344CB8AC3E}">
        <p14:creationId xmlns:p14="http://schemas.microsoft.com/office/powerpoint/2010/main" val="15316481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6187370" y="3027348"/>
            <a:ext cx="5100062" cy="316838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07923" y="1925806"/>
            <a:ext cx="10500850" cy="75784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Resumen </a:t>
            </a:r>
          </a:p>
          <a:p>
            <a:pPr algn="just"/>
            <a:r>
              <a:rPr lang="es-CO" sz="1400" dirty="0">
                <a:solidFill>
                  <a:schemeClr val="tx1">
                    <a:lumMod val="75000"/>
                    <a:lumOff val="25000"/>
                  </a:schemeClr>
                </a:solidFill>
                <a:latin typeface="Open Sans" panose="020B0606030504020204"/>
              </a:rPr>
              <a:t>En esta lección se explica el paso a paso de cómo se debe redactar un texto, también se explica el concepto de coherencia y concordancia. Por qué son tan importantes a la hora de redactar un texto.</a:t>
            </a:r>
          </a:p>
        </p:txBody>
      </p:sp>
      <p:sp>
        <p:nvSpPr>
          <p:cNvPr id="4" name="CuadroTexto 3"/>
          <p:cNvSpPr txBox="1"/>
          <p:nvPr/>
        </p:nvSpPr>
        <p:spPr>
          <a:xfrm>
            <a:off x="875005" y="1563331"/>
            <a:ext cx="9075240" cy="338554"/>
          </a:xfrm>
          <a:prstGeom prst="rect">
            <a:avLst/>
          </a:prstGeom>
          <a:noFill/>
        </p:spPr>
        <p:txBody>
          <a:bodyPr wrap="square" rtlCol="0">
            <a:spAutoFit/>
          </a:bodyPr>
          <a:lstStyle/>
          <a:p>
            <a:r>
              <a:rPr lang="es-CO" sz="1600" b="1" dirty="0">
                <a:solidFill>
                  <a:schemeClr val="accent1">
                    <a:lumMod val="50000"/>
                  </a:schemeClr>
                </a:solidFill>
                <a:latin typeface="Open Sans" panose="020B0606030504020204"/>
              </a:rPr>
              <a:t>TÉCNICAS DE REDACCIÓN DE ESCRITOS EN ESPAÑOL Y/O </a:t>
            </a:r>
            <a:r>
              <a:rPr lang="es-CO" sz="1600" b="1" dirty="0" smtClean="0">
                <a:solidFill>
                  <a:schemeClr val="accent1">
                    <a:lumMod val="50000"/>
                  </a:schemeClr>
                </a:solidFill>
                <a:latin typeface="Open Sans" panose="020B0606030504020204"/>
              </a:rPr>
              <a:t>INGLÉS</a:t>
            </a:r>
            <a:endParaRPr lang="es-CO" sz="1600" dirty="0">
              <a:solidFill>
                <a:schemeClr val="accent1">
                  <a:lumMod val="50000"/>
                </a:schemeClr>
              </a:solidFill>
              <a:latin typeface="Open Sans" panose="020B0606030504020204"/>
            </a:endParaRPr>
          </a:p>
        </p:txBody>
      </p:sp>
      <p:sp>
        <p:nvSpPr>
          <p:cNvPr id="9" name="Rectángulo redondeado 8"/>
          <p:cNvSpPr/>
          <p:nvPr/>
        </p:nvSpPr>
        <p:spPr>
          <a:xfrm>
            <a:off x="491613" y="1426670"/>
            <a:ext cx="10933471" cy="1464016"/>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474" y="3027347"/>
            <a:ext cx="1848466" cy="3168388"/>
          </a:xfrm>
          <a:prstGeom prst="rect">
            <a:avLst/>
          </a:prstGeom>
        </p:spPr>
      </p:pic>
      <p:sp>
        <p:nvSpPr>
          <p:cNvPr id="13" name="CuadroTexto 12"/>
          <p:cNvSpPr txBox="1"/>
          <p:nvPr/>
        </p:nvSpPr>
        <p:spPr>
          <a:xfrm>
            <a:off x="2355464" y="4611541"/>
            <a:ext cx="3480619" cy="307777"/>
          </a:xfrm>
          <a:prstGeom prst="rect">
            <a:avLst/>
          </a:prstGeom>
          <a:noFill/>
        </p:spPr>
        <p:txBody>
          <a:bodyPr wrap="square" rtlCol="0">
            <a:spAutoFit/>
          </a:bodyPr>
          <a:lstStyle/>
          <a:p>
            <a:r>
              <a:rPr lang="es-CO" sz="1400" dirty="0" smtClean="0">
                <a:solidFill>
                  <a:schemeClr val="tx1">
                    <a:lumMod val="75000"/>
                    <a:lumOff val="25000"/>
                  </a:schemeClr>
                </a:solidFill>
                <a:latin typeface="Open Sans" panose="020B0606030504020204"/>
              </a:rPr>
              <a:t>Desliza para </a:t>
            </a:r>
            <a:r>
              <a:rPr lang="es-CO" sz="1400" dirty="0">
                <a:solidFill>
                  <a:schemeClr val="tx1">
                    <a:lumMod val="75000"/>
                    <a:lumOff val="25000"/>
                  </a:schemeClr>
                </a:solidFill>
                <a:latin typeface="Open Sans" panose="020B0606030504020204"/>
              </a:rPr>
              <a:t>ampliar la información.</a:t>
            </a:r>
          </a:p>
        </p:txBody>
      </p:sp>
      <p:sp>
        <p:nvSpPr>
          <p:cNvPr id="2" name="CuadroTexto 1"/>
          <p:cNvSpPr txBox="1"/>
          <p:nvPr/>
        </p:nvSpPr>
        <p:spPr>
          <a:xfrm>
            <a:off x="2355464" y="3416454"/>
            <a:ext cx="3480619" cy="95410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Técnicas para la redacción de un texto </a:t>
            </a:r>
          </a:p>
          <a:p>
            <a:pPr algn="just"/>
            <a:r>
              <a:rPr lang="es-CO" sz="1400" dirty="0">
                <a:solidFill>
                  <a:schemeClr val="tx1">
                    <a:lumMod val="75000"/>
                    <a:lumOff val="25000"/>
                  </a:schemeClr>
                </a:solidFill>
                <a:latin typeface="Open Sans" panose="020B0606030504020204"/>
              </a:rPr>
              <a:t>En el momento de redactar un texto, siempre hay dificultades para esto, a continuación, se indican las técnicas que ayudaran para redactar texto</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sp>
        <p:nvSpPr>
          <p:cNvPr id="6" name="Elipse 5"/>
          <p:cNvSpPr/>
          <p:nvPr/>
        </p:nvSpPr>
        <p:spPr>
          <a:xfrm>
            <a:off x="7478336"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p:cNvSpPr/>
          <p:nvPr/>
        </p:nvSpPr>
        <p:spPr>
          <a:xfrm>
            <a:off x="7825432"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p:cNvSpPr/>
          <p:nvPr/>
        </p:nvSpPr>
        <p:spPr>
          <a:xfrm>
            <a:off x="8178404"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p:cNvSpPr/>
          <p:nvPr/>
        </p:nvSpPr>
        <p:spPr>
          <a:xfrm>
            <a:off x="8525500" y="5914531"/>
            <a:ext cx="154350" cy="1543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Elipse 20"/>
          <p:cNvSpPr/>
          <p:nvPr/>
        </p:nvSpPr>
        <p:spPr>
          <a:xfrm>
            <a:off x="8872596"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lipse 21"/>
          <p:cNvSpPr/>
          <p:nvPr/>
        </p:nvSpPr>
        <p:spPr>
          <a:xfrm>
            <a:off x="9219692"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Elipse 23"/>
          <p:cNvSpPr/>
          <p:nvPr/>
        </p:nvSpPr>
        <p:spPr>
          <a:xfrm>
            <a:off x="9566788"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Elipse 24"/>
          <p:cNvSpPr/>
          <p:nvPr/>
        </p:nvSpPr>
        <p:spPr>
          <a:xfrm>
            <a:off x="9913884"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Imagen 19" descr="Icono&#10;&#10;Descripción generada automáticamente">
            <a:extLst>
              <a:ext uri="{FF2B5EF4-FFF2-40B4-BE49-F238E27FC236}">
                <a16:creationId xmlns="" xmlns:a16="http://schemas.microsoft.com/office/drawing/2014/main" id="{2CE85656-C942-4374-BDB0-59FDCF60E3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5505" y="6062687"/>
            <a:ext cx="434340" cy="539422"/>
          </a:xfrm>
          <a:prstGeom prst="rect">
            <a:avLst/>
          </a:prstGeom>
        </p:spPr>
      </p:pic>
      <p:sp>
        <p:nvSpPr>
          <p:cNvPr id="5" name="CuadroTexto 4"/>
          <p:cNvSpPr txBox="1"/>
          <p:nvPr/>
        </p:nvSpPr>
        <p:spPr>
          <a:xfrm>
            <a:off x="6421904" y="3113857"/>
            <a:ext cx="4630994" cy="954107"/>
          </a:xfrm>
          <a:prstGeom prst="rect">
            <a:avLst/>
          </a:prstGeom>
          <a:noFill/>
        </p:spPr>
        <p:txBody>
          <a:bodyPr wrap="square" rtlCol="0">
            <a:spAutoFit/>
          </a:bodyPr>
          <a:lstStyle/>
          <a:p>
            <a:pPr lvl="0" algn="just"/>
            <a:r>
              <a:rPr lang="es-CO" sz="1400" b="1" dirty="0">
                <a:solidFill>
                  <a:schemeClr val="tx1">
                    <a:lumMod val="75000"/>
                    <a:lumOff val="25000"/>
                  </a:schemeClr>
                </a:solidFill>
                <a:latin typeface="Open Sans" panose="020B0606030504020204"/>
              </a:rPr>
              <a:t>4</a:t>
            </a:r>
            <a:r>
              <a:rPr lang="es-CO" sz="1400" b="1" dirty="0" smtClean="0">
                <a:solidFill>
                  <a:schemeClr val="tx1">
                    <a:lumMod val="75000"/>
                    <a:lumOff val="25000"/>
                  </a:schemeClr>
                </a:solidFill>
                <a:latin typeface="Open Sans" panose="020B0606030504020204"/>
              </a:rPr>
              <a:t>. </a:t>
            </a:r>
            <a:r>
              <a:rPr lang="es-CO" sz="1400" b="1" dirty="0">
                <a:solidFill>
                  <a:schemeClr val="tx1">
                    <a:lumMod val="75000"/>
                    <a:lumOff val="25000"/>
                  </a:schemeClr>
                </a:solidFill>
                <a:latin typeface="Open Sans" panose="020B0606030504020204"/>
              </a:rPr>
              <a:t>Hacer un bosquejo </a:t>
            </a:r>
          </a:p>
          <a:p>
            <a:pPr algn="just"/>
            <a:r>
              <a:rPr lang="es-CO" sz="1400" dirty="0">
                <a:solidFill>
                  <a:schemeClr val="tx1">
                    <a:lumMod val="75000"/>
                    <a:lumOff val="25000"/>
                  </a:schemeClr>
                </a:solidFill>
                <a:latin typeface="Open Sans" panose="020B0606030504020204"/>
              </a:rPr>
              <a:t>Para realizar un buen bosquejo se hace uso de una herramienta que nos permitirá organizar de manera efectiva la información encontrada.</a:t>
            </a:r>
          </a:p>
        </p:txBody>
      </p:sp>
      <p:pic>
        <p:nvPicPr>
          <p:cNvPr id="23" name="Imagen 22" descr="TEXTO ARGUMENTATIVO - Mapa Mental"/>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4485" y="3900112"/>
            <a:ext cx="2398276" cy="1645282"/>
          </a:xfrm>
          <a:prstGeom prst="rect">
            <a:avLst/>
          </a:prstGeom>
          <a:noFill/>
          <a:ln>
            <a:noFill/>
          </a:ln>
        </p:spPr>
      </p:pic>
      <p:sp>
        <p:nvSpPr>
          <p:cNvPr id="11" name="CuadroTexto 10"/>
          <p:cNvSpPr txBox="1"/>
          <p:nvPr/>
        </p:nvSpPr>
        <p:spPr>
          <a:xfrm>
            <a:off x="7254683" y="5576309"/>
            <a:ext cx="2682766" cy="246221"/>
          </a:xfrm>
          <a:prstGeom prst="rect">
            <a:avLst/>
          </a:prstGeom>
          <a:solidFill>
            <a:schemeClr val="bg1">
              <a:lumMod val="85000"/>
            </a:schemeClr>
          </a:solidFill>
        </p:spPr>
        <p:txBody>
          <a:bodyPr wrap="square" rtlCol="0">
            <a:spAutoFit/>
          </a:bodyPr>
          <a:lstStyle/>
          <a:p>
            <a:r>
              <a:rPr lang="es-CO" sz="1000" dirty="0" smtClean="0">
                <a:solidFill>
                  <a:schemeClr val="tx1">
                    <a:lumMod val="75000"/>
                    <a:lumOff val="25000"/>
                  </a:schemeClr>
                </a:solidFill>
                <a:latin typeface="Open Sans" panose="020B0606030504020204"/>
              </a:rPr>
              <a:t>Diagrama </a:t>
            </a:r>
            <a:r>
              <a:rPr lang="es-CO" sz="1000" dirty="0">
                <a:solidFill>
                  <a:schemeClr val="tx1">
                    <a:lumMod val="75000"/>
                    <a:lumOff val="25000"/>
                  </a:schemeClr>
                </a:solidFill>
                <a:latin typeface="Open Sans" panose="020B0606030504020204"/>
              </a:rPr>
              <a:t>de componentes de un texto argumentativo</a:t>
            </a:r>
          </a:p>
        </p:txBody>
      </p:sp>
    </p:spTree>
    <p:extLst>
      <p:ext uri="{BB962C8B-B14F-4D97-AF65-F5344CB8AC3E}">
        <p14:creationId xmlns:p14="http://schemas.microsoft.com/office/powerpoint/2010/main" val="37634243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6187370" y="3027348"/>
            <a:ext cx="5100062" cy="316838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07923" y="1925806"/>
            <a:ext cx="10500850" cy="75784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Resumen </a:t>
            </a:r>
          </a:p>
          <a:p>
            <a:pPr algn="just"/>
            <a:r>
              <a:rPr lang="es-CO" sz="1400" dirty="0">
                <a:solidFill>
                  <a:schemeClr val="tx1">
                    <a:lumMod val="75000"/>
                    <a:lumOff val="25000"/>
                  </a:schemeClr>
                </a:solidFill>
                <a:latin typeface="Open Sans" panose="020B0606030504020204"/>
              </a:rPr>
              <a:t>En esta lección se explica el paso a paso de cómo se debe redactar un texto, también se explica el concepto de coherencia y concordancia. Por qué son tan importantes a la hora de redactar un texto.</a:t>
            </a:r>
          </a:p>
        </p:txBody>
      </p:sp>
      <p:sp>
        <p:nvSpPr>
          <p:cNvPr id="4" name="CuadroTexto 3"/>
          <p:cNvSpPr txBox="1"/>
          <p:nvPr/>
        </p:nvSpPr>
        <p:spPr>
          <a:xfrm>
            <a:off x="875005" y="1563331"/>
            <a:ext cx="9075240" cy="338554"/>
          </a:xfrm>
          <a:prstGeom prst="rect">
            <a:avLst/>
          </a:prstGeom>
          <a:noFill/>
        </p:spPr>
        <p:txBody>
          <a:bodyPr wrap="square" rtlCol="0">
            <a:spAutoFit/>
          </a:bodyPr>
          <a:lstStyle/>
          <a:p>
            <a:r>
              <a:rPr lang="es-CO" sz="1600" b="1" dirty="0">
                <a:solidFill>
                  <a:schemeClr val="accent1">
                    <a:lumMod val="50000"/>
                  </a:schemeClr>
                </a:solidFill>
                <a:latin typeface="Open Sans" panose="020B0606030504020204"/>
              </a:rPr>
              <a:t>TÉCNICAS DE REDACCIÓN DE ESCRITOS EN ESPAÑOL Y/O </a:t>
            </a:r>
            <a:r>
              <a:rPr lang="es-CO" sz="1600" b="1" dirty="0" smtClean="0">
                <a:solidFill>
                  <a:schemeClr val="accent1">
                    <a:lumMod val="50000"/>
                  </a:schemeClr>
                </a:solidFill>
                <a:latin typeface="Open Sans" panose="020B0606030504020204"/>
              </a:rPr>
              <a:t>INGLÉS</a:t>
            </a:r>
            <a:endParaRPr lang="es-CO" sz="1600" dirty="0">
              <a:solidFill>
                <a:schemeClr val="accent1">
                  <a:lumMod val="50000"/>
                </a:schemeClr>
              </a:solidFill>
              <a:latin typeface="Open Sans" panose="020B0606030504020204"/>
            </a:endParaRPr>
          </a:p>
        </p:txBody>
      </p:sp>
      <p:sp>
        <p:nvSpPr>
          <p:cNvPr id="9" name="Rectángulo redondeado 8"/>
          <p:cNvSpPr/>
          <p:nvPr/>
        </p:nvSpPr>
        <p:spPr>
          <a:xfrm>
            <a:off x="491613" y="1426670"/>
            <a:ext cx="10933471" cy="1464016"/>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474" y="3027347"/>
            <a:ext cx="1848466" cy="3168388"/>
          </a:xfrm>
          <a:prstGeom prst="rect">
            <a:avLst/>
          </a:prstGeom>
        </p:spPr>
      </p:pic>
      <p:sp>
        <p:nvSpPr>
          <p:cNvPr id="13" name="CuadroTexto 12"/>
          <p:cNvSpPr txBox="1"/>
          <p:nvPr/>
        </p:nvSpPr>
        <p:spPr>
          <a:xfrm>
            <a:off x="2355464" y="4611541"/>
            <a:ext cx="3480619" cy="307777"/>
          </a:xfrm>
          <a:prstGeom prst="rect">
            <a:avLst/>
          </a:prstGeom>
          <a:noFill/>
        </p:spPr>
        <p:txBody>
          <a:bodyPr wrap="square" rtlCol="0">
            <a:spAutoFit/>
          </a:bodyPr>
          <a:lstStyle/>
          <a:p>
            <a:r>
              <a:rPr lang="es-CO" sz="1400" dirty="0" smtClean="0">
                <a:solidFill>
                  <a:schemeClr val="tx1">
                    <a:lumMod val="75000"/>
                    <a:lumOff val="25000"/>
                  </a:schemeClr>
                </a:solidFill>
                <a:latin typeface="Open Sans" panose="020B0606030504020204"/>
              </a:rPr>
              <a:t>Desliza para </a:t>
            </a:r>
            <a:r>
              <a:rPr lang="es-CO" sz="1400" dirty="0">
                <a:solidFill>
                  <a:schemeClr val="tx1">
                    <a:lumMod val="75000"/>
                    <a:lumOff val="25000"/>
                  </a:schemeClr>
                </a:solidFill>
                <a:latin typeface="Open Sans" panose="020B0606030504020204"/>
              </a:rPr>
              <a:t>ampliar la información.</a:t>
            </a:r>
          </a:p>
        </p:txBody>
      </p:sp>
      <p:sp>
        <p:nvSpPr>
          <p:cNvPr id="2" name="CuadroTexto 1"/>
          <p:cNvSpPr txBox="1"/>
          <p:nvPr/>
        </p:nvSpPr>
        <p:spPr>
          <a:xfrm>
            <a:off x="2355464" y="3416454"/>
            <a:ext cx="3480619" cy="95410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Técnicas para la redacción de un texto </a:t>
            </a:r>
          </a:p>
          <a:p>
            <a:pPr algn="just"/>
            <a:r>
              <a:rPr lang="es-CO" sz="1400" dirty="0">
                <a:solidFill>
                  <a:schemeClr val="tx1">
                    <a:lumMod val="75000"/>
                    <a:lumOff val="25000"/>
                  </a:schemeClr>
                </a:solidFill>
                <a:latin typeface="Open Sans" panose="020B0606030504020204"/>
              </a:rPr>
              <a:t>En el momento de redactar un texto, siempre hay dificultades para esto, a continuación, se indican las técnicas que ayudaran para redactar texto</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sp>
        <p:nvSpPr>
          <p:cNvPr id="6" name="Elipse 5"/>
          <p:cNvSpPr/>
          <p:nvPr/>
        </p:nvSpPr>
        <p:spPr>
          <a:xfrm>
            <a:off x="7478336"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p:cNvSpPr/>
          <p:nvPr/>
        </p:nvSpPr>
        <p:spPr>
          <a:xfrm>
            <a:off x="7825432"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p:cNvSpPr/>
          <p:nvPr/>
        </p:nvSpPr>
        <p:spPr>
          <a:xfrm>
            <a:off x="8178404"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p:cNvSpPr/>
          <p:nvPr/>
        </p:nvSpPr>
        <p:spPr>
          <a:xfrm>
            <a:off x="8525500"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Elipse 20"/>
          <p:cNvSpPr/>
          <p:nvPr/>
        </p:nvSpPr>
        <p:spPr>
          <a:xfrm>
            <a:off x="8872596" y="5914531"/>
            <a:ext cx="154350" cy="1543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lipse 21"/>
          <p:cNvSpPr/>
          <p:nvPr/>
        </p:nvSpPr>
        <p:spPr>
          <a:xfrm>
            <a:off x="9219692"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Elipse 23"/>
          <p:cNvSpPr/>
          <p:nvPr/>
        </p:nvSpPr>
        <p:spPr>
          <a:xfrm>
            <a:off x="9566788"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Elipse 24"/>
          <p:cNvSpPr/>
          <p:nvPr/>
        </p:nvSpPr>
        <p:spPr>
          <a:xfrm>
            <a:off x="9913884"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Imagen 19" descr="Icono&#10;&#10;Descripción generada automáticamente">
            <a:extLst>
              <a:ext uri="{FF2B5EF4-FFF2-40B4-BE49-F238E27FC236}">
                <a16:creationId xmlns="" xmlns:a16="http://schemas.microsoft.com/office/drawing/2014/main" id="{2CE85656-C942-4374-BDB0-59FDCF60E3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635" y="6068881"/>
            <a:ext cx="434340" cy="539422"/>
          </a:xfrm>
          <a:prstGeom prst="rect">
            <a:avLst/>
          </a:prstGeom>
        </p:spPr>
      </p:pic>
      <p:sp>
        <p:nvSpPr>
          <p:cNvPr id="5" name="CuadroTexto 4"/>
          <p:cNvSpPr txBox="1"/>
          <p:nvPr/>
        </p:nvSpPr>
        <p:spPr>
          <a:xfrm>
            <a:off x="6421904" y="3670721"/>
            <a:ext cx="4630994" cy="1600438"/>
          </a:xfrm>
          <a:prstGeom prst="rect">
            <a:avLst/>
          </a:prstGeom>
          <a:noFill/>
        </p:spPr>
        <p:txBody>
          <a:bodyPr wrap="square" rtlCol="0">
            <a:spAutoFit/>
          </a:bodyPr>
          <a:lstStyle/>
          <a:p>
            <a:pPr lvl="0" algn="just"/>
            <a:r>
              <a:rPr lang="es-CO" sz="1400" b="1" dirty="0" smtClean="0">
                <a:solidFill>
                  <a:schemeClr val="tx1">
                    <a:lumMod val="75000"/>
                    <a:lumOff val="25000"/>
                  </a:schemeClr>
                </a:solidFill>
                <a:latin typeface="Open Sans" panose="020B0606030504020204"/>
              </a:rPr>
              <a:t>5. </a:t>
            </a:r>
            <a:r>
              <a:rPr lang="es-CO" sz="1400" b="1" dirty="0">
                <a:solidFill>
                  <a:schemeClr val="tx1">
                    <a:lumMod val="75000"/>
                    <a:lumOff val="25000"/>
                  </a:schemeClr>
                </a:solidFill>
                <a:latin typeface="Open Sans" panose="020B0606030504020204"/>
              </a:rPr>
              <a:t>Separar las ideas por párrafos </a:t>
            </a:r>
          </a:p>
          <a:p>
            <a:pPr algn="just"/>
            <a:r>
              <a:rPr lang="es-CO" sz="1400" dirty="0">
                <a:solidFill>
                  <a:schemeClr val="tx1">
                    <a:lumMod val="75000"/>
                    <a:lumOff val="25000"/>
                  </a:schemeClr>
                </a:solidFill>
                <a:latin typeface="Open Sans" panose="020B0606030504020204"/>
              </a:rPr>
              <a:t>Es importante reconocer que cada párrafo debe contar con una idea precisa y concisa.</a:t>
            </a:r>
          </a:p>
          <a:p>
            <a:pPr algn="just"/>
            <a:r>
              <a:rPr lang="es-CO" sz="1400" dirty="0">
                <a:solidFill>
                  <a:schemeClr val="tx1">
                    <a:lumMod val="75000"/>
                    <a:lumOff val="25000"/>
                  </a:schemeClr>
                </a:solidFill>
                <a:latin typeface="Open Sans" panose="020B0606030504020204"/>
              </a:rPr>
              <a:t>La extensión de los párrafos es algo a tener en cuenta en los textos atractivos, si es un texto para la web es recomendado escribirlo entre 60 y 80 palabras, ya que esto ayudara a llamar la atención del lector. </a:t>
            </a:r>
          </a:p>
        </p:txBody>
      </p:sp>
    </p:spTree>
    <p:extLst>
      <p:ext uri="{BB962C8B-B14F-4D97-AF65-F5344CB8AC3E}">
        <p14:creationId xmlns:p14="http://schemas.microsoft.com/office/powerpoint/2010/main" val="5912354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6187370" y="3027348"/>
            <a:ext cx="5100062" cy="316838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07923" y="1925806"/>
            <a:ext cx="10500850" cy="75784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Resumen </a:t>
            </a:r>
          </a:p>
          <a:p>
            <a:pPr algn="just"/>
            <a:r>
              <a:rPr lang="es-CO" sz="1400" dirty="0">
                <a:solidFill>
                  <a:schemeClr val="tx1">
                    <a:lumMod val="75000"/>
                    <a:lumOff val="25000"/>
                  </a:schemeClr>
                </a:solidFill>
                <a:latin typeface="Open Sans" panose="020B0606030504020204"/>
              </a:rPr>
              <a:t>En esta lección se explica el paso a paso de cómo se debe redactar un texto, también se explica el concepto de coherencia y concordancia. Por qué son tan importantes a la hora de redactar un texto.</a:t>
            </a:r>
          </a:p>
        </p:txBody>
      </p:sp>
      <p:sp>
        <p:nvSpPr>
          <p:cNvPr id="4" name="CuadroTexto 3"/>
          <p:cNvSpPr txBox="1"/>
          <p:nvPr/>
        </p:nvSpPr>
        <p:spPr>
          <a:xfrm>
            <a:off x="875005" y="1563331"/>
            <a:ext cx="9075240" cy="338554"/>
          </a:xfrm>
          <a:prstGeom prst="rect">
            <a:avLst/>
          </a:prstGeom>
          <a:noFill/>
        </p:spPr>
        <p:txBody>
          <a:bodyPr wrap="square" rtlCol="0">
            <a:spAutoFit/>
          </a:bodyPr>
          <a:lstStyle/>
          <a:p>
            <a:r>
              <a:rPr lang="es-CO" sz="1600" b="1" dirty="0">
                <a:solidFill>
                  <a:schemeClr val="accent1">
                    <a:lumMod val="50000"/>
                  </a:schemeClr>
                </a:solidFill>
                <a:latin typeface="Open Sans" panose="020B0606030504020204"/>
              </a:rPr>
              <a:t>TÉCNICAS DE REDACCIÓN DE ESCRITOS EN ESPAÑOL Y/O </a:t>
            </a:r>
            <a:r>
              <a:rPr lang="es-CO" sz="1600" b="1" dirty="0" smtClean="0">
                <a:solidFill>
                  <a:schemeClr val="accent1">
                    <a:lumMod val="50000"/>
                  </a:schemeClr>
                </a:solidFill>
                <a:latin typeface="Open Sans" panose="020B0606030504020204"/>
              </a:rPr>
              <a:t>INGLÉS</a:t>
            </a:r>
            <a:endParaRPr lang="es-CO" sz="1600" dirty="0">
              <a:solidFill>
                <a:schemeClr val="accent1">
                  <a:lumMod val="50000"/>
                </a:schemeClr>
              </a:solidFill>
              <a:latin typeface="Open Sans" panose="020B0606030504020204"/>
            </a:endParaRPr>
          </a:p>
        </p:txBody>
      </p:sp>
      <p:sp>
        <p:nvSpPr>
          <p:cNvPr id="9" name="Rectángulo redondeado 8"/>
          <p:cNvSpPr/>
          <p:nvPr/>
        </p:nvSpPr>
        <p:spPr>
          <a:xfrm>
            <a:off x="491613" y="1426670"/>
            <a:ext cx="10933471" cy="1464016"/>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474" y="3027347"/>
            <a:ext cx="1848466" cy="3168388"/>
          </a:xfrm>
          <a:prstGeom prst="rect">
            <a:avLst/>
          </a:prstGeom>
        </p:spPr>
      </p:pic>
      <p:sp>
        <p:nvSpPr>
          <p:cNvPr id="13" name="CuadroTexto 12"/>
          <p:cNvSpPr txBox="1"/>
          <p:nvPr/>
        </p:nvSpPr>
        <p:spPr>
          <a:xfrm>
            <a:off x="2355464" y="4611541"/>
            <a:ext cx="3480619" cy="307777"/>
          </a:xfrm>
          <a:prstGeom prst="rect">
            <a:avLst/>
          </a:prstGeom>
          <a:noFill/>
        </p:spPr>
        <p:txBody>
          <a:bodyPr wrap="square" rtlCol="0">
            <a:spAutoFit/>
          </a:bodyPr>
          <a:lstStyle/>
          <a:p>
            <a:r>
              <a:rPr lang="es-CO" sz="1400" dirty="0" smtClean="0">
                <a:solidFill>
                  <a:schemeClr val="tx1">
                    <a:lumMod val="75000"/>
                    <a:lumOff val="25000"/>
                  </a:schemeClr>
                </a:solidFill>
                <a:latin typeface="Open Sans" panose="020B0606030504020204"/>
              </a:rPr>
              <a:t>Desliza para </a:t>
            </a:r>
            <a:r>
              <a:rPr lang="es-CO" sz="1400" dirty="0">
                <a:solidFill>
                  <a:schemeClr val="tx1">
                    <a:lumMod val="75000"/>
                    <a:lumOff val="25000"/>
                  </a:schemeClr>
                </a:solidFill>
                <a:latin typeface="Open Sans" panose="020B0606030504020204"/>
              </a:rPr>
              <a:t>ampliar la información.</a:t>
            </a:r>
          </a:p>
        </p:txBody>
      </p:sp>
      <p:sp>
        <p:nvSpPr>
          <p:cNvPr id="2" name="CuadroTexto 1"/>
          <p:cNvSpPr txBox="1"/>
          <p:nvPr/>
        </p:nvSpPr>
        <p:spPr>
          <a:xfrm>
            <a:off x="2355464" y="3416454"/>
            <a:ext cx="3480619" cy="95410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Técnicas para la redacción de un texto </a:t>
            </a:r>
          </a:p>
          <a:p>
            <a:pPr algn="just"/>
            <a:r>
              <a:rPr lang="es-CO" sz="1400" dirty="0">
                <a:solidFill>
                  <a:schemeClr val="tx1">
                    <a:lumMod val="75000"/>
                    <a:lumOff val="25000"/>
                  </a:schemeClr>
                </a:solidFill>
                <a:latin typeface="Open Sans" panose="020B0606030504020204"/>
              </a:rPr>
              <a:t>En el momento de redactar un texto, siempre hay dificultades para esto, a continuación, se indican las técnicas que ayudaran para redactar texto</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sp>
        <p:nvSpPr>
          <p:cNvPr id="6" name="Elipse 5"/>
          <p:cNvSpPr/>
          <p:nvPr/>
        </p:nvSpPr>
        <p:spPr>
          <a:xfrm>
            <a:off x="7478336"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p:cNvSpPr/>
          <p:nvPr/>
        </p:nvSpPr>
        <p:spPr>
          <a:xfrm>
            <a:off x="7825432"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p:cNvSpPr/>
          <p:nvPr/>
        </p:nvSpPr>
        <p:spPr>
          <a:xfrm>
            <a:off x="8178404"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p:cNvSpPr/>
          <p:nvPr/>
        </p:nvSpPr>
        <p:spPr>
          <a:xfrm>
            <a:off x="8525500"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Elipse 20"/>
          <p:cNvSpPr/>
          <p:nvPr/>
        </p:nvSpPr>
        <p:spPr>
          <a:xfrm>
            <a:off x="8872596"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lipse 21"/>
          <p:cNvSpPr/>
          <p:nvPr/>
        </p:nvSpPr>
        <p:spPr>
          <a:xfrm>
            <a:off x="9219692" y="5914531"/>
            <a:ext cx="154350" cy="1543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Elipse 23"/>
          <p:cNvSpPr/>
          <p:nvPr/>
        </p:nvSpPr>
        <p:spPr>
          <a:xfrm>
            <a:off x="9566788"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Elipse 24"/>
          <p:cNvSpPr/>
          <p:nvPr/>
        </p:nvSpPr>
        <p:spPr>
          <a:xfrm>
            <a:off x="9913884"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Imagen 19" descr="Icono&#10;&#10;Descripción generada automáticamente">
            <a:extLst>
              <a:ext uri="{FF2B5EF4-FFF2-40B4-BE49-F238E27FC236}">
                <a16:creationId xmlns="" xmlns:a16="http://schemas.microsoft.com/office/drawing/2014/main" id="{2CE85656-C942-4374-BDB0-59FDCF60E3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6731" y="6068881"/>
            <a:ext cx="434340" cy="539422"/>
          </a:xfrm>
          <a:prstGeom prst="rect">
            <a:avLst/>
          </a:prstGeom>
        </p:spPr>
      </p:pic>
      <p:sp>
        <p:nvSpPr>
          <p:cNvPr id="5" name="CuadroTexto 4"/>
          <p:cNvSpPr txBox="1"/>
          <p:nvPr/>
        </p:nvSpPr>
        <p:spPr>
          <a:xfrm>
            <a:off x="6421904" y="3670721"/>
            <a:ext cx="4630994" cy="1384995"/>
          </a:xfrm>
          <a:prstGeom prst="rect">
            <a:avLst/>
          </a:prstGeom>
          <a:noFill/>
        </p:spPr>
        <p:txBody>
          <a:bodyPr wrap="square" rtlCol="0">
            <a:spAutoFit/>
          </a:bodyPr>
          <a:lstStyle/>
          <a:p>
            <a:pPr lvl="0" algn="just"/>
            <a:r>
              <a:rPr lang="es-CO" sz="1400" b="1" dirty="0">
                <a:solidFill>
                  <a:schemeClr val="tx1">
                    <a:lumMod val="75000"/>
                    <a:lumOff val="25000"/>
                  </a:schemeClr>
                </a:solidFill>
                <a:latin typeface="Open Sans" panose="020B0606030504020204"/>
              </a:rPr>
              <a:t>6</a:t>
            </a:r>
            <a:r>
              <a:rPr lang="es-CO" sz="1400" b="1" dirty="0" smtClean="0">
                <a:solidFill>
                  <a:schemeClr val="tx1">
                    <a:lumMod val="75000"/>
                    <a:lumOff val="25000"/>
                  </a:schemeClr>
                </a:solidFill>
                <a:latin typeface="Open Sans" panose="020B0606030504020204"/>
              </a:rPr>
              <a:t>. </a:t>
            </a:r>
            <a:r>
              <a:rPr lang="es-CO" sz="1400" b="1" dirty="0">
                <a:solidFill>
                  <a:schemeClr val="tx1">
                    <a:lumMod val="75000"/>
                    <a:lumOff val="25000"/>
                  </a:schemeClr>
                </a:solidFill>
                <a:latin typeface="Open Sans" panose="020B0606030504020204"/>
              </a:rPr>
              <a:t>Escribir y reescribir </a:t>
            </a:r>
          </a:p>
          <a:p>
            <a:pPr algn="just"/>
            <a:r>
              <a:rPr lang="es-CO" sz="1400" dirty="0">
                <a:solidFill>
                  <a:schemeClr val="tx1">
                    <a:lumMod val="75000"/>
                    <a:lumOff val="25000"/>
                  </a:schemeClr>
                </a:solidFill>
                <a:latin typeface="Open Sans" panose="020B0606030504020204"/>
              </a:rPr>
              <a:t>La popular frase “la practica hace al maestro” se puede aplicar en la técnica de redacción de textos, ya que el don de escribir textos interesantes o relevantes no se hace de la noche a la mañana.</a:t>
            </a:r>
          </a:p>
          <a:p>
            <a:pPr algn="just"/>
            <a:r>
              <a:rPr lang="es-CO" sz="1400" dirty="0">
                <a:solidFill>
                  <a:schemeClr val="tx1">
                    <a:lumMod val="75000"/>
                    <a:lumOff val="25000"/>
                  </a:schemeClr>
                </a:solidFill>
                <a:latin typeface="Open Sans" panose="020B0606030504020204"/>
              </a:rPr>
              <a:t>Otra fase fundamental en la técnica de redacción de texto es la capacidad de mejorar lo que se va haciendo.</a:t>
            </a:r>
          </a:p>
        </p:txBody>
      </p:sp>
    </p:spTree>
    <p:extLst>
      <p:ext uri="{BB962C8B-B14F-4D97-AF65-F5344CB8AC3E}">
        <p14:creationId xmlns:p14="http://schemas.microsoft.com/office/powerpoint/2010/main" val="5649631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6187370" y="3027348"/>
            <a:ext cx="5100062" cy="316838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07923" y="1925806"/>
            <a:ext cx="10500850" cy="75784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Resumen </a:t>
            </a:r>
          </a:p>
          <a:p>
            <a:pPr algn="just"/>
            <a:r>
              <a:rPr lang="es-CO" sz="1400" dirty="0">
                <a:solidFill>
                  <a:schemeClr val="tx1">
                    <a:lumMod val="75000"/>
                    <a:lumOff val="25000"/>
                  </a:schemeClr>
                </a:solidFill>
                <a:latin typeface="Open Sans" panose="020B0606030504020204"/>
              </a:rPr>
              <a:t>En esta lección se explica el paso a paso de cómo se debe redactar un texto, también se explica el concepto de coherencia y concordancia. Por qué son tan importantes a la hora de redactar un texto.</a:t>
            </a:r>
          </a:p>
        </p:txBody>
      </p:sp>
      <p:sp>
        <p:nvSpPr>
          <p:cNvPr id="4" name="CuadroTexto 3"/>
          <p:cNvSpPr txBox="1"/>
          <p:nvPr/>
        </p:nvSpPr>
        <p:spPr>
          <a:xfrm>
            <a:off x="875005" y="1563331"/>
            <a:ext cx="9075240" cy="338554"/>
          </a:xfrm>
          <a:prstGeom prst="rect">
            <a:avLst/>
          </a:prstGeom>
          <a:noFill/>
        </p:spPr>
        <p:txBody>
          <a:bodyPr wrap="square" rtlCol="0">
            <a:spAutoFit/>
          </a:bodyPr>
          <a:lstStyle/>
          <a:p>
            <a:r>
              <a:rPr lang="es-CO" sz="1600" b="1" dirty="0">
                <a:solidFill>
                  <a:schemeClr val="accent1">
                    <a:lumMod val="50000"/>
                  </a:schemeClr>
                </a:solidFill>
                <a:latin typeface="Open Sans" panose="020B0606030504020204"/>
              </a:rPr>
              <a:t>TÉCNICAS DE REDACCIÓN DE ESCRITOS EN ESPAÑOL Y/O </a:t>
            </a:r>
            <a:r>
              <a:rPr lang="es-CO" sz="1600" b="1" dirty="0" smtClean="0">
                <a:solidFill>
                  <a:schemeClr val="accent1">
                    <a:lumMod val="50000"/>
                  </a:schemeClr>
                </a:solidFill>
                <a:latin typeface="Open Sans" panose="020B0606030504020204"/>
              </a:rPr>
              <a:t>INGLÉS</a:t>
            </a:r>
            <a:endParaRPr lang="es-CO" sz="1600" dirty="0">
              <a:solidFill>
                <a:schemeClr val="accent1">
                  <a:lumMod val="50000"/>
                </a:schemeClr>
              </a:solidFill>
              <a:latin typeface="Open Sans" panose="020B0606030504020204"/>
            </a:endParaRPr>
          </a:p>
        </p:txBody>
      </p:sp>
      <p:sp>
        <p:nvSpPr>
          <p:cNvPr id="9" name="Rectángulo redondeado 8"/>
          <p:cNvSpPr/>
          <p:nvPr/>
        </p:nvSpPr>
        <p:spPr>
          <a:xfrm>
            <a:off x="491613" y="1426670"/>
            <a:ext cx="10933471" cy="1464016"/>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474" y="3027347"/>
            <a:ext cx="1848466" cy="3168388"/>
          </a:xfrm>
          <a:prstGeom prst="rect">
            <a:avLst/>
          </a:prstGeom>
        </p:spPr>
      </p:pic>
      <p:sp>
        <p:nvSpPr>
          <p:cNvPr id="13" name="CuadroTexto 12"/>
          <p:cNvSpPr txBox="1"/>
          <p:nvPr/>
        </p:nvSpPr>
        <p:spPr>
          <a:xfrm>
            <a:off x="2355464" y="4611541"/>
            <a:ext cx="3480619" cy="307777"/>
          </a:xfrm>
          <a:prstGeom prst="rect">
            <a:avLst/>
          </a:prstGeom>
          <a:noFill/>
        </p:spPr>
        <p:txBody>
          <a:bodyPr wrap="square" rtlCol="0">
            <a:spAutoFit/>
          </a:bodyPr>
          <a:lstStyle/>
          <a:p>
            <a:r>
              <a:rPr lang="es-CO" sz="1400" dirty="0" smtClean="0">
                <a:solidFill>
                  <a:schemeClr val="tx1">
                    <a:lumMod val="75000"/>
                    <a:lumOff val="25000"/>
                  </a:schemeClr>
                </a:solidFill>
                <a:latin typeface="Open Sans" panose="020B0606030504020204"/>
              </a:rPr>
              <a:t>Desliza para </a:t>
            </a:r>
            <a:r>
              <a:rPr lang="es-CO" sz="1400" dirty="0">
                <a:solidFill>
                  <a:schemeClr val="tx1">
                    <a:lumMod val="75000"/>
                    <a:lumOff val="25000"/>
                  </a:schemeClr>
                </a:solidFill>
                <a:latin typeface="Open Sans" panose="020B0606030504020204"/>
              </a:rPr>
              <a:t>ampliar la información.</a:t>
            </a:r>
          </a:p>
        </p:txBody>
      </p:sp>
      <p:sp>
        <p:nvSpPr>
          <p:cNvPr id="2" name="CuadroTexto 1"/>
          <p:cNvSpPr txBox="1"/>
          <p:nvPr/>
        </p:nvSpPr>
        <p:spPr>
          <a:xfrm>
            <a:off x="2355464" y="3416454"/>
            <a:ext cx="3480619" cy="95410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Técnicas para la redacción de un texto </a:t>
            </a:r>
          </a:p>
          <a:p>
            <a:pPr algn="just"/>
            <a:r>
              <a:rPr lang="es-CO" sz="1400" dirty="0">
                <a:solidFill>
                  <a:schemeClr val="tx1">
                    <a:lumMod val="75000"/>
                    <a:lumOff val="25000"/>
                  </a:schemeClr>
                </a:solidFill>
                <a:latin typeface="Open Sans" panose="020B0606030504020204"/>
              </a:rPr>
              <a:t>En el momento de redactar un texto, siempre hay dificultades para esto, a continuación, se indican las técnicas que ayudaran para redactar texto</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sp>
        <p:nvSpPr>
          <p:cNvPr id="6" name="Elipse 5"/>
          <p:cNvSpPr/>
          <p:nvPr/>
        </p:nvSpPr>
        <p:spPr>
          <a:xfrm>
            <a:off x="7478336"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p:cNvSpPr/>
          <p:nvPr/>
        </p:nvSpPr>
        <p:spPr>
          <a:xfrm>
            <a:off x="7825432"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p:cNvSpPr/>
          <p:nvPr/>
        </p:nvSpPr>
        <p:spPr>
          <a:xfrm>
            <a:off x="8178404"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p:cNvSpPr/>
          <p:nvPr/>
        </p:nvSpPr>
        <p:spPr>
          <a:xfrm>
            <a:off x="8525500"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Elipse 20"/>
          <p:cNvSpPr/>
          <p:nvPr/>
        </p:nvSpPr>
        <p:spPr>
          <a:xfrm>
            <a:off x="8872596"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lipse 21"/>
          <p:cNvSpPr/>
          <p:nvPr/>
        </p:nvSpPr>
        <p:spPr>
          <a:xfrm>
            <a:off x="9219692"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Elipse 23"/>
          <p:cNvSpPr/>
          <p:nvPr/>
        </p:nvSpPr>
        <p:spPr>
          <a:xfrm>
            <a:off x="9566788" y="5914531"/>
            <a:ext cx="154350" cy="1543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Elipse 24"/>
          <p:cNvSpPr/>
          <p:nvPr/>
        </p:nvSpPr>
        <p:spPr>
          <a:xfrm>
            <a:off x="9913884"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Imagen 19" descr="Icono&#10;&#10;Descripción generada automáticamente">
            <a:extLst>
              <a:ext uri="{FF2B5EF4-FFF2-40B4-BE49-F238E27FC236}">
                <a16:creationId xmlns="" xmlns:a16="http://schemas.microsoft.com/office/drawing/2014/main" id="{2CE85656-C942-4374-BDB0-59FDCF60E3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26793" y="6085721"/>
            <a:ext cx="434340" cy="539422"/>
          </a:xfrm>
          <a:prstGeom prst="rect">
            <a:avLst/>
          </a:prstGeom>
        </p:spPr>
      </p:pic>
      <p:sp>
        <p:nvSpPr>
          <p:cNvPr id="5" name="CuadroTexto 4"/>
          <p:cNvSpPr txBox="1"/>
          <p:nvPr/>
        </p:nvSpPr>
        <p:spPr>
          <a:xfrm>
            <a:off x="6421904" y="3670721"/>
            <a:ext cx="4630994" cy="1815882"/>
          </a:xfrm>
          <a:prstGeom prst="rect">
            <a:avLst/>
          </a:prstGeom>
          <a:noFill/>
        </p:spPr>
        <p:txBody>
          <a:bodyPr wrap="square" rtlCol="0">
            <a:spAutoFit/>
          </a:bodyPr>
          <a:lstStyle/>
          <a:p>
            <a:pPr lvl="0" algn="just"/>
            <a:r>
              <a:rPr lang="es-CO" sz="1400" b="1" dirty="0" smtClean="0">
                <a:solidFill>
                  <a:schemeClr val="tx1">
                    <a:lumMod val="75000"/>
                    <a:lumOff val="25000"/>
                  </a:schemeClr>
                </a:solidFill>
                <a:latin typeface="Open Sans" panose="020B0606030504020204"/>
              </a:rPr>
              <a:t>7. </a:t>
            </a:r>
            <a:r>
              <a:rPr lang="es-CO" sz="1400" b="1" dirty="0">
                <a:solidFill>
                  <a:schemeClr val="tx1">
                    <a:lumMod val="75000"/>
                    <a:lumOff val="25000"/>
                  </a:schemeClr>
                </a:solidFill>
                <a:latin typeface="Open Sans" panose="020B0606030504020204"/>
              </a:rPr>
              <a:t>Revisiones </a:t>
            </a:r>
          </a:p>
          <a:p>
            <a:pPr algn="just"/>
            <a:r>
              <a:rPr lang="es-CO" sz="1400" dirty="0">
                <a:solidFill>
                  <a:schemeClr val="tx1">
                    <a:lumMod val="75000"/>
                    <a:lumOff val="25000"/>
                  </a:schemeClr>
                </a:solidFill>
                <a:latin typeface="Open Sans" panose="020B0606030504020204"/>
              </a:rPr>
              <a:t>Es fundamental fijarnos bien en la producción textual que acabamos de realizar, ya que esto nos permitirá una visión más alejada y podremos detectar cualquier error que está y estuvo presente en nuestro proceso de escritura. Aunque los dispositivos inteligentes de hoy en día cuentan con un corrector de gramática y ortografía, es preferible hacerlo manualmente, ya que estos pueden darnos cambios no deseados.</a:t>
            </a:r>
          </a:p>
        </p:txBody>
      </p:sp>
    </p:spTree>
    <p:extLst>
      <p:ext uri="{BB962C8B-B14F-4D97-AF65-F5344CB8AC3E}">
        <p14:creationId xmlns:p14="http://schemas.microsoft.com/office/powerpoint/2010/main" val="3970937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6187370" y="3027348"/>
            <a:ext cx="5100062" cy="316838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07923" y="1925806"/>
            <a:ext cx="10500850" cy="757845"/>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Resumen </a:t>
            </a:r>
          </a:p>
          <a:p>
            <a:pPr algn="just"/>
            <a:r>
              <a:rPr lang="es-CO" sz="1400" dirty="0">
                <a:solidFill>
                  <a:schemeClr val="tx1">
                    <a:lumMod val="75000"/>
                    <a:lumOff val="25000"/>
                  </a:schemeClr>
                </a:solidFill>
                <a:latin typeface="Open Sans" panose="020B0606030504020204"/>
              </a:rPr>
              <a:t>En esta lección se explica el paso a paso de cómo se debe redactar un texto, también se explica el concepto de coherencia y concordancia. Por qué son tan importantes a la hora de redactar un texto.</a:t>
            </a:r>
          </a:p>
        </p:txBody>
      </p:sp>
      <p:sp>
        <p:nvSpPr>
          <p:cNvPr id="4" name="CuadroTexto 3"/>
          <p:cNvSpPr txBox="1"/>
          <p:nvPr/>
        </p:nvSpPr>
        <p:spPr>
          <a:xfrm>
            <a:off x="875005" y="1563331"/>
            <a:ext cx="9075240" cy="338554"/>
          </a:xfrm>
          <a:prstGeom prst="rect">
            <a:avLst/>
          </a:prstGeom>
          <a:noFill/>
        </p:spPr>
        <p:txBody>
          <a:bodyPr wrap="square" rtlCol="0">
            <a:spAutoFit/>
          </a:bodyPr>
          <a:lstStyle/>
          <a:p>
            <a:r>
              <a:rPr lang="es-CO" sz="1600" b="1" dirty="0">
                <a:solidFill>
                  <a:schemeClr val="accent1">
                    <a:lumMod val="50000"/>
                  </a:schemeClr>
                </a:solidFill>
                <a:latin typeface="Open Sans" panose="020B0606030504020204"/>
              </a:rPr>
              <a:t>TÉCNICAS DE REDACCIÓN DE ESCRITOS EN ESPAÑOL Y/O </a:t>
            </a:r>
            <a:r>
              <a:rPr lang="es-CO" sz="1600" b="1" dirty="0" smtClean="0">
                <a:solidFill>
                  <a:schemeClr val="accent1">
                    <a:lumMod val="50000"/>
                  </a:schemeClr>
                </a:solidFill>
                <a:latin typeface="Open Sans" panose="020B0606030504020204"/>
              </a:rPr>
              <a:t>INGLÉS</a:t>
            </a:r>
            <a:endParaRPr lang="es-CO" sz="1600" dirty="0">
              <a:solidFill>
                <a:schemeClr val="accent1">
                  <a:lumMod val="50000"/>
                </a:schemeClr>
              </a:solidFill>
              <a:latin typeface="Open Sans" panose="020B0606030504020204"/>
            </a:endParaRPr>
          </a:p>
        </p:txBody>
      </p:sp>
      <p:sp>
        <p:nvSpPr>
          <p:cNvPr id="9" name="Rectángulo redondeado 8"/>
          <p:cNvSpPr/>
          <p:nvPr/>
        </p:nvSpPr>
        <p:spPr>
          <a:xfrm>
            <a:off x="491613" y="1426670"/>
            <a:ext cx="10933471" cy="1464016"/>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474" y="3027347"/>
            <a:ext cx="1848466" cy="3168388"/>
          </a:xfrm>
          <a:prstGeom prst="rect">
            <a:avLst/>
          </a:prstGeom>
        </p:spPr>
      </p:pic>
      <p:sp>
        <p:nvSpPr>
          <p:cNvPr id="13" name="CuadroTexto 12"/>
          <p:cNvSpPr txBox="1"/>
          <p:nvPr/>
        </p:nvSpPr>
        <p:spPr>
          <a:xfrm>
            <a:off x="2355464" y="4611541"/>
            <a:ext cx="3480619" cy="307777"/>
          </a:xfrm>
          <a:prstGeom prst="rect">
            <a:avLst/>
          </a:prstGeom>
          <a:noFill/>
        </p:spPr>
        <p:txBody>
          <a:bodyPr wrap="square" rtlCol="0">
            <a:spAutoFit/>
          </a:bodyPr>
          <a:lstStyle/>
          <a:p>
            <a:r>
              <a:rPr lang="es-CO" sz="1400" dirty="0" smtClean="0">
                <a:solidFill>
                  <a:schemeClr val="tx1">
                    <a:lumMod val="75000"/>
                    <a:lumOff val="25000"/>
                  </a:schemeClr>
                </a:solidFill>
                <a:latin typeface="Open Sans" panose="020B0606030504020204"/>
              </a:rPr>
              <a:t>Desliza para </a:t>
            </a:r>
            <a:r>
              <a:rPr lang="es-CO" sz="1400" dirty="0">
                <a:solidFill>
                  <a:schemeClr val="tx1">
                    <a:lumMod val="75000"/>
                    <a:lumOff val="25000"/>
                  </a:schemeClr>
                </a:solidFill>
                <a:latin typeface="Open Sans" panose="020B0606030504020204"/>
              </a:rPr>
              <a:t>ampliar la información.</a:t>
            </a:r>
          </a:p>
        </p:txBody>
      </p:sp>
      <p:sp>
        <p:nvSpPr>
          <p:cNvPr id="2" name="CuadroTexto 1"/>
          <p:cNvSpPr txBox="1"/>
          <p:nvPr/>
        </p:nvSpPr>
        <p:spPr>
          <a:xfrm>
            <a:off x="2355464" y="3416454"/>
            <a:ext cx="3480619" cy="95410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Técnicas para la redacción de un texto </a:t>
            </a:r>
          </a:p>
          <a:p>
            <a:pPr algn="just"/>
            <a:r>
              <a:rPr lang="es-CO" sz="1400" dirty="0">
                <a:solidFill>
                  <a:schemeClr val="tx1">
                    <a:lumMod val="75000"/>
                    <a:lumOff val="25000"/>
                  </a:schemeClr>
                </a:solidFill>
                <a:latin typeface="Open Sans" panose="020B0606030504020204"/>
              </a:rPr>
              <a:t>En el momento de redactar un texto, siempre hay dificultades para esto, a continuación, se indican las técnicas que ayudaran para redactar texto</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sp>
        <p:nvSpPr>
          <p:cNvPr id="6" name="Elipse 5"/>
          <p:cNvSpPr/>
          <p:nvPr/>
        </p:nvSpPr>
        <p:spPr>
          <a:xfrm>
            <a:off x="7478336"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p:cNvSpPr/>
          <p:nvPr/>
        </p:nvSpPr>
        <p:spPr>
          <a:xfrm>
            <a:off x="7825432"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p:cNvSpPr/>
          <p:nvPr/>
        </p:nvSpPr>
        <p:spPr>
          <a:xfrm>
            <a:off x="8178404"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p:cNvSpPr/>
          <p:nvPr/>
        </p:nvSpPr>
        <p:spPr>
          <a:xfrm>
            <a:off x="8525500"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Elipse 20"/>
          <p:cNvSpPr/>
          <p:nvPr/>
        </p:nvSpPr>
        <p:spPr>
          <a:xfrm>
            <a:off x="8872596"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lipse 21"/>
          <p:cNvSpPr/>
          <p:nvPr/>
        </p:nvSpPr>
        <p:spPr>
          <a:xfrm>
            <a:off x="9219692"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Elipse 23"/>
          <p:cNvSpPr/>
          <p:nvPr/>
        </p:nvSpPr>
        <p:spPr>
          <a:xfrm>
            <a:off x="9566788" y="5914531"/>
            <a:ext cx="154350" cy="1543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Elipse 24"/>
          <p:cNvSpPr/>
          <p:nvPr/>
        </p:nvSpPr>
        <p:spPr>
          <a:xfrm>
            <a:off x="9913884" y="5914531"/>
            <a:ext cx="154350" cy="1543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Imagen 19" descr="Icono&#10;&#10;Descripción generada automáticamente">
            <a:extLst>
              <a:ext uri="{FF2B5EF4-FFF2-40B4-BE49-F238E27FC236}">
                <a16:creationId xmlns="" xmlns:a16="http://schemas.microsoft.com/office/drawing/2014/main" id="{2CE85656-C942-4374-BDB0-59FDCF60E3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73889" y="6068881"/>
            <a:ext cx="434340" cy="539422"/>
          </a:xfrm>
          <a:prstGeom prst="rect">
            <a:avLst/>
          </a:prstGeom>
        </p:spPr>
      </p:pic>
      <p:sp>
        <p:nvSpPr>
          <p:cNvPr id="5" name="CuadroTexto 4"/>
          <p:cNvSpPr txBox="1"/>
          <p:nvPr/>
        </p:nvSpPr>
        <p:spPr>
          <a:xfrm>
            <a:off x="6421904" y="4006151"/>
            <a:ext cx="4630994" cy="954107"/>
          </a:xfrm>
          <a:prstGeom prst="rect">
            <a:avLst/>
          </a:prstGeom>
          <a:noFill/>
        </p:spPr>
        <p:txBody>
          <a:bodyPr wrap="square" rtlCol="0">
            <a:spAutoFit/>
          </a:bodyPr>
          <a:lstStyle/>
          <a:p>
            <a:pPr lvl="0" algn="just"/>
            <a:r>
              <a:rPr lang="es-CO" sz="1400" b="1" dirty="0">
                <a:solidFill>
                  <a:schemeClr val="tx1">
                    <a:lumMod val="75000"/>
                    <a:lumOff val="25000"/>
                  </a:schemeClr>
                </a:solidFill>
                <a:latin typeface="Open Sans" panose="020B0606030504020204"/>
              </a:rPr>
              <a:t>8</a:t>
            </a:r>
            <a:r>
              <a:rPr lang="es-CO" sz="1400" b="1" dirty="0" smtClean="0">
                <a:solidFill>
                  <a:schemeClr val="tx1">
                    <a:lumMod val="75000"/>
                    <a:lumOff val="25000"/>
                  </a:schemeClr>
                </a:solidFill>
                <a:latin typeface="Open Sans" panose="020B0606030504020204"/>
              </a:rPr>
              <a:t>. </a:t>
            </a:r>
            <a:r>
              <a:rPr lang="es-CO" sz="1400" b="1" dirty="0">
                <a:solidFill>
                  <a:schemeClr val="tx1">
                    <a:lumMod val="75000"/>
                    <a:lumOff val="25000"/>
                  </a:schemeClr>
                </a:solidFill>
                <a:latin typeface="Open Sans" panose="020B0606030504020204"/>
              </a:rPr>
              <a:t>Redacción definitiva </a:t>
            </a:r>
          </a:p>
          <a:p>
            <a:pPr algn="just"/>
            <a:r>
              <a:rPr lang="es-CO" sz="1400" dirty="0">
                <a:solidFill>
                  <a:schemeClr val="tx1">
                    <a:lumMod val="75000"/>
                    <a:lumOff val="25000"/>
                  </a:schemeClr>
                </a:solidFill>
                <a:latin typeface="Open Sans" panose="020B0606030504020204"/>
              </a:rPr>
              <a:t>Para la redacción definitiva, se debe de tener en cuenta todas las correcciones que se hicieron en el bosquejo o borrador, para así tener ya un documento limpio y bien redactado.</a:t>
            </a:r>
          </a:p>
        </p:txBody>
      </p:sp>
    </p:spTree>
    <p:extLst>
      <p:ext uri="{BB962C8B-B14F-4D97-AF65-F5344CB8AC3E}">
        <p14:creationId xmlns:p14="http://schemas.microsoft.com/office/powerpoint/2010/main" val="264375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redondeado 9">
            <a:extLst>
              <a:ext uri="{FF2B5EF4-FFF2-40B4-BE49-F238E27FC236}">
                <a16:creationId xmlns="" xmlns:a16="http://schemas.microsoft.com/office/drawing/2014/main" id="{853202C1-CC3D-4EA3-BD84-238429B5009F}"/>
              </a:ext>
            </a:extLst>
          </p:cNvPr>
          <p:cNvSpPr/>
          <p:nvPr/>
        </p:nvSpPr>
        <p:spPr>
          <a:xfrm>
            <a:off x="485518" y="3277973"/>
            <a:ext cx="2313580" cy="2720056"/>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ELABORACIÓN DE FICHAS TÉCNICAS</a:t>
            </a:r>
            <a:endParaRPr lang="es-CO" sz="1400" b="1" dirty="0" smtClean="0">
              <a:solidFill>
                <a:schemeClr val="tx1">
                  <a:lumMod val="75000"/>
                  <a:lumOff val="25000"/>
                </a:schemeClr>
              </a:solidFill>
              <a:latin typeface="Open Sans" panose="020B0606030504020204"/>
            </a:endParaRPr>
          </a:p>
          <a:p>
            <a:pPr algn="just"/>
            <a:r>
              <a:rPr lang="es-CO" sz="1400" dirty="0" smtClean="0">
                <a:solidFill>
                  <a:schemeClr val="tx1">
                    <a:lumMod val="75000"/>
                    <a:lumOff val="25000"/>
                  </a:schemeClr>
                </a:solidFill>
                <a:latin typeface="Open Sans" panose="020B0606030504020204"/>
              </a:rPr>
              <a:t>La </a:t>
            </a:r>
            <a:r>
              <a:rPr lang="es-CO" sz="1400" dirty="0">
                <a:solidFill>
                  <a:schemeClr val="tx1">
                    <a:lumMod val="75000"/>
                    <a:lumOff val="25000"/>
                  </a:schemeClr>
                </a:solidFill>
                <a:latin typeface="Open Sans" panose="020B0606030504020204"/>
              </a:rPr>
              <a:t>ficha técnica es un documento muy importante a la hora de llevar un proceso industrial, ya que esta permite ver información importante cuando hay diferentes dependencias involucradas para garantizar un buen producto o servicio.</a:t>
            </a:r>
            <a:endParaRPr lang="es-ES" sz="1400" dirty="0">
              <a:solidFill>
                <a:schemeClr val="tx1">
                  <a:lumMod val="75000"/>
                  <a:lumOff val="25000"/>
                </a:schemeClr>
              </a:solidFill>
              <a:latin typeface="Open Sans" panose="020B0606030504020204"/>
            </a:endParaRPr>
          </a:p>
        </p:txBody>
      </p:sp>
      <p:sp>
        <p:nvSpPr>
          <p:cNvPr id="25" name="Rectángulo: esquinas redondeadas 24">
            <a:extLst>
              <a:ext uri="{FF2B5EF4-FFF2-40B4-BE49-F238E27FC236}">
                <a16:creationId xmlns="" xmlns:a16="http://schemas.microsoft.com/office/drawing/2014/main" id="{B6FFEF1D-6411-46F8-BD76-B17BA817EB24}"/>
              </a:ext>
            </a:extLst>
          </p:cNvPr>
          <p:cNvSpPr/>
          <p:nvPr/>
        </p:nvSpPr>
        <p:spPr>
          <a:xfrm>
            <a:off x="3082642"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6" name="Rectángulo: esquinas redondeadas 25">
            <a:extLst>
              <a:ext uri="{FF2B5EF4-FFF2-40B4-BE49-F238E27FC236}">
                <a16:creationId xmlns="" xmlns:a16="http://schemas.microsoft.com/office/drawing/2014/main" id="{1B593FC5-5BAB-4799-8C47-2125BD724E99}"/>
              </a:ext>
            </a:extLst>
          </p:cNvPr>
          <p:cNvSpPr/>
          <p:nvPr/>
        </p:nvSpPr>
        <p:spPr>
          <a:xfrm>
            <a:off x="3082642"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Rectángulo 9">
            <a:extLst>
              <a:ext uri="{FF2B5EF4-FFF2-40B4-BE49-F238E27FC236}">
                <a16:creationId xmlns="" xmlns:a16="http://schemas.microsoft.com/office/drawing/2014/main" id="{79486A0A-DC8B-4C0A-B3DC-8D0047065B6B}"/>
              </a:ext>
            </a:extLst>
          </p:cNvPr>
          <p:cNvSpPr/>
          <p:nvPr/>
        </p:nvSpPr>
        <p:spPr>
          <a:xfrm>
            <a:off x="4731284" y="2581602"/>
            <a:ext cx="1655967" cy="523220"/>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¿Qué es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9" name="Rectángulo: esquinas redondeadas 28">
            <a:extLst>
              <a:ext uri="{FF2B5EF4-FFF2-40B4-BE49-F238E27FC236}">
                <a16:creationId xmlns="" xmlns:a16="http://schemas.microsoft.com/office/drawing/2014/main" id="{A20CC8ED-6092-4E7D-AF36-40A6F8D64B58}"/>
              </a:ext>
            </a:extLst>
          </p:cNvPr>
          <p:cNvSpPr/>
          <p:nvPr/>
        </p:nvSpPr>
        <p:spPr>
          <a:xfrm>
            <a:off x="3082642" y="3876063"/>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0" name="Rectángulo: esquinas redondeadas 29">
            <a:extLst>
              <a:ext uri="{FF2B5EF4-FFF2-40B4-BE49-F238E27FC236}">
                <a16:creationId xmlns="" xmlns:a16="http://schemas.microsoft.com/office/drawing/2014/main" id="{7EE36C07-BFB0-4EE6-A387-7FB74A6A0049}"/>
              </a:ext>
            </a:extLst>
          </p:cNvPr>
          <p:cNvSpPr/>
          <p:nvPr/>
        </p:nvSpPr>
        <p:spPr>
          <a:xfrm>
            <a:off x="3082642" y="3876063"/>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dirty="0"/>
          </a:p>
        </p:txBody>
      </p:sp>
      <p:sp>
        <p:nvSpPr>
          <p:cNvPr id="32" name="Rectángulo 31">
            <a:extLst>
              <a:ext uri="{FF2B5EF4-FFF2-40B4-BE49-F238E27FC236}">
                <a16:creationId xmlns="" xmlns:a16="http://schemas.microsoft.com/office/drawing/2014/main" id="{FCEDE78E-8553-46D4-A168-77CD45E65F00}"/>
              </a:ext>
            </a:extLst>
          </p:cNvPr>
          <p:cNvSpPr/>
          <p:nvPr/>
        </p:nvSpPr>
        <p:spPr>
          <a:xfrm>
            <a:off x="4638969" y="4573471"/>
            <a:ext cx="1840595" cy="307777"/>
          </a:xfrm>
          <a:prstGeom prst="rect">
            <a:avLst/>
          </a:prstGeom>
        </p:spPr>
        <p:txBody>
          <a:bodyPr wrap="square">
            <a:spAutoFit/>
          </a:bodyPr>
          <a:lstStyle/>
          <a:p>
            <a:pPr algn="ctr">
              <a:spcAft>
                <a:spcPts val="800"/>
              </a:spcAft>
            </a:pPr>
            <a:r>
              <a:rPr lang="es-ES" sz="1400" b="1" dirty="0">
                <a:latin typeface="Open Sans" panose="020B0606030504020204" pitchFamily="34" charset="0"/>
                <a:ea typeface="Open Sans" panose="020B0606030504020204" pitchFamily="34" charset="0"/>
                <a:cs typeface="Open Sans" panose="020B0606030504020204" pitchFamily="34" charset="0"/>
              </a:rPr>
              <a:t>Tipos de fichas técnicas </a:t>
            </a:r>
          </a:p>
        </p:txBody>
      </p:sp>
      <p:sp>
        <p:nvSpPr>
          <p:cNvPr id="33" name="Rectángulo: esquinas redondeadas 32">
            <a:extLst>
              <a:ext uri="{FF2B5EF4-FFF2-40B4-BE49-F238E27FC236}">
                <a16:creationId xmlns="" xmlns:a16="http://schemas.microsoft.com/office/drawing/2014/main" id="{BB92F98E-E6FE-43D8-AA27-F50603B60965}"/>
              </a:ext>
            </a:extLst>
          </p:cNvPr>
          <p:cNvSpPr/>
          <p:nvPr/>
        </p:nvSpPr>
        <p:spPr>
          <a:xfrm>
            <a:off x="7335726"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4" name="Rectángulo: esquinas redondeadas 33">
            <a:extLst>
              <a:ext uri="{FF2B5EF4-FFF2-40B4-BE49-F238E27FC236}">
                <a16:creationId xmlns="" xmlns:a16="http://schemas.microsoft.com/office/drawing/2014/main" id="{7AE38392-E734-4289-9373-5ECF640907F3}"/>
              </a:ext>
            </a:extLst>
          </p:cNvPr>
          <p:cNvSpPr/>
          <p:nvPr/>
        </p:nvSpPr>
        <p:spPr>
          <a:xfrm>
            <a:off x="7335726"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Rectángulo 35">
            <a:extLst>
              <a:ext uri="{FF2B5EF4-FFF2-40B4-BE49-F238E27FC236}">
                <a16:creationId xmlns="" xmlns:a16="http://schemas.microsoft.com/office/drawing/2014/main" id="{3F69774A-F814-4C74-AB13-B1AB9D622061}"/>
              </a:ext>
            </a:extLst>
          </p:cNvPr>
          <p:cNvSpPr/>
          <p:nvPr/>
        </p:nvSpPr>
        <p:spPr>
          <a:xfrm>
            <a:off x="8592091" y="2581602"/>
            <a:ext cx="2603610" cy="307777"/>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Como hacer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Rectángulo: esquinas redondeadas 36">
            <a:extLst>
              <a:ext uri="{FF2B5EF4-FFF2-40B4-BE49-F238E27FC236}">
                <a16:creationId xmlns="" xmlns:a16="http://schemas.microsoft.com/office/drawing/2014/main" id="{2A25A753-76A1-46CE-B589-E0CE3FA07B9A}"/>
              </a:ext>
            </a:extLst>
          </p:cNvPr>
          <p:cNvSpPr/>
          <p:nvPr/>
        </p:nvSpPr>
        <p:spPr>
          <a:xfrm>
            <a:off x="7335726" y="3876063"/>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8" name="Rectángulo: esquinas redondeadas 37">
            <a:extLst>
              <a:ext uri="{FF2B5EF4-FFF2-40B4-BE49-F238E27FC236}">
                <a16:creationId xmlns="" xmlns:a16="http://schemas.microsoft.com/office/drawing/2014/main" id="{25E891B7-31B0-4838-8108-4967D34BBCB9}"/>
              </a:ext>
            </a:extLst>
          </p:cNvPr>
          <p:cNvSpPr/>
          <p:nvPr/>
        </p:nvSpPr>
        <p:spPr>
          <a:xfrm>
            <a:off x="7335726" y="3876063"/>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9" name="Imagen 48" descr="Icono&#10;&#10;Descripción generada automáticamente">
            <a:extLst>
              <a:ext uri="{FF2B5EF4-FFF2-40B4-BE49-F238E27FC236}">
                <a16:creationId xmlns="" xmlns:a16="http://schemas.microsoft.com/office/drawing/2014/main" id="{668132D3-47CF-48B8-ACBC-00DC76E7F7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3889" y="2843212"/>
            <a:ext cx="760378" cy="944340"/>
          </a:xfrm>
          <a:prstGeom prst="rect">
            <a:avLst/>
          </a:prstGeom>
        </p:spPr>
      </p:pic>
      <p:sp>
        <p:nvSpPr>
          <p:cNvPr id="18" name="Rectángulo 17">
            <a:extLst>
              <a:ext uri="{FF2B5EF4-FFF2-40B4-BE49-F238E27FC236}">
                <a16:creationId xmlns="" xmlns:a16="http://schemas.microsoft.com/office/drawing/2014/main" id="{ACF6875C-8EE0-4ED2-92F7-E22AFFFE853A}"/>
              </a:ext>
            </a:extLst>
          </p:cNvPr>
          <p:cNvSpPr/>
          <p:nvPr/>
        </p:nvSpPr>
        <p:spPr>
          <a:xfrm flipH="1">
            <a:off x="8525400" y="4628082"/>
            <a:ext cx="2735742" cy="307777"/>
          </a:xfrm>
          <a:prstGeom prst="rect">
            <a:avLst/>
          </a:prstGeom>
        </p:spPr>
        <p:txBody>
          <a:bodyPr wrap="square">
            <a:spAutoFit/>
          </a:bodyPr>
          <a:lstStyle/>
          <a:p>
            <a:pPr algn="ctr">
              <a:spcAft>
                <a:spcPts val="800"/>
              </a:spcAft>
            </a:pPr>
            <a:r>
              <a:rPr lang="es-ES" sz="1400" b="1" dirty="0" smtClean="0">
                <a:latin typeface="Open Sans" panose="020B0606030504020204" pitchFamily="34" charset="0"/>
                <a:ea typeface="Open Sans" panose="020B0606030504020204" pitchFamily="34" charset="0"/>
                <a:cs typeface="Open Sans" panose="020B0606030504020204" pitchFamily="34" charset="0"/>
              </a:rPr>
              <a:t>Ejemplos </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Rectángulo 19"/>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2" name="CuadroTexto 1"/>
          <p:cNvSpPr txBox="1"/>
          <p:nvPr/>
        </p:nvSpPr>
        <p:spPr>
          <a:xfrm>
            <a:off x="446954" y="1930387"/>
            <a:ext cx="2390708" cy="1384995"/>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Resumen</a:t>
            </a:r>
          </a:p>
          <a:p>
            <a:pPr algn="just"/>
            <a:r>
              <a:rPr lang="es-CO" sz="1400" dirty="0">
                <a:solidFill>
                  <a:schemeClr val="tx1">
                    <a:lumMod val="75000"/>
                    <a:lumOff val="25000"/>
                  </a:schemeClr>
                </a:solidFill>
                <a:latin typeface="Open Sans" panose="020B0606030504020204"/>
              </a:rPr>
              <a:t>Se explica que es una ficha técnica, para que sirve, cual son los puntos generales de una ficha técnica y se muestran respectivos ejemplos de diferentes tipos.</a:t>
            </a:r>
          </a:p>
        </p:txBody>
      </p:sp>
      <p:sp>
        <p:nvSpPr>
          <p:cNvPr id="3" name="Rectángulo redondeado 2"/>
          <p:cNvSpPr/>
          <p:nvPr/>
        </p:nvSpPr>
        <p:spPr>
          <a:xfrm>
            <a:off x="345474" y="1868805"/>
            <a:ext cx="2593669" cy="4129224"/>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2522993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redondeadas 25">
            <a:extLst>
              <a:ext uri="{FF2B5EF4-FFF2-40B4-BE49-F238E27FC236}">
                <a16:creationId xmlns="" xmlns:a16="http://schemas.microsoft.com/office/drawing/2014/main" id="{1B593FC5-5BAB-4799-8C47-2125BD724E99}"/>
              </a:ext>
            </a:extLst>
          </p:cNvPr>
          <p:cNvSpPr/>
          <p:nvPr/>
        </p:nvSpPr>
        <p:spPr>
          <a:xfrm>
            <a:off x="3082642" y="1827217"/>
            <a:ext cx="4043026"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spcAft>
                <a:spcPts val="0"/>
              </a:spcAft>
            </a:pPr>
            <a:r>
              <a:rPr lang="es-CO" sz="1400" dirty="0">
                <a:latin typeface="Open Sans" panose="020B0606030504020204"/>
                <a:ea typeface="Calibri" panose="020F0502020204030204" pitchFamily="34" charset="0"/>
                <a:cs typeface="Times New Roman" panose="02020603050405020304" pitchFamily="18" charset="0"/>
              </a:rPr>
              <a:t>¿Qué es una ficha técnica?</a:t>
            </a:r>
          </a:p>
          <a:p>
            <a:pPr indent="180340" algn="just">
              <a:spcAft>
                <a:spcPts val="0"/>
              </a:spcAft>
            </a:pPr>
            <a:r>
              <a:rPr lang="es-CO" sz="1400" dirty="0">
                <a:latin typeface="Open Sans" panose="020B0606030504020204"/>
                <a:ea typeface="Calibri" panose="020F0502020204030204" pitchFamily="34" charset="0"/>
                <a:cs typeface="Times New Roman" panose="02020603050405020304" pitchFamily="18" charset="0"/>
              </a:rPr>
              <a:t>Es un documento que contiene la información más importante y relevante para la elaboración o comercialización de un bien o servicio, es muy importante que esta información este escrita con todos los detalles de este, ya que en el proceso de elaboración hay mucho personal involucrado y así se garantiza que no se pierda información y salga un producto de calidad. </a:t>
            </a:r>
          </a:p>
        </p:txBody>
      </p:sp>
      <p:sp>
        <p:nvSpPr>
          <p:cNvPr id="29" name="Rectángulo: esquinas redondeadas 28">
            <a:extLst>
              <a:ext uri="{FF2B5EF4-FFF2-40B4-BE49-F238E27FC236}">
                <a16:creationId xmlns="" xmlns:a16="http://schemas.microsoft.com/office/drawing/2014/main" id="{A20CC8ED-6092-4E7D-AF36-40A6F8D64B58}"/>
              </a:ext>
            </a:extLst>
          </p:cNvPr>
          <p:cNvSpPr/>
          <p:nvPr/>
        </p:nvSpPr>
        <p:spPr>
          <a:xfrm>
            <a:off x="3082642" y="3876063"/>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0" name="Rectángulo: esquinas redondeadas 29">
            <a:extLst>
              <a:ext uri="{FF2B5EF4-FFF2-40B4-BE49-F238E27FC236}">
                <a16:creationId xmlns="" xmlns:a16="http://schemas.microsoft.com/office/drawing/2014/main" id="{7EE36C07-BFB0-4EE6-A387-7FB74A6A0049}"/>
              </a:ext>
            </a:extLst>
          </p:cNvPr>
          <p:cNvSpPr/>
          <p:nvPr/>
        </p:nvSpPr>
        <p:spPr>
          <a:xfrm>
            <a:off x="3082642" y="3876063"/>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dirty="0"/>
          </a:p>
        </p:txBody>
      </p:sp>
      <p:sp>
        <p:nvSpPr>
          <p:cNvPr id="32" name="Rectángulo 31">
            <a:extLst>
              <a:ext uri="{FF2B5EF4-FFF2-40B4-BE49-F238E27FC236}">
                <a16:creationId xmlns="" xmlns:a16="http://schemas.microsoft.com/office/drawing/2014/main" id="{FCEDE78E-8553-46D4-A168-77CD45E65F00}"/>
              </a:ext>
            </a:extLst>
          </p:cNvPr>
          <p:cNvSpPr/>
          <p:nvPr/>
        </p:nvSpPr>
        <p:spPr>
          <a:xfrm>
            <a:off x="4638969" y="4573471"/>
            <a:ext cx="1840595" cy="307777"/>
          </a:xfrm>
          <a:prstGeom prst="rect">
            <a:avLst/>
          </a:prstGeom>
        </p:spPr>
        <p:txBody>
          <a:bodyPr wrap="square">
            <a:spAutoFit/>
          </a:bodyPr>
          <a:lstStyle/>
          <a:p>
            <a:pPr algn="ctr">
              <a:spcAft>
                <a:spcPts val="800"/>
              </a:spcAft>
            </a:pPr>
            <a:r>
              <a:rPr lang="es-ES" sz="1400" b="1" dirty="0">
                <a:latin typeface="Open Sans" panose="020B0606030504020204" pitchFamily="34" charset="0"/>
                <a:ea typeface="Open Sans" panose="020B0606030504020204" pitchFamily="34" charset="0"/>
                <a:cs typeface="Open Sans" panose="020B0606030504020204" pitchFamily="34" charset="0"/>
              </a:rPr>
              <a:t>Tipos de fichas técnicas </a:t>
            </a:r>
          </a:p>
        </p:txBody>
      </p:sp>
      <p:sp>
        <p:nvSpPr>
          <p:cNvPr id="33" name="Rectángulo: esquinas redondeadas 32">
            <a:extLst>
              <a:ext uri="{FF2B5EF4-FFF2-40B4-BE49-F238E27FC236}">
                <a16:creationId xmlns="" xmlns:a16="http://schemas.microsoft.com/office/drawing/2014/main" id="{BB92F98E-E6FE-43D8-AA27-F50603B60965}"/>
              </a:ext>
            </a:extLst>
          </p:cNvPr>
          <p:cNvSpPr/>
          <p:nvPr/>
        </p:nvSpPr>
        <p:spPr>
          <a:xfrm>
            <a:off x="7335726"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4" name="Rectángulo: esquinas redondeadas 33">
            <a:extLst>
              <a:ext uri="{FF2B5EF4-FFF2-40B4-BE49-F238E27FC236}">
                <a16:creationId xmlns="" xmlns:a16="http://schemas.microsoft.com/office/drawing/2014/main" id="{7AE38392-E734-4289-9373-5ECF640907F3}"/>
              </a:ext>
            </a:extLst>
          </p:cNvPr>
          <p:cNvSpPr/>
          <p:nvPr/>
        </p:nvSpPr>
        <p:spPr>
          <a:xfrm>
            <a:off x="7335726"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Rectángulo 35">
            <a:extLst>
              <a:ext uri="{FF2B5EF4-FFF2-40B4-BE49-F238E27FC236}">
                <a16:creationId xmlns="" xmlns:a16="http://schemas.microsoft.com/office/drawing/2014/main" id="{3F69774A-F814-4C74-AB13-B1AB9D622061}"/>
              </a:ext>
            </a:extLst>
          </p:cNvPr>
          <p:cNvSpPr/>
          <p:nvPr/>
        </p:nvSpPr>
        <p:spPr>
          <a:xfrm>
            <a:off x="8592091" y="2581602"/>
            <a:ext cx="2603610" cy="307777"/>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Como hacer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Rectángulo: esquinas redondeadas 36">
            <a:extLst>
              <a:ext uri="{FF2B5EF4-FFF2-40B4-BE49-F238E27FC236}">
                <a16:creationId xmlns="" xmlns:a16="http://schemas.microsoft.com/office/drawing/2014/main" id="{2A25A753-76A1-46CE-B589-E0CE3FA07B9A}"/>
              </a:ext>
            </a:extLst>
          </p:cNvPr>
          <p:cNvSpPr/>
          <p:nvPr/>
        </p:nvSpPr>
        <p:spPr>
          <a:xfrm>
            <a:off x="7335726" y="3876063"/>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8" name="Rectángulo: esquinas redondeadas 37">
            <a:extLst>
              <a:ext uri="{FF2B5EF4-FFF2-40B4-BE49-F238E27FC236}">
                <a16:creationId xmlns="" xmlns:a16="http://schemas.microsoft.com/office/drawing/2014/main" id="{25E891B7-31B0-4838-8108-4967D34BBCB9}"/>
              </a:ext>
            </a:extLst>
          </p:cNvPr>
          <p:cNvSpPr/>
          <p:nvPr/>
        </p:nvSpPr>
        <p:spPr>
          <a:xfrm>
            <a:off x="7335726" y="3876063"/>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9" name="Imagen 48" descr="Icono&#10;&#10;Descripción generada automáticamente">
            <a:extLst>
              <a:ext uri="{FF2B5EF4-FFF2-40B4-BE49-F238E27FC236}">
                <a16:creationId xmlns="" xmlns:a16="http://schemas.microsoft.com/office/drawing/2014/main" id="{668132D3-47CF-48B8-ACBC-00DC76E7F7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1509" y="3434020"/>
            <a:ext cx="403790" cy="501481"/>
          </a:xfrm>
          <a:prstGeom prst="rect">
            <a:avLst/>
          </a:prstGeom>
        </p:spPr>
      </p:pic>
      <p:sp>
        <p:nvSpPr>
          <p:cNvPr id="18" name="Rectángulo 17">
            <a:extLst>
              <a:ext uri="{FF2B5EF4-FFF2-40B4-BE49-F238E27FC236}">
                <a16:creationId xmlns="" xmlns:a16="http://schemas.microsoft.com/office/drawing/2014/main" id="{ACF6875C-8EE0-4ED2-92F7-E22AFFFE853A}"/>
              </a:ext>
            </a:extLst>
          </p:cNvPr>
          <p:cNvSpPr/>
          <p:nvPr/>
        </p:nvSpPr>
        <p:spPr>
          <a:xfrm flipH="1">
            <a:off x="8525400" y="4628082"/>
            <a:ext cx="2735742" cy="307777"/>
          </a:xfrm>
          <a:prstGeom prst="rect">
            <a:avLst/>
          </a:prstGeom>
        </p:spPr>
        <p:txBody>
          <a:bodyPr wrap="square">
            <a:spAutoFit/>
          </a:bodyPr>
          <a:lstStyle/>
          <a:p>
            <a:pPr algn="ctr">
              <a:spcAft>
                <a:spcPts val="800"/>
              </a:spcAft>
            </a:pPr>
            <a:r>
              <a:rPr lang="es-ES" sz="1400" b="1" dirty="0" smtClean="0">
                <a:latin typeface="Open Sans" panose="020B0606030504020204" pitchFamily="34" charset="0"/>
                <a:ea typeface="Open Sans" panose="020B0606030504020204" pitchFamily="34" charset="0"/>
                <a:cs typeface="Open Sans" panose="020B0606030504020204" pitchFamily="34" charset="0"/>
              </a:rPr>
              <a:t>Ejemplos </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Rectángulo redondeado 9">
            <a:extLst>
              <a:ext uri="{FF2B5EF4-FFF2-40B4-BE49-F238E27FC236}">
                <a16:creationId xmlns="" xmlns:a16="http://schemas.microsoft.com/office/drawing/2014/main" id="{853202C1-CC3D-4EA3-BD84-238429B5009F}"/>
              </a:ext>
            </a:extLst>
          </p:cNvPr>
          <p:cNvSpPr/>
          <p:nvPr/>
        </p:nvSpPr>
        <p:spPr>
          <a:xfrm>
            <a:off x="485518" y="3277973"/>
            <a:ext cx="2313580" cy="2720056"/>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ELABORACIÓN DE FICHAS TÉCNICAS</a:t>
            </a:r>
            <a:endParaRPr lang="es-CO" sz="1400" b="1" dirty="0" smtClean="0">
              <a:solidFill>
                <a:schemeClr val="tx1">
                  <a:lumMod val="75000"/>
                  <a:lumOff val="25000"/>
                </a:schemeClr>
              </a:solidFill>
              <a:latin typeface="Open Sans" panose="020B0606030504020204"/>
            </a:endParaRPr>
          </a:p>
          <a:p>
            <a:pPr algn="just"/>
            <a:r>
              <a:rPr lang="es-CO" sz="1400" dirty="0" smtClean="0">
                <a:solidFill>
                  <a:schemeClr val="tx1">
                    <a:lumMod val="75000"/>
                    <a:lumOff val="25000"/>
                  </a:schemeClr>
                </a:solidFill>
                <a:latin typeface="Open Sans" panose="020B0606030504020204"/>
              </a:rPr>
              <a:t>La </a:t>
            </a:r>
            <a:r>
              <a:rPr lang="es-CO" sz="1400" dirty="0">
                <a:solidFill>
                  <a:schemeClr val="tx1">
                    <a:lumMod val="75000"/>
                    <a:lumOff val="25000"/>
                  </a:schemeClr>
                </a:solidFill>
                <a:latin typeface="Open Sans" panose="020B0606030504020204"/>
              </a:rPr>
              <a:t>ficha técnica es un documento muy importante a la hora de llevar un proceso industrial, ya que esta permite ver información importante cuando hay diferentes dependencias involucradas para garantizar un buen producto o servicio.</a:t>
            </a:r>
            <a:endParaRPr lang="es-ES" sz="1400" dirty="0">
              <a:solidFill>
                <a:schemeClr val="tx1">
                  <a:lumMod val="75000"/>
                  <a:lumOff val="25000"/>
                </a:schemeClr>
              </a:solidFill>
              <a:latin typeface="Open Sans" panose="020B0606030504020204"/>
            </a:endParaRPr>
          </a:p>
        </p:txBody>
      </p:sp>
      <p:sp>
        <p:nvSpPr>
          <p:cNvPr id="17" name="CuadroTexto 16"/>
          <p:cNvSpPr txBox="1"/>
          <p:nvPr/>
        </p:nvSpPr>
        <p:spPr>
          <a:xfrm>
            <a:off x="446954" y="1930387"/>
            <a:ext cx="2390708" cy="1384995"/>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Resumen</a:t>
            </a:r>
          </a:p>
          <a:p>
            <a:pPr algn="just"/>
            <a:r>
              <a:rPr lang="es-CO" sz="1400" dirty="0">
                <a:solidFill>
                  <a:schemeClr val="tx1">
                    <a:lumMod val="75000"/>
                    <a:lumOff val="25000"/>
                  </a:schemeClr>
                </a:solidFill>
                <a:latin typeface="Open Sans" panose="020B0606030504020204"/>
              </a:rPr>
              <a:t>Se explica que es una ficha técnica, para que sirve, cual son los puntos generales de una ficha técnica y se muestran respectivos ejemplos de diferentes tipos.</a:t>
            </a:r>
          </a:p>
        </p:txBody>
      </p:sp>
      <p:sp>
        <p:nvSpPr>
          <p:cNvPr id="20" name="Rectángulo redondeado 19"/>
          <p:cNvSpPr/>
          <p:nvPr/>
        </p:nvSpPr>
        <p:spPr>
          <a:xfrm>
            <a:off x="345474" y="1868805"/>
            <a:ext cx="2593669" cy="4129224"/>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20"/>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27818685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esquinas redondeadas 24">
            <a:extLst>
              <a:ext uri="{FF2B5EF4-FFF2-40B4-BE49-F238E27FC236}">
                <a16:creationId xmlns="" xmlns:a16="http://schemas.microsoft.com/office/drawing/2014/main" id="{B6FFEF1D-6411-46F8-BD76-B17BA817EB24}"/>
              </a:ext>
            </a:extLst>
          </p:cNvPr>
          <p:cNvSpPr/>
          <p:nvPr/>
        </p:nvSpPr>
        <p:spPr>
          <a:xfrm>
            <a:off x="3082642"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6" name="Rectángulo: esquinas redondeadas 25">
            <a:extLst>
              <a:ext uri="{FF2B5EF4-FFF2-40B4-BE49-F238E27FC236}">
                <a16:creationId xmlns="" xmlns:a16="http://schemas.microsoft.com/office/drawing/2014/main" id="{1B593FC5-5BAB-4799-8C47-2125BD724E99}"/>
              </a:ext>
            </a:extLst>
          </p:cNvPr>
          <p:cNvSpPr/>
          <p:nvPr/>
        </p:nvSpPr>
        <p:spPr>
          <a:xfrm>
            <a:off x="3082642"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Rectángulo 9">
            <a:extLst>
              <a:ext uri="{FF2B5EF4-FFF2-40B4-BE49-F238E27FC236}">
                <a16:creationId xmlns="" xmlns:a16="http://schemas.microsoft.com/office/drawing/2014/main" id="{79486A0A-DC8B-4C0A-B3DC-8D0047065B6B}"/>
              </a:ext>
            </a:extLst>
          </p:cNvPr>
          <p:cNvSpPr/>
          <p:nvPr/>
        </p:nvSpPr>
        <p:spPr>
          <a:xfrm>
            <a:off x="4731284" y="2581602"/>
            <a:ext cx="1655967" cy="523220"/>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¿Qué es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9" name="Rectángulo: esquinas redondeadas 28">
            <a:extLst>
              <a:ext uri="{FF2B5EF4-FFF2-40B4-BE49-F238E27FC236}">
                <a16:creationId xmlns="" xmlns:a16="http://schemas.microsoft.com/office/drawing/2014/main" id="{A20CC8ED-6092-4E7D-AF36-40A6F8D64B58}"/>
              </a:ext>
            </a:extLst>
          </p:cNvPr>
          <p:cNvSpPr/>
          <p:nvPr/>
        </p:nvSpPr>
        <p:spPr>
          <a:xfrm>
            <a:off x="3082642" y="3876063"/>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0" name="Rectángulo: esquinas redondeadas 29">
            <a:extLst>
              <a:ext uri="{FF2B5EF4-FFF2-40B4-BE49-F238E27FC236}">
                <a16:creationId xmlns="" xmlns:a16="http://schemas.microsoft.com/office/drawing/2014/main" id="{7EE36C07-BFB0-4EE6-A387-7FB74A6A0049}"/>
              </a:ext>
            </a:extLst>
          </p:cNvPr>
          <p:cNvSpPr/>
          <p:nvPr/>
        </p:nvSpPr>
        <p:spPr>
          <a:xfrm>
            <a:off x="3082642" y="3876063"/>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dirty="0"/>
          </a:p>
        </p:txBody>
      </p:sp>
      <p:sp>
        <p:nvSpPr>
          <p:cNvPr id="32" name="Rectángulo 31">
            <a:extLst>
              <a:ext uri="{FF2B5EF4-FFF2-40B4-BE49-F238E27FC236}">
                <a16:creationId xmlns="" xmlns:a16="http://schemas.microsoft.com/office/drawing/2014/main" id="{FCEDE78E-8553-46D4-A168-77CD45E65F00}"/>
              </a:ext>
            </a:extLst>
          </p:cNvPr>
          <p:cNvSpPr/>
          <p:nvPr/>
        </p:nvSpPr>
        <p:spPr>
          <a:xfrm>
            <a:off x="4638969" y="4573471"/>
            <a:ext cx="1840595" cy="307777"/>
          </a:xfrm>
          <a:prstGeom prst="rect">
            <a:avLst/>
          </a:prstGeom>
        </p:spPr>
        <p:txBody>
          <a:bodyPr wrap="square">
            <a:spAutoFit/>
          </a:bodyPr>
          <a:lstStyle/>
          <a:p>
            <a:pPr algn="ctr">
              <a:spcAft>
                <a:spcPts val="800"/>
              </a:spcAft>
            </a:pPr>
            <a:r>
              <a:rPr lang="es-ES" sz="1400" b="1" dirty="0">
                <a:latin typeface="Open Sans" panose="020B0606030504020204" pitchFamily="34" charset="0"/>
                <a:ea typeface="Open Sans" panose="020B0606030504020204" pitchFamily="34" charset="0"/>
                <a:cs typeface="Open Sans" panose="020B0606030504020204" pitchFamily="34" charset="0"/>
              </a:rPr>
              <a:t>Tipos de fichas técnicas </a:t>
            </a:r>
          </a:p>
        </p:txBody>
      </p:sp>
      <p:sp>
        <p:nvSpPr>
          <p:cNvPr id="33" name="Rectángulo: esquinas redondeadas 32">
            <a:extLst>
              <a:ext uri="{FF2B5EF4-FFF2-40B4-BE49-F238E27FC236}">
                <a16:creationId xmlns="" xmlns:a16="http://schemas.microsoft.com/office/drawing/2014/main" id="{BB92F98E-E6FE-43D8-AA27-F50603B60965}"/>
              </a:ext>
            </a:extLst>
          </p:cNvPr>
          <p:cNvSpPr/>
          <p:nvPr/>
        </p:nvSpPr>
        <p:spPr>
          <a:xfrm>
            <a:off x="7335726"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4" name="Rectángulo: esquinas redondeadas 33">
            <a:extLst>
              <a:ext uri="{FF2B5EF4-FFF2-40B4-BE49-F238E27FC236}">
                <a16:creationId xmlns="" xmlns:a16="http://schemas.microsoft.com/office/drawing/2014/main" id="{7AE38392-E734-4289-9373-5ECF640907F3}"/>
              </a:ext>
            </a:extLst>
          </p:cNvPr>
          <p:cNvSpPr/>
          <p:nvPr/>
        </p:nvSpPr>
        <p:spPr>
          <a:xfrm>
            <a:off x="7335726"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Rectángulo 35">
            <a:extLst>
              <a:ext uri="{FF2B5EF4-FFF2-40B4-BE49-F238E27FC236}">
                <a16:creationId xmlns="" xmlns:a16="http://schemas.microsoft.com/office/drawing/2014/main" id="{3F69774A-F814-4C74-AB13-B1AB9D622061}"/>
              </a:ext>
            </a:extLst>
          </p:cNvPr>
          <p:cNvSpPr/>
          <p:nvPr/>
        </p:nvSpPr>
        <p:spPr>
          <a:xfrm>
            <a:off x="8592091" y="2581602"/>
            <a:ext cx="2603610" cy="307777"/>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Como hacer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Rectángulo: esquinas redondeadas 36">
            <a:extLst>
              <a:ext uri="{FF2B5EF4-FFF2-40B4-BE49-F238E27FC236}">
                <a16:creationId xmlns="" xmlns:a16="http://schemas.microsoft.com/office/drawing/2014/main" id="{2A25A753-76A1-46CE-B589-E0CE3FA07B9A}"/>
              </a:ext>
            </a:extLst>
          </p:cNvPr>
          <p:cNvSpPr/>
          <p:nvPr/>
        </p:nvSpPr>
        <p:spPr>
          <a:xfrm>
            <a:off x="7335726" y="3876063"/>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8" name="Rectángulo: esquinas redondeadas 37">
            <a:extLst>
              <a:ext uri="{FF2B5EF4-FFF2-40B4-BE49-F238E27FC236}">
                <a16:creationId xmlns="" xmlns:a16="http://schemas.microsoft.com/office/drawing/2014/main" id="{25E891B7-31B0-4838-8108-4967D34BBCB9}"/>
              </a:ext>
            </a:extLst>
          </p:cNvPr>
          <p:cNvSpPr/>
          <p:nvPr/>
        </p:nvSpPr>
        <p:spPr>
          <a:xfrm>
            <a:off x="7335726" y="3876063"/>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9" name="Imagen 48" descr="Icono&#10;&#10;Descripción generada automáticamente">
            <a:extLst>
              <a:ext uri="{FF2B5EF4-FFF2-40B4-BE49-F238E27FC236}">
                <a16:creationId xmlns="" xmlns:a16="http://schemas.microsoft.com/office/drawing/2014/main" id="{668132D3-47CF-48B8-ACBC-00DC76E7F7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7251" y="4781970"/>
            <a:ext cx="760378" cy="944340"/>
          </a:xfrm>
          <a:prstGeom prst="rect">
            <a:avLst/>
          </a:prstGeom>
        </p:spPr>
      </p:pic>
      <p:sp>
        <p:nvSpPr>
          <p:cNvPr id="18" name="Rectángulo 17">
            <a:extLst>
              <a:ext uri="{FF2B5EF4-FFF2-40B4-BE49-F238E27FC236}">
                <a16:creationId xmlns="" xmlns:a16="http://schemas.microsoft.com/office/drawing/2014/main" id="{ACF6875C-8EE0-4ED2-92F7-E22AFFFE853A}"/>
              </a:ext>
            </a:extLst>
          </p:cNvPr>
          <p:cNvSpPr/>
          <p:nvPr/>
        </p:nvSpPr>
        <p:spPr>
          <a:xfrm flipH="1">
            <a:off x="8525400" y="4628082"/>
            <a:ext cx="2735742" cy="307777"/>
          </a:xfrm>
          <a:prstGeom prst="rect">
            <a:avLst/>
          </a:prstGeom>
        </p:spPr>
        <p:txBody>
          <a:bodyPr wrap="square">
            <a:spAutoFit/>
          </a:bodyPr>
          <a:lstStyle/>
          <a:p>
            <a:pPr algn="ctr">
              <a:spcAft>
                <a:spcPts val="800"/>
              </a:spcAft>
            </a:pPr>
            <a:r>
              <a:rPr lang="es-ES" sz="1400" b="1" dirty="0" smtClean="0">
                <a:latin typeface="Open Sans" panose="020B0606030504020204" pitchFamily="34" charset="0"/>
                <a:ea typeface="Open Sans" panose="020B0606030504020204" pitchFamily="34" charset="0"/>
                <a:cs typeface="Open Sans" panose="020B0606030504020204" pitchFamily="34" charset="0"/>
              </a:rPr>
              <a:t>Ejemplos </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Rectángulo redondeado 9">
            <a:extLst>
              <a:ext uri="{FF2B5EF4-FFF2-40B4-BE49-F238E27FC236}">
                <a16:creationId xmlns="" xmlns:a16="http://schemas.microsoft.com/office/drawing/2014/main" id="{853202C1-CC3D-4EA3-BD84-238429B5009F}"/>
              </a:ext>
            </a:extLst>
          </p:cNvPr>
          <p:cNvSpPr/>
          <p:nvPr/>
        </p:nvSpPr>
        <p:spPr>
          <a:xfrm>
            <a:off x="485518" y="3277973"/>
            <a:ext cx="2313580" cy="2720056"/>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ELABORACIÓN DE FICHAS TÉCNICAS</a:t>
            </a:r>
            <a:endParaRPr lang="es-CO" sz="1400" b="1" dirty="0" smtClean="0">
              <a:solidFill>
                <a:schemeClr val="tx1">
                  <a:lumMod val="75000"/>
                  <a:lumOff val="25000"/>
                </a:schemeClr>
              </a:solidFill>
              <a:latin typeface="Open Sans" panose="020B0606030504020204"/>
            </a:endParaRPr>
          </a:p>
          <a:p>
            <a:pPr algn="just"/>
            <a:r>
              <a:rPr lang="es-CO" sz="1400" dirty="0" smtClean="0">
                <a:solidFill>
                  <a:schemeClr val="tx1">
                    <a:lumMod val="75000"/>
                    <a:lumOff val="25000"/>
                  </a:schemeClr>
                </a:solidFill>
                <a:latin typeface="Open Sans" panose="020B0606030504020204"/>
              </a:rPr>
              <a:t>La </a:t>
            </a:r>
            <a:r>
              <a:rPr lang="es-CO" sz="1400" dirty="0">
                <a:solidFill>
                  <a:schemeClr val="tx1">
                    <a:lumMod val="75000"/>
                    <a:lumOff val="25000"/>
                  </a:schemeClr>
                </a:solidFill>
                <a:latin typeface="Open Sans" panose="020B0606030504020204"/>
              </a:rPr>
              <a:t>ficha técnica es un documento muy importante a la hora de llevar un proceso industrial, ya que esta permite ver información importante cuando hay diferentes dependencias involucradas para garantizar un buen producto o servicio.</a:t>
            </a:r>
            <a:endParaRPr lang="es-ES" sz="1400" dirty="0">
              <a:solidFill>
                <a:schemeClr val="tx1">
                  <a:lumMod val="75000"/>
                  <a:lumOff val="25000"/>
                </a:schemeClr>
              </a:solidFill>
              <a:latin typeface="Open Sans" panose="020B0606030504020204"/>
            </a:endParaRPr>
          </a:p>
        </p:txBody>
      </p:sp>
      <p:sp>
        <p:nvSpPr>
          <p:cNvPr id="21" name="CuadroTexto 20"/>
          <p:cNvSpPr txBox="1"/>
          <p:nvPr/>
        </p:nvSpPr>
        <p:spPr>
          <a:xfrm>
            <a:off x="446954" y="1930387"/>
            <a:ext cx="2390708" cy="1384995"/>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Resumen</a:t>
            </a:r>
          </a:p>
          <a:p>
            <a:pPr algn="just"/>
            <a:r>
              <a:rPr lang="es-CO" sz="1400" dirty="0">
                <a:solidFill>
                  <a:schemeClr val="tx1">
                    <a:lumMod val="75000"/>
                    <a:lumOff val="25000"/>
                  </a:schemeClr>
                </a:solidFill>
                <a:latin typeface="Open Sans" panose="020B0606030504020204"/>
              </a:rPr>
              <a:t>Se explica que es una ficha técnica, para que sirve, cual son los puntos generales de una ficha técnica y se muestran respectivos ejemplos de diferentes tipos.</a:t>
            </a:r>
          </a:p>
        </p:txBody>
      </p:sp>
      <p:sp>
        <p:nvSpPr>
          <p:cNvPr id="22" name="Rectángulo redondeado 21"/>
          <p:cNvSpPr/>
          <p:nvPr/>
        </p:nvSpPr>
        <p:spPr>
          <a:xfrm>
            <a:off x="345474" y="1868805"/>
            <a:ext cx="2593669" cy="4129224"/>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1046758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542751" y="1552218"/>
            <a:ext cx="5904640" cy="4297215"/>
          </a:xfrm>
          <a:prstGeom prst="rect">
            <a:avLst/>
          </a:prstGeom>
          <a:solidFill>
            <a:schemeClr val="accent5">
              <a:lumMod val="20000"/>
              <a:lumOff val="8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just"/>
            <a:r>
              <a:rPr lang="es-CO" sz="1400" b="1" dirty="0">
                <a:solidFill>
                  <a:schemeClr val="tx1">
                    <a:lumMod val="75000"/>
                    <a:lumOff val="25000"/>
                  </a:schemeClr>
                </a:solidFill>
                <a:latin typeface="Open Sans" panose="020B0606030504020204"/>
              </a:rPr>
              <a:t>Característica de la MCU y su </a:t>
            </a:r>
            <a:r>
              <a:rPr lang="es-CO" sz="1400" b="1" dirty="0" smtClean="0">
                <a:solidFill>
                  <a:schemeClr val="tx1">
                    <a:lumMod val="75000"/>
                    <a:lumOff val="25000"/>
                  </a:schemeClr>
                </a:solidFill>
                <a:latin typeface="Open Sans" panose="020B0606030504020204"/>
              </a:rPr>
              <a:t>memoria</a:t>
            </a:r>
          </a:p>
          <a:p>
            <a:pPr algn="just"/>
            <a:endParaRPr lang="es-CO" sz="1400" b="1"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Un MCU es un microprocesador compuesto únicamente de un chip, que se emplea para dirigir varios dispositivos.</a:t>
            </a:r>
          </a:p>
          <a:p>
            <a:pPr algn="just"/>
            <a:r>
              <a:rPr lang="es-CO" sz="1400" dirty="0">
                <a:solidFill>
                  <a:schemeClr val="tx1">
                    <a:lumMod val="75000"/>
                    <a:lumOff val="25000"/>
                  </a:schemeClr>
                </a:solidFill>
                <a:latin typeface="Open Sans" panose="020B0606030504020204"/>
              </a:rPr>
              <a:t>En comparación a los microprocesadores con fin general en los </a:t>
            </a:r>
            <a:r>
              <a:rPr lang="es-CO" sz="1400" dirty="0" err="1">
                <a:solidFill>
                  <a:schemeClr val="tx1">
                    <a:lumMod val="75000"/>
                    <a:lumOff val="25000"/>
                  </a:schemeClr>
                </a:solidFill>
                <a:latin typeface="Open Sans" panose="020B0606030504020204"/>
              </a:rPr>
              <a:t>PCs</a:t>
            </a:r>
            <a:r>
              <a:rPr lang="es-CO" sz="1400" dirty="0">
                <a:solidFill>
                  <a:schemeClr val="tx1">
                    <a:lumMod val="75000"/>
                    <a:lumOff val="25000"/>
                  </a:schemeClr>
                </a:solidFill>
                <a:latin typeface="Open Sans" panose="020B0606030504020204"/>
              </a:rPr>
              <a:t>, el MC se dirige a una cantidad limitada de trabajos y muchas veces a un solo trabajo en específico. El usual MC, generalmente, abarca toda la memoria y la periferia necesaria para una aplicación dada</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lvl="1" algn="just"/>
            <a:r>
              <a:rPr lang="es-CO" sz="1400" dirty="0">
                <a:solidFill>
                  <a:schemeClr val="tx1">
                    <a:lumMod val="75000"/>
                    <a:lumOff val="25000"/>
                  </a:schemeClr>
                </a:solidFill>
                <a:latin typeface="Open Sans" panose="020B0606030504020204"/>
              </a:rPr>
              <a:t>•RAM para el almacenamiento de datos.</a:t>
            </a:r>
          </a:p>
          <a:p>
            <a:pPr lvl="1" algn="just"/>
            <a:r>
              <a:rPr lang="es-CO" sz="1400" dirty="0">
                <a:solidFill>
                  <a:schemeClr val="tx1">
                    <a:lumMod val="75000"/>
                    <a:lumOff val="25000"/>
                  </a:schemeClr>
                </a:solidFill>
                <a:latin typeface="Open Sans" panose="020B0606030504020204"/>
              </a:rPr>
              <a:t>•Interfaces de entrada/salida-puertos enserie y en paralelos.</a:t>
            </a:r>
          </a:p>
          <a:p>
            <a:pPr lvl="1" algn="just"/>
            <a:r>
              <a:rPr lang="es-CO" sz="1400" dirty="0">
                <a:solidFill>
                  <a:schemeClr val="tx1">
                    <a:lumMod val="75000"/>
                    <a:lumOff val="25000"/>
                  </a:schemeClr>
                </a:solidFill>
                <a:latin typeface="Open Sans" panose="020B0606030504020204"/>
              </a:rPr>
              <a:t>•ROM o variaciones (PROM, EPROM, FLASH) para el programa.</a:t>
            </a:r>
          </a:p>
          <a:p>
            <a:pPr lvl="1" algn="just"/>
            <a:r>
              <a:rPr lang="es-CO" sz="1400" dirty="0">
                <a:solidFill>
                  <a:schemeClr val="tx1">
                    <a:lumMod val="75000"/>
                    <a:lumOff val="25000"/>
                  </a:schemeClr>
                </a:solidFill>
                <a:latin typeface="Open Sans" panose="020B0606030504020204"/>
              </a:rPr>
              <a:t>•Otros dispositivos periféricos, como lo son: temporizadores, contadores, ADC, entre otros.</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Un PC embebido tiene un diseño semejante a la de un PC, a continuación, se describe brevemente.</a:t>
            </a:r>
          </a:p>
          <a:p>
            <a:pPr algn="just"/>
            <a:endParaRPr lang="es-CO" sz="1400" dirty="0">
              <a:latin typeface="Open Sans" panose="020B0606030504020204"/>
            </a:endParaRPr>
          </a:p>
        </p:txBody>
      </p:sp>
      <p:sp>
        <p:nvSpPr>
          <p:cNvPr id="12" name="Rectángulo redondeado 11"/>
          <p:cNvSpPr/>
          <p:nvPr/>
        </p:nvSpPr>
        <p:spPr>
          <a:xfrm>
            <a:off x="9907123" y="5676012"/>
            <a:ext cx="872359" cy="346841"/>
          </a:xfrm>
          <a:prstGeom prst="roundRect">
            <a:avLst>
              <a:gd name="adj" fmla="val 3889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sz="1600" dirty="0" smtClean="0">
                <a:latin typeface="Open Sans" panose="020B0606030504020204"/>
              </a:rPr>
              <a:t>Ver</a:t>
            </a:r>
            <a:r>
              <a:rPr lang="es-CO" dirty="0" smtClean="0"/>
              <a:t> </a:t>
            </a:r>
            <a:endParaRPr lang="es-CO" dirty="0"/>
          </a:p>
        </p:txBody>
      </p:sp>
      <p:sp>
        <p:nvSpPr>
          <p:cNvPr id="8" name="Rectángulo 7"/>
          <p:cNvSpPr/>
          <p:nvPr/>
        </p:nvSpPr>
        <p:spPr>
          <a:xfrm>
            <a:off x="345474" y="950462"/>
            <a:ext cx="4816896"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980" y="1425220"/>
            <a:ext cx="4109884" cy="4109884"/>
          </a:xfrm>
          <a:prstGeom prst="rect">
            <a:avLst/>
          </a:prstGeom>
        </p:spPr>
      </p:pic>
      <p:sp>
        <p:nvSpPr>
          <p:cNvPr id="5" name="Rectángulo redondeado 4"/>
          <p:cNvSpPr/>
          <p:nvPr/>
        </p:nvSpPr>
        <p:spPr>
          <a:xfrm>
            <a:off x="5093110" y="1289016"/>
            <a:ext cx="6803922" cy="491513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4" name="Imagen 13" descr="Icono&#10;&#10;Descripción generada automáticamente">
            <a:extLst>
              <a:ext uri="{FF2B5EF4-FFF2-40B4-BE49-F238E27FC236}">
                <a16:creationId xmlns="" xmlns:a16="http://schemas.microsoft.com/office/drawing/2014/main" id="{FDE1D1E3-2741-40B0-9C89-E6E9019D36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3303" y="5849433"/>
            <a:ext cx="434340" cy="539422"/>
          </a:xfrm>
          <a:prstGeom prst="rect">
            <a:avLst/>
          </a:prstGeom>
        </p:spPr>
      </p:pic>
    </p:spTree>
    <p:extLst>
      <p:ext uri="{BB962C8B-B14F-4D97-AF65-F5344CB8AC3E}">
        <p14:creationId xmlns:p14="http://schemas.microsoft.com/office/powerpoint/2010/main" val="25767845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ángulo: esquinas redondeadas 29">
            <a:extLst>
              <a:ext uri="{FF2B5EF4-FFF2-40B4-BE49-F238E27FC236}">
                <a16:creationId xmlns="" xmlns:a16="http://schemas.microsoft.com/office/drawing/2014/main" id="{7EE36C07-BFB0-4EE6-A387-7FB74A6A0049}"/>
              </a:ext>
            </a:extLst>
          </p:cNvPr>
          <p:cNvSpPr/>
          <p:nvPr/>
        </p:nvSpPr>
        <p:spPr>
          <a:xfrm>
            <a:off x="3082641" y="3876063"/>
            <a:ext cx="4070033"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3" name="Rectángulo: esquinas redondeadas 32">
            <a:extLst>
              <a:ext uri="{FF2B5EF4-FFF2-40B4-BE49-F238E27FC236}">
                <a16:creationId xmlns="" xmlns:a16="http://schemas.microsoft.com/office/drawing/2014/main" id="{BB92F98E-E6FE-43D8-AA27-F50603B60965}"/>
              </a:ext>
            </a:extLst>
          </p:cNvPr>
          <p:cNvSpPr/>
          <p:nvPr/>
        </p:nvSpPr>
        <p:spPr>
          <a:xfrm>
            <a:off x="7335726"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4" name="Rectángulo: esquinas redondeadas 33">
            <a:extLst>
              <a:ext uri="{FF2B5EF4-FFF2-40B4-BE49-F238E27FC236}">
                <a16:creationId xmlns="" xmlns:a16="http://schemas.microsoft.com/office/drawing/2014/main" id="{7AE38392-E734-4289-9373-5ECF640907F3}"/>
              </a:ext>
            </a:extLst>
          </p:cNvPr>
          <p:cNvSpPr/>
          <p:nvPr/>
        </p:nvSpPr>
        <p:spPr>
          <a:xfrm>
            <a:off x="7335726"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Rectángulo 35">
            <a:extLst>
              <a:ext uri="{FF2B5EF4-FFF2-40B4-BE49-F238E27FC236}">
                <a16:creationId xmlns="" xmlns:a16="http://schemas.microsoft.com/office/drawing/2014/main" id="{3F69774A-F814-4C74-AB13-B1AB9D622061}"/>
              </a:ext>
            </a:extLst>
          </p:cNvPr>
          <p:cNvSpPr/>
          <p:nvPr/>
        </p:nvSpPr>
        <p:spPr>
          <a:xfrm>
            <a:off x="8592091" y="2581602"/>
            <a:ext cx="2603610" cy="307777"/>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Como hacer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Rectángulo: esquinas redondeadas 36">
            <a:extLst>
              <a:ext uri="{FF2B5EF4-FFF2-40B4-BE49-F238E27FC236}">
                <a16:creationId xmlns="" xmlns:a16="http://schemas.microsoft.com/office/drawing/2014/main" id="{2A25A753-76A1-46CE-B589-E0CE3FA07B9A}"/>
              </a:ext>
            </a:extLst>
          </p:cNvPr>
          <p:cNvSpPr/>
          <p:nvPr/>
        </p:nvSpPr>
        <p:spPr>
          <a:xfrm>
            <a:off x="7335726" y="3876063"/>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8" name="Rectángulo: esquinas redondeadas 37">
            <a:extLst>
              <a:ext uri="{FF2B5EF4-FFF2-40B4-BE49-F238E27FC236}">
                <a16:creationId xmlns="" xmlns:a16="http://schemas.microsoft.com/office/drawing/2014/main" id="{25E891B7-31B0-4838-8108-4967D34BBCB9}"/>
              </a:ext>
            </a:extLst>
          </p:cNvPr>
          <p:cNvSpPr/>
          <p:nvPr/>
        </p:nvSpPr>
        <p:spPr>
          <a:xfrm>
            <a:off x="7335726" y="3876063"/>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CuadroTexto 1"/>
          <p:cNvSpPr txBox="1"/>
          <p:nvPr/>
        </p:nvSpPr>
        <p:spPr>
          <a:xfrm>
            <a:off x="3199116" y="3986354"/>
            <a:ext cx="3614639" cy="1815882"/>
          </a:xfrm>
          <a:prstGeom prst="rect">
            <a:avLst/>
          </a:prstGeom>
          <a:noFill/>
        </p:spPr>
        <p:txBody>
          <a:bodyPr wrap="square" rtlCol="0">
            <a:spAutoFit/>
          </a:bodyPr>
          <a:lstStyle/>
          <a:p>
            <a:pPr algn="just"/>
            <a:r>
              <a:rPr lang="es-CO" sz="1400" dirty="0">
                <a:solidFill>
                  <a:schemeClr val="bg1"/>
                </a:solidFill>
                <a:latin typeface="Open Sans" panose="020B0606030504020204"/>
              </a:rPr>
              <a:t>Tipos de fichas técnicas </a:t>
            </a:r>
          </a:p>
          <a:p>
            <a:pPr algn="just"/>
            <a:r>
              <a:rPr lang="es-CO" sz="1400" dirty="0" smtClean="0">
                <a:solidFill>
                  <a:schemeClr val="bg1"/>
                </a:solidFill>
                <a:latin typeface="Open Sans" panose="020B0606030504020204"/>
              </a:rPr>
              <a:t>•Ficha </a:t>
            </a:r>
            <a:r>
              <a:rPr lang="es-CO" sz="1400" dirty="0">
                <a:solidFill>
                  <a:schemeClr val="bg1"/>
                </a:solidFill>
                <a:latin typeface="Open Sans" panose="020B0606030504020204"/>
              </a:rPr>
              <a:t>de producto</a:t>
            </a:r>
          </a:p>
          <a:p>
            <a:pPr algn="just"/>
            <a:r>
              <a:rPr lang="es-CO" sz="1400" dirty="0" smtClean="0">
                <a:solidFill>
                  <a:schemeClr val="bg1"/>
                </a:solidFill>
                <a:latin typeface="Open Sans" panose="020B0606030504020204"/>
              </a:rPr>
              <a:t>•Ficha </a:t>
            </a:r>
            <a:r>
              <a:rPr lang="es-CO" sz="1400" dirty="0">
                <a:solidFill>
                  <a:schemeClr val="bg1"/>
                </a:solidFill>
                <a:latin typeface="Open Sans" panose="020B0606030504020204"/>
              </a:rPr>
              <a:t>de detalles constructivos</a:t>
            </a:r>
          </a:p>
          <a:p>
            <a:pPr algn="just"/>
            <a:r>
              <a:rPr lang="es-CO" sz="1400" dirty="0" smtClean="0">
                <a:solidFill>
                  <a:schemeClr val="bg1"/>
                </a:solidFill>
                <a:latin typeface="Open Sans" panose="020B0606030504020204"/>
              </a:rPr>
              <a:t>•Ficha </a:t>
            </a:r>
            <a:r>
              <a:rPr lang="es-CO" sz="1400" dirty="0">
                <a:solidFill>
                  <a:schemeClr val="bg1"/>
                </a:solidFill>
                <a:latin typeface="Open Sans" panose="020B0606030504020204"/>
              </a:rPr>
              <a:t>de diagrama de operaciones</a:t>
            </a:r>
          </a:p>
          <a:p>
            <a:pPr algn="just"/>
            <a:r>
              <a:rPr lang="es-CO" sz="1400" dirty="0" smtClean="0">
                <a:solidFill>
                  <a:schemeClr val="bg1"/>
                </a:solidFill>
                <a:latin typeface="Open Sans" panose="020B0606030504020204"/>
              </a:rPr>
              <a:t>•Ficha </a:t>
            </a:r>
            <a:r>
              <a:rPr lang="es-CO" sz="1400" dirty="0">
                <a:solidFill>
                  <a:schemeClr val="bg1"/>
                </a:solidFill>
                <a:latin typeface="Open Sans" panose="020B0606030504020204"/>
              </a:rPr>
              <a:t>de secuencia de procesos</a:t>
            </a:r>
          </a:p>
          <a:p>
            <a:pPr algn="just"/>
            <a:r>
              <a:rPr lang="es-CO" sz="1400" dirty="0" smtClean="0">
                <a:solidFill>
                  <a:schemeClr val="bg1"/>
                </a:solidFill>
                <a:latin typeface="Open Sans" panose="020B0606030504020204"/>
              </a:rPr>
              <a:t>•Ficha </a:t>
            </a:r>
            <a:r>
              <a:rPr lang="es-CO" sz="1400" dirty="0">
                <a:solidFill>
                  <a:schemeClr val="bg1"/>
                </a:solidFill>
                <a:latin typeface="Open Sans" panose="020B0606030504020204"/>
              </a:rPr>
              <a:t>de progresiones</a:t>
            </a:r>
          </a:p>
          <a:p>
            <a:pPr algn="just"/>
            <a:r>
              <a:rPr lang="es-CO" sz="1400" dirty="0" smtClean="0">
                <a:solidFill>
                  <a:schemeClr val="bg1"/>
                </a:solidFill>
                <a:latin typeface="Open Sans" panose="020B0606030504020204"/>
              </a:rPr>
              <a:t>•Ficha </a:t>
            </a:r>
            <a:r>
              <a:rPr lang="es-CO" sz="1400" dirty="0">
                <a:solidFill>
                  <a:schemeClr val="bg1"/>
                </a:solidFill>
                <a:latin typeface="Open Sans" panose="020B0606030504020204"/>
              </a:rPr>
              <a:t>de orden de </a:t>
            </a:r>
            <a:r>
              <a:rPr lang="es-CO" sz="1400" dirty="0" smtClean="0">
                <a:solidFill>
                  <a:schemeClr val="bg1"/>
                </a:solidFill>
                <a:latin typeface="Open Sans" panose="020B0606030504020204"/>
              </a:rPr>
              <a:t>producción</a:t>
            </a:r>
            <a:endParaRPr lang="es-CO" sz="1400" dirty="0">
              <a:solidFill>
                <a:schemeClr val="bg1"/>
              </a:solidFill>
              <a:latin typeface="Open Sans" panose="020B0606030504020204"/>
            </a:endParaRPr>
          </a:p>
          <a:p>
            <a:endParaRPr lang="es-CO" sz="1400" dirty="0">
              <a:latin typeface="Open Sans" panose="020B0606030504020204"/>
            </a:endParaRPr>
          </a:p>
        </p:txBody>
      </p:sp>
      <p:sp>
        <p:nvSpPr>
          <p:cNvPr id="5" name="Rectángulo redondeado 4"/>
          <p:cNvSpPr/>
          <p:nvPr/>
        </p:nvSpPr>
        <p:spPr>
          <a:xfrm>
            <a:off x="5908591" y="5346233"/>
            <a:ext cx="996690" cy="326644"/>
          </a:xfrm>
          <a:prstGeom prst="roundRect">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t"/>
          <a:lstStyle/>
          <a:p>
            <a:pPr algn="ctr"/>
            <a:r>
              <a:rPr lang="es-CO" sz="1400" dirty="0" smtClean="0">
                <a:latin typeface="Open Sans" panose="020B0606030504020204"/>
              </a:rPr>
              <a:t>Ver más </a:t>
            </a:r>
          </a:p>
        </p:txBody>
      </p:sp>
      <p:pic>
        <p:nvPicPr>
          <p:cNvPr id="49" name="Imagen 48" descr="Icono&#10;&#10;Descripción generada automáticamente">
            <a:extLst>
              <a:ext uri="{FF2B5EF4-FFF2-40B4-BE49-F238E27FC236}">
                <a16:creationId xmlns="" xmlns:a16="http://schemas.microsoft.com/office/drawing/2014/main" id="{668132D3-47CF-48B8-ACBC-00DC76E7F7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847" y="5445268"/>
            <a:ext cx="574858" cy="713936"/>
          </a:xfrm>
          <a:prstGeom prst="rect">
            <a:avLst/>
          </a:prstGeom>
        </p:spPr>
      </p:pic>
      <p:sp>
        <p:nvSpPr>
          <p:cNvPr id="35" name="Rectángulo: esquinas redondeadas 24">
            <a:extLst>
              <a:ext uri="{FF2B5EF4-FFF2-40B4-BE49-F238E27FC236}">
                <a16:creationId xmlns="" xmlns:a16="http://schemas.microsoft.com/office/drawing/2014/main" id="{B6FFEF1D-6411-46F8-BD76-B17BA817EB24}"/>
              </a:ext>
            </a:extLst>
          </p:cNvPr>
          <p:cNvSpPr/>
          <p:nvPr/>
        </p:nvSpPr>
        <p:spPr>
          <a:xfrm>
            <a:off x="3082642"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9" name="Rectángulo: esquinas redondeadas 25">
            <a:extLst>
              <a:ext uri="{FF2B5EF4-FFF2-40B4-BE49-F238E27FC236}">
                <a16:creationId xmlns="" xmlns:a16="http://schemas.microsoft.com/office/drawing/2014/main" id="{1B593FC5-5BAB-4799-8C47-2125BD724E99}"/>
              </a:ext>
            </a:extLst>
          </p:cNvPr>
          <p:cNvSpPr/>
          <p:nvPr/>
        </p:nvSpPr>
        <p:spPr>
          <a:xfrm>
            <a:off x="3082642"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2" name="Rectángulo 41">
            <a:extLst>
              <a:ext uri="{FF2B5EF4-FFF2-40B4-BE49-F238E27FC236}">
                <a16:creationId xmlns="" xmlns:a16="http://schemas.microsoft.com/office/drawing/2014/main" id="{79486A0A-DC8B-4C0A-B3DC-8D0047065B6B}"/>
              </a:ext>
            </a:extLst>
          </p:cNvPr>
          <p:cNvSpPr/>
          <p:nvPr/>
        </p:nvSpPr>
        <p:spPr>
          <a:xfrm>
            <a:off x="4731284" y="2581602"/>
            <a:ext cx="1655967" cy="523220"/>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¿Qué es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50" name="Rectángulo 49">
            <a:extLst>
              <a:ext uri="{FF2B5EF4-FFF2-40B4-BE49-F238E27FC236}">
                <a16:creationId xmlns="" xmlns:a16="http://schemas.microsoft.com/office/drawing/2014/main" id="{ACF6875C-8EE0-4ED2-92F7-E22AFFFE853A}"/>
              </a:ext>
            </a:extLst>
          </p:cNvPr>
          <p:cNvSpPr/>
          <p:nvPr/>
        </p:nvSpPr>
        <p:spPr>
          <a:xfrm flipH="1">
            <a:off x="8525400" y="4628082"/>
            <a:ext cx="2735742" cy="307777"/>
          </a:xfrm>
          <a:prstGeom prst="rect">
            <a:avLst/>
          </a:prstGeom>
        </p:spPr>
        <p:txBody>
          <a:bodyPr wrap="square">
            <a:spAutoFit/>
          </a:bodyPr>
          <a:lstStyle/>
          <a:p>
            <a:pPr algn="ctr">
              <a:spcAft>
                <a:spcPts val="800"/>
              </a:spcAft>
            </a:pPr>
            <a:r>
              <a:rPr lang="es-ES" sz="1400" b="1" dirty="0" smtClean="0">
                <a:latin typeface="Open Sans" panose="020B0606030504020204" pitchFamily="34" charset="0"/>
                <a:ea typeface="Open Sans" panose="020B0606030504020204" pitchFamily="34" charset="0"/>
                <a:cs typeface="Open Sans" panose="020B0606030504020204" pitchFamily="34" charset="0"/>
              </a:rPr>
              <a:t>Ejemplos </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Rectángulo redondeado 9">
            <a:extLst>
              <a:ext uri="{FF2B5EF4-FFF2-40B4-BE49-F238E27FC236}">
                <a16:creationId xmlns="" xmlns:a16="http://schemas.microsoft.com/office/drawing/2014/main" id="{853202C1-CC3D-4EA3-BD84-238429B5009F}"/>
              </a:ext>
            </a:extLst>
          </p:cNvPr>
          <p:cNvSpPr/>
          <p:nvPr/>
        </p:nvSpPr>
        <p:spPr>
          <a:xfrm>
            <a:off x="485518" y="3277973"/>
            <a:ext cx="2313580" cy="2720056"/>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ELABORACIÓN DE FICHAS TÉCNICAS</a:t>
            </a:r>
            <a:endParaRPr lang="es-CO" sz="1400" b="1" dirty="0" smtClean="0">
              <a:solidFill>
                <a:schemeClr val="tx1">
                  <a:lumMod val="75000"/>
                  <a:lumOff val="25000"/>
                </a:schemeClr>
              </a:solidFill>
              <a:latin typeface="Open Sans" panose="020B0606030504020204"/>
            </a:endParaRPr>
          </a:p>
          <a:p>
            <a:pPr algn="just"/>
            <a:r>
              <a:rPr lang="es-CO" sz="1400" dirty="0" smtClean="0">
                <a:solidFill>
                  <a:schemeClr val="tx1">
                    <a:lumMod val="75000"/>
                    <a:lumOff val="25000"/>
                  </a:schemeClr>
                </a:solidFill>
                <a:latin typeface="Open Sans" panose="020B0606030504020204"/>
              </a:rPr>
              <a:t>La </a:t>
            </a:r>
            <a:r>
              <a:rPr lang="es-CO" sz="1400" dirty="0">
                <a:solidFill>
                  <a:schemeClr val="tx1">
                    <a:lumMod val="75000"/>
                    <a:lumOff val="25000"/>
                  </a:schemeClr>
                </a:solidFill>
                <a:latin typeface="Open Sans" panose="020B0606030504020204"/>
              </a:rPr>
              <a:t>ficha técnica es un documento muy importante a la hora de llevar un proceso industrial, ya que esta permite ver información importante cuando hay diferentes dependencias involucradas para garantizar un buen producto o servicio.</a:t>
            </a:r>
            <a:endParaRPr lang="es-ES" sz="1400" dirty="0">
              <a:solidFill>
                <a:schemeClr val="tx1">
                  <a:lumMod val="75000"/>
                  <a:lumOff val="25000"/>
                </a:schemeClr>
              </a:solidFill>
              <a:latin typeface="Open Sans" panose="020B0606030504020204"/>
            </a:endParaRPr>
          </a:p>
        </p:txBody>
      </p:sp>
      <p:sp>
        <p:nvSpPr>
          <p:cNvPr id="19" name="CuadroTexto 18"/>
          <p:cNvSpPr txBox="1"/>
          <p:nvPr/>
        </p:nvSpPr>
        <p:spPr>
          <a:xfrm>
            <a:off x="446954" y="1930387"/>
            <a:ext cx="2390708" cy="1384995"/>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Resumen</a:t>
            </a:r>
          </a:p>
          <a:p>
            <a:pPr algn="just"/>
            <a:r>
              <a:rPr lang="es-CO" sz="1400" dirty="0">
                <a:solidFill>
                  <a:schemeClr val="tx1">
                    <a:lumMod val="75000"/>
                    <a:lumOff val="25000"/>
                  </a:schemeClr>
                </a:solidFill>
                <a:latin typeface="Open Sans" panose="020B0606030504020204"/>
              </a:rPr>
              <a:t>Se explica que es una ficha técnica, para que sirve, cual son los puntos generales de una ficha técnica y se muestran respectivos ejemplos de diferentes tipos.</a:t>
            </a:r>
          </a:p>
        </p:txBody>
      </p:sp>
      <p:sp>
        <p:nvSpPr>
          <p:cNvPr id="20" name="Rectángulo redondeado 19"/>
          <p:cNvSpPr/>
          <p:nvPr/>
        </p:nvSpPr>
        <p:spPr>
          <a:xfrm>
            <a:off x="345474" y="1868805"/>
            <a:ext cx="2593669" cy="4129224"/>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20"/>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19130152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ángulo: esquinas redondeadas 29">
            <a:extLst>
              <a:ext uri="{FF2B5EF4-FFF2-40B4-BE49-F238E27FC236}">
                <a16:creationId xmlns="" xmlns:a16="http://schemas.microsoft.com/office/drawing/2014/main" id="{7EE36C07-BFB0-4EE6-A387-7FB74A6A0049}"/>
              </a:ext>
            </a:extLst>
          </p:cNvPr>
          <p:cNvSpPr/>
          <p:nvPr/>
        </p:nvSpPr>
        <p:spPr>
          <a:xfrm>
            <a:off x="3082641" y="3876063"/>
            <a:ext cx="4070033"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spcAft>
                <a:spcPts val="0"/>
              </a:spcAft>
            </a:pPr>
            <a:r>
              <a:rPr lang="es-CO" sz="1400" dirty="0">
                <a:latin typeface="Open Sans" panose="020B0606030504020204"/>
                <a:ea typeface="Calibri" panose="020F0502020204030204" pitchFamily="34" charset="0"/>
                <a:cs typeface="Times New Roman" panose="02020603050405020304" pitchFamily="18" charset="0"/>
              </a:rPr>
              <a:t>Estos tipos de fichas no son fijos, el diseño de ficha técnica dependerá de lo que se esté produciendo o fabricando en el momento, ya que dependerá de las distintas variables de </a:t>
            </a:r>
            <a:r>
              <a:rPr lang="es-CO" sz="1400" dirty="0" smtClean="0">
                <a:latin typeface="Open Sans" panose="020B0606030504020204"/>
                <a:ea typeface="Calibri" panose="020F0502020204030204" pitchFamily="34" charset="0"/>
                <a:cs typeface="Times New Roman" panose="02020603050405020304" pitchFamily="18" charset="0"/>
              </a:rPr>
              <a:t>producción. La </a:t>
            </a:r>
            <a:r>
              <a:rPr lang="es-CO" sz="1400" dirty="0">
                <a:latin typeface="Open Sans" panose="020B0606030504020204"/>
                <a:ea typeface="Calibri" panose="020F0502020204030204" pitchFamily="34" charset="0"/>
                <a:cs typeface="Times New Roman" panose="02020603050405020304" pitchFamily="18" charset="0"/>
              </a:rPr>
              <a:t>utilidad de la ficha técnica es brindar información y explicación corta y concisa sobre las características técnicas de un producto, este tipo de herramienta permite llevar un seguimiento con indicadores, respetando sus normas de calidad. (10 ficha , s.f.)</a:t>
            </a:r>
          </a:p>
        </p:txBody>
      </p:sp>
      <p:sp>
        <p:nvSpPr>
          <p:cNvPr id="33" name="Rectángulo: esquinas redondeadas 32">
            <a:extLst>
              <a:ext uri="{FF2B5EF4-FFF2-40B4-BE49-F238E27FC236}">
                <a16:creationId xmlns="" xmlns:a16="http://schemas.microsoft.com/office/drawing/2014/main" id="{BB92F98E-E6FE-43D8-AA27-F50603B60965}"/>
              </a:ext>
            </a:extLst>
          </p:cNvPr>
          <p:cNvSpPr/>
          <p:nvPr/>
        </p:nvSpPr>
        <p:spPr>
          <a:xfrm>
            <a:off x="7335726"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4" name="Rectángulo: esquinas redondeadas 33">
            <a:extLst>
              <a:ext uri="{FF2B5EF4-FFF2-40B4-BE49-F238E27FC236}">
                <a16:creationId xmlns="" xmlns:a16="http://schemas.microsoft.com/office/drawing/2014/main" id="{7AE38392-E734-4289-9373-5ECF640907F3}"/>
              </a:ext>
            </a:extLst>
          </p:cNvPr>
          <p:cNvSpPr/>
          <p:nvPr/>
        </p:nvSpPr>
        <p:spPr>
          <a:xfrm>
            <a:off x="7335726"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Rectángulo 35">
            <a:extLst>
              <a:ext uri="{FF2B5EF4-FFF2-40B4-BE49-F238E27FC236}">
                <a16:creationId xmlns="" xmlns:a16="http://schemas.microsoft.com/office/drawing/2014/main" id="{3F69774A-F814-4C74-AB13-B1AB9D622061}"/>
              </a:ext>
            </a:extLst>
          </p:cNvPr>
          <p:cNvSpPr/>
          <p:nvPr/>
        </p:nvSpPr>
        <p:spPr>
          <a:xfrm>
            <a:off x="8592091" y="2581602"/>
            <a:ext cx="2603610" cy="307777"/>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Como hacer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Rectángulo: esquinas redondeadas 36">
            <a:extLst>
              <a:ext uri="{FF2B5EF4-FFF2-40B4-BE49-F238E27FC236}">
                <a16:creationId xmlns="" xmlns:a16="http://schemas.microsoft.com/office/drawing/2014/main" id="{2A25A753-76A1-46CE-B589-E0CE3FA07B9A}"/>
              </a:ext>
            </a:extLst>
          </p:cNvPr>
          <p:cNvSpPr/>
          <p:nvPr/>
        </p:nvSpPr>
        <p:spPr>
          <a:xfrm>
            <a:off x="7335726" y="3876063"/>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8" name="Rectángulo: esquinas redondeadas 37">
            <a:extLst>
              <a:ext uri="{FF2B5EF4-FFF2-40B4-BE49-F238E27FC236}">
                <a16:creationId xmlns="" xmlns:a16="http://schemas.microsoft.com/office/drawing/2014/main" id="{25E891B7-31B0-4838-8108-4967D34BBCB9}"/>
              </a:ext>
            </a:extLst>
          </p:cNvPr>
          <p:cNvSpPr/>
          <p:nvPr/>
        </p:nvSpPr>
        <p:spPr>
          <a:xfrm>
            <a:off x="7335726" y="3876063"/>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9" name="Imagen 48" descr="Icono&#10;&#10;Descripción generada automáticamente">
            <a:extLst>
              <a:ext uri="{FF2B5EF4-FFF2-40B4-BE49-F238E27FC236}">
                <a16:creationId xmlns="" xmlns:a16="http://schemas.microsoft.com/office/drawing/2014/main" id="{668132D3-47CF-48B8-ACBC-00DC76E7F7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847" y="5445268"/>
            <a:ext cx="574858" cy="713936"/>
          </a:xfrm>
          <a:prstGeom prst="rect">
            <a:avLst/>
          </a:prstGeom>
        </p:spPr>
      </p:pic>
      <p:sp>
        <p:nvSpPr>
          <p:cNvPr id="16" name="Rectángulo: esquinas redondeadas 24">
            <a:extLst>
              <a:ext uri="{FF2B5EF4-FFF2-40B4-BE49-F238E27FC236}">
                <a16:creationId xmlns="" xmlns:a16="http://schemas.microsoft.com/office/drawing/2014/main" id="{B6FFEF1D-6411-46F8-BD76-B17BA817EB24}"/>
              </a:ext>
            </a:extLst>
          </p:cNvPr>
          <p:cNvSpPr/>
          <p:nvPr/>
        </p:nvSpPr>
        <p:spPr>
          <a:xfrm>
            <a:off x="3082642"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Rectángulo: esquinas redondeadas 25">
            <a:extLst>
              <a:ext uri="{FF2B5EF4-FFF2-40B4-BE49-F238E27FC236}">
                <a16:creationId xmlns="" xmlns:a16="http://schemas.microsoft.com/office/drawing/2014/main" id="{1B593FC5-5BAB-4799-8C47-2125BD724E99}"/>
              </a:ext>
            </a:extLst>
          </p:cNvPr>
          <p:cNvSpPr/>
          <p:nvPr/>
        </p:nvSpPr>
        <p:spPr>
          <a:xfrm>
            <a:off x="3082642"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Rectángulo 17">
            <a:extLst>
              <a:ext uri="{FF2B5EF4-FFF2-40B4-BE49-F238E27FC236}">
                <a16:creationId xmlns="" xmlns:a16="http://schemas.microsoft.com/office/drawing/2014/main" id="{79486A0A-DC8B-4C0A-B3DC-8D0047065B6B}"/>
              </a:ext>
            </a:extLst>
          </p:cNvPr>
          <p:cNvSpPr/>
          <p:nvPr/>
        </p:nvSpPr>
        <p:spPr>
          <a:xfrm>
            <a:off x="4731284" y="2581602"/>
            <a:ext cx="1655967" cy="523220"/>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¿Qué es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Rectángulo 19">
            <a:extLst>
              <a:ext uri="{FF2B5EF4-FFF2-40B4-BE49-F238E27FC236}">
                <a16:creationId xmlns="" xmlns:a16="http://schemas.microsoft.com/office/drawing/2014/main" id="{ACF6875C-8EE0-4ED2-92F7-E22AFFFE853A}"/>
              </a:ext>
            </a:extLst>
          </p:cNvPr>
          <p:cNvSpPr/>
          <p:nvPr/>
        </p:nvSpPr>
        <p:spPr>
          <a:xfrm flipH="1">
            <a:off x="8525400" y="4628082"/>
            <a:ext cx="2735742" cy="307777"/>
          </a:xfrm>
          <a:prstGeom prst="rect">
            <a:avLst/>
          </a:prstGeom>
        </p:spPr>
        <p:txBody>
          <a:bodyPr wrap="square">
            <a:spAutoFit/>
          </a:bodyPr>
          <a:lstStyle/>
          <a:p>
            <a:pPr algn="ctr">
              <a:spcAft>
                <a:spcPts val="800"/>
              </a:spcAft>
            </a:pPr>
            <a:r>
              <a:rPr lang="es-ES" sz="1400" b="1" dirty="0" smtClean="0">
                <a:latin typeface="Open Sans" panose="020B0606030504020204" pitchFamily="34" charset="0"/>
                <a:ea typeface="Open Sans" panose="020B0606030504020204" pitchFamily="34" charset="0"/>
                <a:cs typeface="Open Sans" panose="020B0606030504020204" pitchFamily="34" charset="0"/>
              </a:rPr>
              <a:t>Ejemplos </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Rectángulo redondeado 9">
            <a:extLst>
              <a:ext uri="{FF2B5EF4-FFF2-40B4-BE49-F238E27FC236}">
                <a16:creationId xmlns="" xmlns:a16="http://schemas.microsoft.com/office/drawing/2014/main" id="{853202C1-CC3D-4EA3-BD84-238429B5009F}"/>
              </a:ext>
            </a:extLst>
          </p:cNvPr>
          <p:cNvSpPr/>
          <p:nvPr/>
        </p:nvSpPr>
        <p:spPr>
          <a:xfrm>
            <a:off x="485518" y="3277973"/>
            <a:ext cx="2313580" cy="2720056"/>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ELABORACIÓN DE FICHAS TÉCNICAS</a:t>
            </a:r>
            <a:endParaRPr lang="es-CO" sz="1400" b="1" dirty="0" smtClean="0">
              <a:solidFill>
                <a:schemeClr val="tx1">
                  <a:lumMod val="75000"/>
                  <a:lumOff val="25000"/>
                </a:schemeClr>
              </a:solidFill>
              <a:latin typeface="Open Sans" panose="020B0606030504020204"/>
            </a:endParaRPr>
          </a:p>
          <a:p>
            <a:pPr algn="just"/>
            <a:r>
              <a:rPr lang="es-CO" sz="1400" dirty="0" smtClean="0">
                <a:solidFill>
                  <a:schemeClr val="tx1">
                    <a:lumMod val="75000"/>
                    <a:lumOff val="25000"/>
                  </a:schemeClr>
                </a:solidFill>
                <a:latin typeface="Open Sans" panose="020B0606030504020204"/>
              </a:rPr>
              <a:t>La </a:t>
            </a:r>
            <a:r>
              <a:rPr lang="es-CO" sz="1400" dirty="0">
                <a:solidFill>
                  <a:schemeClr val="tx1">
                    <a:lumMod val="75000"/>
                    <a:lumOff val="25000"/>
                  </a:schemeClr>
                </a:solidFill>
                <a:latin typeface="Open Sans" panose="020B0606030504020204"/>
              </a:rPr>
              <a:t>ficha técnica es un documento muy importante a la hora de llevar un proceso industrial, ya que esta permite ver información importante cuando hay diferentes dependencias involucradas para garantizar un buen producto o servicio.</a:t>
            </a:r>
            <a:endParaRPr lang="es-ES" sz="1400" dirty="0">
              <a:solidFill>
                <a:schemeClr val="tx1">
                  <a:lumMod val="75000"/>
                  <a:lumOff val="25000"/>
                </a:schemeClr>
              </a:solidFill>
              <a:latin typeface="Open Sans" panose="020B0606030504020204"/>
            </a:endParaRPr>
          </a:p>
        </p:txBody>
      </p:sp>
      <p:sp>
        <p:nvSpPr>
          <p:cNvPr id="22" name="CuadroTexto 21"/>
          <p:cNvSpPr txBox="1"/>
          <p:nvPr/>
        </p:nvSpPr>
        <p:spPr>
          <a:xfrm>
            <a:off x="446954" y="1930387"/>
            <a:ext cx="2390708" cy="1384995"/>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Resumen</a:t>
            </a:r>
          </a:p>
          <a:p>
            <a:pPr algn="just"/>
            <a:r>
              <a:rPr lang="es-CO" sz="1400" dirty="0">
                <a:solidFill>
                  <a:schemeClr val="tx1">
                    <a:lumMod val="75000"/>
                    <a:lumOff val="25000"/>
                  </a:schemeClr>
                </a:solidFill>
                <a:latin typeface="Open Sans" panose="020B0606030504020204"/>
              </a:rPr>
              <a:t>Se explica que es una ficha técnica, para que sirve, cual son los puntos generales de una ficha técnica y se muestran respectivos ejemplos de diferentes tipos.</a:t>
            </a:r>
          </a:p>
        </p:txBody>
      </p:sp>
      <p:sp>
        <p:nvSpPr>
          <p:cNvPr id="23" name="Rectángulo redondeado 22"/>
          <p:cNvSpPr/>
          <p:nvPr/>
        </p:nvSpPr>
        <p:spPr>
          <a:xfrm>
            <a:off x="345474" y="1868805"/>
            <a:ext cx="2593669" cy="4129224"/>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Rectángulo 23"/>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15388753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ángulo: esquinas redondeadas 32">
            <a:extLst>
              <a:ext uri="{FF2B5EF4-FFF2-40B4-BE49-F238E27FC236}">
                <a16:creationId xmlns="" xmlns:a16="http://schemas.microsoft.com/office/drawing/2014/main" id="{BB92F98E-E6FE-43D8-AA27-F50603B60965}"/>
              </a:ext>
            </a:extLst>
          </p:cNvPr>
          <p:cNvSpPr/>
          <p:nvPr/>
        </p:nvSpPr>
        <p:spPr>
          <a:xfrm>
            <a:off x="7335726"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4" name="Rectángulo: esquinas redondeadas 33">
            <a:extLst>
              <a:ext uri="{FF2B5EF4-FFF2-40B4-BE49-F238E27FC236}">
                <a16:creationId xmlns="" xmlns:a16="http://schemas.microsoft.com/office/drawing/2014/main" id="{7AE38392-E734-4289-9373-5ECF640907F3}"/>
              </a:ext>
            </a:extLst>
          </p:cNvPr>
          <p:cNvSpPr/>
          <p:nvPr/>
        </p:nvSpPr>
        <p:spPr>
          <a:xfrm>
            <a:off x="7335726"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Rectángulo 35">
            <a:extLst>
              <a:ext uri="{FF2B5EF4-FFF2-40B4-BE49-F238E27FC236}">
                <a16:creationId xmlns="" xmlns:a16="http://schemas.microsoft.com/office/drawing/2014/main" id="{3F69774A-F814-4C74-AB13-B1AB9D622061}"/>
              </a:ext>
            </a:extLst>
          </p:cNvPr>
          <p:cNvSpPr/>
          <p:nvPr/>
        </p:nvSpPr>
        <p:spPr>
          <a:xfrm>
            <a:off x="8592091" y="2581602"/>
            <a:ext cx="2603610" cy="307777"/>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Como hacer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Rectángulo: esquinas redondeadas 36">
            <a:extLst>
              <a:ext uri="{FF2B5EF4-FFF2-40B4-BE49-F238E27FC236}">
                <a16:creationId xmlns="" xmlns:a16="http://schemas.microsoft.com/office/drawing/2014/main" id="{2A25A753-76A1-46CE-B589-E0CE3FA07B9A}"/>
              </a:ext>
            </a:extLst>
          </p:cNvPr>
          <p:cNvSpPr/>
          <p:nvPr/>
        </p:nvSpPr>
        <p:spPr>
          <a:xfrm>
            <a:off x="7335726" y="3876063"/>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8" name="Rectángulo: esquinas redondeadas 37">
            <a:extLst>
              <a:ext uri="{FF2B5EF4-FFF2-40B4-BE49-F238E27FC236}">
                <a16:creationId xmlns="" xmlns:a16="http://schemas.microsoft.com/office/drawing/2014/main" id="{25E891B7-31B0-4838-8108-4967D34BBCB9}"/>
              </a:ext>
            </a:extLst>
          </p:cNvPr>
          <p:cNvSpPr/>
          <p:nvPr/>
        </p:nvSpPr>
        <p:spPr>
          <a:xfrm>
            <a:off x="7335726" y="3876063"/>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Rectángulo: esquinas redondeadas 24">
            <a:extLst>
              <a:ext uri="{FF2B5EF4-FFF2-40B4-BE49-F238E27FC236}">
                <a16:creationId xmlns="" xmlns:a16="http://schemas.microsoft.com/office/drawing/2014/main" id="{B6FFEF1D-6411-46F8-BD76-B17BA817EB24}"/>
              </a:ext>
            </a:extLst>
          </p:cNvPr>
          <p:cNvSpPr/>
          <p:nvPr/>
        </p:nvSpPr>
        <p:spPr>
          <a:xfrm>
            <a:off x="3082642"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Rectángulo: esquinas redondeadas 25">
            <a:extLst>
              <a:ext uri="{FF2B5EF4-FFF2-40B4-BE49-F238E27FC236}">
                <a16:creationId xmlns="" xmlns:a16="http://schemas.microsoft.com/office/drawing/2014/main" id="{1B593FC5-5BAB-4799-8C47-2125BD724E99}"/>
              </a:ext>
            </a:extLst>
          </p:cNvPr>
          <p:cNvSpPr/>
          <p:nvPr/>
        </p:nvSpPr>
        <p:spPr>
          <a:xfrm>
            <a:off x="3082642"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Rectángulo 17">
            <a:extLst>
              <a:ext uri="{FF2B5EF4-FFF2-40B4-BE49-F238E27FC236}">
                <a16:creationId xmlns="" xmlns:a16="http://schemas.microsoft.com/office/drawing/2014/main" id="{79486A0A-DC8B-4C0A-B3DC-8D0047065B6B}"/>
              </a:ext>
            </a:extLst>
          </p:cNvPr>
          <p:cNvSpPr/>
          <p:nvPr/>
        </p:nvSpPr>
        <p:spPr>
          <a:xfrm>
            <a:off x="4731284" y="2581602"/>
            <a:ext cx="1655967" cy="523220"/>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¿Qué es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19" name="Imagen 18" descr="Icono&#10;&#10;Descripción generada automáticamente">
            <a:extLst>
              <a:ext uri="{FF2B5EF4-FFF2-40B4-BE49-F238E27FC236}">
                <a16:creationId xmlns="" xmlns:a16="http://schemas.microsoft.com/office/drawing/2014/main" id="{668132D3-47CF-48B8-ACBC-00DC76E7F7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8374" y="2794723"/>
            <a:ext cx="760378" cy="944340"/>
          </a:xfrm>
          <a:prstGeom prst="rect">
            <a:avLst/>
          </a:prstGeom>
        </p:spPr>
      </p:pic>
      <p:sp>
        <p:nvSpPr>
          <p:cNvPr id="20" name="Rectángulo: esquinas redondeadas 28">
            <a:extLst>
              <a:ext uri="{FF2B5EF4-FFF2-40B4-BE49-F238E27FC236}">
                <a16:creationId xmlns="" xmlns:a16="http://schemas.microsoft.com/office/drawing/2014/main" id="{A20CC8ED-6092-4E7D-AF36-40A6F8D64B58}"/>
              </a:ext>
            </a:extLst>
          </p:cNvPr>
          <p:cNvSpPr/>
          <p:nvPr/>
        </p:nvSpPr>
        <p:spPr>
          <a:xfrm>
            <a:off x="3082642" y="3876063"/>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Rectángulo: esquinas redondeadas 29">
            <a:extLst>
              <a:ext uri="{FF2B5EF4-FFF2-40B4-BE49-F238E27FC236}">
                <a16:creationId xmlns="" xmlns:a16="http://schemas.microsoft.com/office/drawing/2014/main" id="{7EE36C07-BFB0-4EE6-A387-7FB74A6A0049}"/>
              </a:ext>
            </a:extLst>
          </p:cNvPr>
          <p:cNvSpPr/>
          <p:nvPr/>
        </p:nvSpPr>
        <p:spPr>
          <a:xfrm>
            <a:off x="3082642" y="3876063"/>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dirty="0"/>
          </a:p>
        </p:txBody>
      </p:sp>
      <p:sp>
        <p:nvSpPr>
          <p:cNvPr id="22" name="Rectángulo 21">
            <a:extLst>
              <a:ext uri="{FF2B5EF4-FFF2-40B4-BE49-F238E27FC236}">
                <a16:creationId xmlns="" xmlns:a16="http://schemas.microsoft.com/office/drawing/2014/main" id="{FCEDE78E-8553-46D4-A168-77CD45E65F00}"/>
              </a:ext>
            </a:extLst>
          </p:cNvPr>
          <p:cNvSpPr/>
          <p:nvPr/>
        </p:nvSpPr>
        <p:spPr>
          <a:xfrm>
            <a:off x="4638969" y="4573471"/>
            <a:ext cx="1840595" cy="307777"/>
          </a:xfrm>
          <a:prstGeom prst="rect">
            <a:avLst/>
          </a:prstGeom>
        </p:spPr>
        <p:txBody>
          <a:bodyPr wrap="square">
            <a:spAutoFit/>
          </a:bodyPr>
          <a:lstStyle/>
          <a:p>
            <a:pPr algn="ctr">
              <a:spcAft>
                <a:spcPts val="800"/>
              </a:spcAft>
            </a:pPr>
            <a:r>
              <a:rPr lang="es-ES" sz="1400" b="1" dirty="0">
                <a:latin typeface="Open Sans" panose="020B0606030504020204" pitchFamily="34" charset="0"/>
                <a:ea typeface="Open Sans" panose="020B0606030504020204" pitchFamily="34" charset="0"/>
                <a:cs typeface="Open Sans" panose="020B0606030504020204" pitchFamily="34" charset="0"/>
              </a:rPr>
              <a:t>Tipos de fichas técnicas </a:t>
            </a:r>
          </a:p>
        </p:txBody>
      </p:sp>
      <p:sp>
        <p:nvSpPr>
          <p:cNvPr id="23" name="Rectángulo 22">
            <a:extLst>
              <a:ext uri="{FF2B5EF4-FFF2-40B4-BE49-F238E27FC236}">
                <a16:creationId xmlns="" xmlns:a16="http://schemas.microsoft.com/office/drawing/2014/main" id="{ACF6875C-8EE0-4ED2-92F7-E22AFFFE853A}"/>
              </a:ext>
            </a:extLst>
          </p:cNvPr>
          <p:cNvSpPr/>
          <p:nvPr/>
        </p:nvSpPr>
        <p:spPr>
          <a:xfrm flipH="1">
            <a:off x="8525400" y="4628082"/>
            <a:ext cx="2735742" cy="307777"/>
          </a:xfrm>
          <a:prstGeom prst="rect">
            <a:avLst/>
          </a:prstGeom>
        </p:spPr>
        <p:txBody>
          <a:bodyPr wrap="square">
            <a:spAutoFit/>
          </a:bodyPr>
          <a:lstStyle/>
          <a:p>
            <a:pPr algn="ctr">
              <a:spcAft>
                <a:spcPts val="800"/>
              </a:spcAft>
            </a:pPr>
            <a:r>
              <a:rPr lang="es-ES" sz="1400" b="1" dirty="0" smtClean="0">
                <a:latin typeface="Open Sans" panose="020B0606030504020204" pitchFamily="34" charset="0"/>
                <a:ea typeface="Open Sans" panose="020B0606030504020204" pitchFamily="34" charset="0"/>
                <a:cs typeface="Open Sans" panose="020B0606030504020204" pitchFamily="34" charset="0"/>
              </a:rPr>
              <a:t>Ejemplos </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5" name="Rectángulo redondeado 9">
            <a:extLst>
              <a:ext uri="{FF2B5EF4-FFF2-40B4-BE49-F238E27FC236}">
                <a16:creationId xmlns="" xmlns:a16="http://schemas.microsoft.com/office/drawing/2014/main" id="{853202C1-CC3D-4EA3-BD84-238429B5009F}"/>
              </a:ext>
            </a:extLst>
          </p:cNvPr>
          <p:cNvSpPr/>
          <p:nvPr/>
        </p:nvSpPr>
        <p:spPr>
          <a:xfrm>
            <a:off x="485518" y="3277973"/>
            <a:ext cx="2313580" cy="2720056"/>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ELABORACIÓN DE FICHAS TÉCNICAS</a:t>
            </a:r>
            <a:endParaRPr lang="es-CO" sz="1400" b="1" dirty="0" smtClean="0">
              <a:solidFill>
                <a:schemeClr val="tx1">
                  <a:lumMod val="75000"/>
                  <a:lumOff val="25000"/>
                </a:schemeClr>
              </a:solidFill>
              <a:latin typeface="Open Sans" panose="020B0606030504020204"/>
            </a:endParaRPr>
          </a:p>
          <a:p>
            <a:pPr algn="just"/>
            <a:r>
              <a:rPr lang="es-CO" sz="1400" dirty="0" smtClean="0">
                <a:solidFill>
                  <a:schemeClr val="tx1">
                    <a:lumMod val="75000"/>
                    <a:lumOff val="25000"/>
                  </a:schemeClr>
                </a:solidFill>
                <a:latin typeface="Open Sans" panose="020B0606030504020204"/>
              </a:rPr>
              <a:t>La </a:t>
            </a:r>
            <a:r>
              <a:rPr lang="es-CO" sz="1400" dirty="0">
                <a:solidFill>
                  <a:schemeClr val="tx1">
                    <a:lumMod val="75000"/>
                    <a:lumOff val="25000"/>
                  </a:schemeClr>
                </a:solidFill>
                <a:latin typeface="Open Sans" panose="020B0606030504020204"/>
              </a:rPr>
              <a:t>ficha técnica es un documento muy importante a la hora de llevar un proceso industrial, ya que esta permite ver información importante cuando hay diferentes dependencias involucradas para garantizar un buen producto o servicio.</a:t>
            </a:r>
            <a:endParaRPr lang="es-ES" sz="1400" dirty="0">
              <a:solidFill>
                <a:schemeClr val="tx1">
                  <a:lumMod val="75000"/>
                  <a:lumOff val="25000"/>
                </a:schemeClr>
              </a:solidFill>
              <a:latin typeface="Open Sans" panose="020B0606030504020204"/>
            </a:endParaRPr>
          </a:p>
        </p:txBody>
      </p:sp>
      <p:sp>
        <p:nvSpPr>
          <p:cNvPr id="26" name="CuadroTexto 25"/>
          <p:cNvSpPr txBox="1"/>
          <p:nvPr/>
        </p:nvSpPr>
        <p:spPr>
          <a:xfrm>
            <a:off x="446954" y="1930387"/>
            <a:ext cx="2390708" cy="1384995"/>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Resumen</a:t>
            </a:r>
          </a:p>
          <a:p>
            <a:pPr algn="just"/>
            <a:r>
              <a:rPr lang="es-CO" sz="1400" dirty="0">
                <a:solidFill>
                  <a:schemeClr val="tx1">
                    <a:lumMod val="75000"/>
                    <a:lumOff val="25000"/>
                  </a:schemeClr>
                </a:solidFill>
                <a:latin typeface="Open Sans" panose="020B0606030504020204"/>
              </a:rPr>
              <a:t>Se explica que es una ficha técnica, para que sirve, cual son los puntos generales de una ficha técnica y se muestran respectivos ejemplos de diferentes tipos.</a:t>
            </a:r>
          </a:p>
        </p:txBody>
      </p:sp>
      <p:sp>
        <p:nvSpPr>
          <p:cNvPr id="27" name="Rectángulo redondeado 26"/>
          <p:cNvSpPr/>
          <p:nvPr/>
        </p:nvSpPr>
        <p:spPr>
          <a:xfrm>
            <a:off x="345474" y="1868805"/>
            <a:ext cx="2593669" cy="4129224"/>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Rectángulo 2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20302619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esquinas redondeadas 33">
            <a:extLst>
              <a:ext uri="{FF2B5EF4-FFF2-40B4-BE49-F238E27FC236}">
                <a16:creationId xmlns="" xmlns:a16="http://schemas.microsoft.com/office/drawing/2014/main" id="{7AE38392-E734-4289-9373-5ECF640907F3}"/>
              </a:ext>
            </a:extLst>
          </p:cNvPr>
          <p:cNvSpPr/>
          <p:nvPr/>
        </p:nvSpPr>
        <p:spPr>
          <a:xfrm>
            <a:off x="7335725" y="1868805"/>
            <a:ext cx="4070033"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spcAft>
                <a:spcPts val="0"/>
              </a:spcAft>
            </a:pPr>
            <a:r>
              <a:rPr lang="es-CO" sz="1400" dirty="0">
                <a:latin typeface="Open Sans" panose="020B0606030504020204"/>
                <a:ea typeface="Calibri" panose="020F0502020204030204" pitchFamily="34" charset="0"/>
                <a:cs typeface="Times New Roman" panose="02020603050405020304" pitchFamily="18" charset="0"/>
              </a:rPr>
              <a:t>Como hacer una ficha </a:t>
            </a:r>
            <a:r>
              <a:rPr lang="es-CO" sz="1400" dirty="0" smtClean="0">
                <a:latin typeface="Open Sans" panose="020B0606030504020204"/>
                <a:ea typeface="Calibri" panose="020F0502020204030204" pitchFamily="34" charset="0"/>
                <a:cs typeface="Times New Roman" panose="02020603050405020304" pitchFamily="18" charset="0"/>
              </a:rPr>
              <a:t>técnica </a:t>
            </a:r>
          </a:p>
          <a:p>
            <a:pPr indent="180340" algn="just">
              <a:spcAft>
                <a:spcPts val="0"/>
              </a:spcAft>
            </a:pPr>
            <a:r>
              <a:rPr lang="es-CO" sz="1400" dirty="0" smtClean="0">
                <a:latin typeface="Open Sans" panose="020B0606030504020204"/>
                <a:ea typeface="Calibri" panose="020F0502020204030204" pitchFamily="34" charset="0"/>
                <a:cs typeface="Times New Roman" panose="02020603050405020304" pitchFamily="18" charset="0"/>
              </a:rPr>
              <a:t>Este </a:t>
            </a:r>
            <a:r>
              <a:rPr lang="es-CO" sz="1400" dirty="0">
                <a:latin typeface="Open Sans" panose="020B0606030504020204"/>
                <a:ea typeface="Calibri" panose="020F0502020204030204" pitchFamily="34" charset="0"/>
                <a:cs typeface="Times New Roman" panose="02020603050405020304" pitchFamily="18" charset="0"/>
              </a:rPr>
              <a:t>tipo de documento no tiene unas normas rigurosas para la realización de este, ya que es un documento muy abierto y pueden variar mucho la información, sin embargo, hay unas pequeñas cosas que generalmente tienen en común, estas son</a:t>
            </a:r>
            <a:r>
              <a:rPr lang="es-CO" sz="1400" dirty="0" smtClean="0">
                <a:latin typeface="Open Sans" panose="020B0606030504020204"/>
                <a:ea typeface="Calibri" panose="020F0502020204030204" pitchFamily="34" charset="0"/>
                <a:cs typeface="Times New Roman" panose="02020603050405020304" pitchFamily="18" charset="0"/>
              </a:rPr>
              <a:t>:</a:t>
            </a:r>
          </a:p>
        </p:txBody>
      </p:sp>
      <p:sp>
        <p:nvSpPr>
          <p:cNvPr id="37" name="Rectángulo: esquinas redondeadas 36">
            <a:extLst>
              <a:ext uri="{FF2B5EF4-FFF2-40B4-BE49-F238E27FC236}">
                <a16:creationId xmlns="" xmlns:a16="http://schemas.microsoft.com/office/drawing/2014/main" id="{2A25A753-76A1-46CE-B589-E0CE3FA07B9A}"/>
              </a:ext>
            </a:extLst>
          </p:cNvPr>
          <p:cNvSpPr/>
          <p:nvPr/>
        </p:nvSpPr>
        <p:spPr>
          <a:xfrm>
            <a:off x="7335726" y="3876063"/>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8" name="Rectángulo: esquinas redondeadas 37">
            <a:extLst>
              <a:ext uri="{FF2B5EF4-FFF2-40B4-BE49-F238E27FC236}">
                <a16:creationId xmlns="" xmlns:a16="http://schemas.microsoft.com/office/drawing/2014/main" id="{25E891B7-31B0-4838-8108-4967D34BBCB9}"/>
              </a:ext>
            </a:extLst>
          </p:cNvPr>
          <p:cNvSpPr/>
          <p:nvPr/>
        </p:nvSpPr>
        <p:spPr>
          <a:xfrm>
            <a:off x="7335726" y="3876063"/>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0" name="Rectángulo 39">
            <a:extLst>
              <a:ext uri="{FF2B5EF4-FFF2-40B4-BE49-F238E27FC236}">
                <a16:creationId xmlns="" xmlns:a16="http://schemas.microsoft.com/office/drawing/2014/main" id="{ACF6875C-8EE0-4ED2-92F7-E22AFFFE853A}"/>
              </a:ext>
            </a:extLst>
          </p:cNvPr>
          <p:cNvSpPr/>
          <p:nvPr/>
        </p:nvSpPr>
        <p:spPr>
          <a:xfrm flipH="1">
            <a:off x="8525400" y="4628082"/>
            <a:ext cx="2735742" cy="307777"/>
          </a:xfrm>
          <a:prstGeom prst="rect">
            <a:avLst/>
          </a:prstGeom>
        </p:spPr>
        <p:txBody>
          <a:bodyPr wrap="square">
            <a:spAutoFit/>
          </a:bodyPr>
          <a:lstStyle/>
          <a:p>
            <a:pPr algn="ctr">
              <a:spcAft>
                <a:spcPts val="800"/>
              </a:spcAft>
            </a:pPr>
            <a:r>
              <a:rPr lang="es-ES" sz="1400" b="1" dirty="0" smtClean="0">
                <a:latin typeface="Open Sans" panose="020B0606030504020204" pitchFamily="34" charset="0"/>
                <a:ea typeface="Open Sans" panose="020B0606030504020204" pitchFamily="34" charset="0"/>
                <a:cs typeface="Open Sans" panose="020B0606030504020204" pitchFamily="34" charset="0"/>
              </a:rPr>
              <a:t>Ejemplos </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Rectángulo: esquinas redondeadas 24">
            <a:extLst>
              <a:ext uri="{FF2B5EF4-FFF2-40B4-BE49-F238E27FC236}">
                <a16:creationId xmlns="" xmlns:a16="http://schemas.microsoft.com/office/drawing/2014/main" id="{B6FFEF1D-6411-46F8-BD76-B17BA817EB24}"/>
              </a:ext>
            </a:extLst>
          </p:cNvPr>
          <p:cNvSpPr/>
          <p:nvPr/>
        </p:nvSpPr>
        <p:spPr>
          <a:xfrm>
            <a:off x="3082642"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Rectángulo: esquinas redondeadas 25">
            <a:extLst>
              <a:ext uri="{FF2B5EF4-FFF2-40B4-BE49-F238E27FC236}">
                <a16:creationId xmlns="" xmlns:a16="http://schemas.microsoft.com/office/drawing/2014/main" id="{1B593FC5-5BAB-4799-8C47-2125BD724E99}"/>
              </a:ext>
            </a:extLst>
          </p:cNvPr>
          <p:cNvSpPr/>
          <p:nvPr/>
        </p:nvSpPr>
        <p:spPr>
          <a:xfrm>
            <a:off x="3082642"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Rectángulo 17">
            <a:extLst>
              <a:ext uri="{FF2B5EF4-FFF2-40B4-BE49-F238E27FC236}">
                <a16:creationId xmlns="" xmlns:a16="http://schemas.microsoft.com/office/drawing/2014/main" id="{79486A0A-DC8B-4C0A-B3DC-8D0047065B6B}"/>
              </a:ext>
            </a:extLst>
          </p:cNvPr>
          <p:cNvSpPr/>
          <p:nvPr/>
        </p:nvSpPr>
        <p:spPr>
          <a:xfrm>
            <a:off x="4731284" y="2581602"/>
            <a:ext cx="1655967" cy="523220"/>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¿Qué es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Rectángulo: esquinas redondeadas 28">
            <a:extLst>
              <a:ext uri="{FF2B5EF4-FFF2-40B4-BE49-F238E27FC236}">
                <a16:creationId xmlns="" xmlns:a16="http://schemas.microsoft.com/office/drawing/2014/main" id="{A20CC8ED-6092-4E7D-AF36-40A6F8D64B58}"/>
              </a:ext>
            </a:extLst>
          </p:cNvPr>
          <p:cNvSpPr/>
          <p:nvPr/>
        </p:nvSpPr>
        <p:spPr>
          <a:xfrm>
            <a:off x="3082642" y="3876063"/>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Rectángulo: esquinas redondeadas 29">
            <a:extLst>
              <a:ext uri="{FF2B5EF4-FFF2-40B4-BE49-F238E27FC236}">
                <a16:creationId xmlns="" xmlns:a16="http://schemas.microsoft.com/office/drawing/2014/main" id="{7EE36C07-BFB0-4EE6-A387-7FB74A6A0049}"/>
              </a:ext>
            </a:extLst>
          </p:cNvPr>
          <p:cNvSpPr/>
          <p:nvPr/>
        </p:nvSpPr>
        <p:spPr>
          <a:xfrm>
            <a:off x="3082642" y="3876063"/>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dirty="0"/>
          </a:p>
        </p:txBody>
      </p:sp>
      <p:sp>
        <p:nvSpPr>
          <p:cNvPr id="22" name="Rectángulo 21">
            <a:extLst>
              <a:ext uri="{FF2B5EF4-FFF2-40B4-BE49-F238E27FC236}">
                <a16:creationId xmlns="" xmlns:a16="http://schemas.microsoft.com/office/drawing/2014/main" id="{FCEDE78E-8553-46D4-A168-77CD45E65F00}"/>
              </a:ext>
            </a:extLst>
          </p:cNvPr>
          <p:cNvSpPr/>
          <p:nvPr/>
        </p:nvSpPr>
        <p:spPr>
          <a:xfrm>
            <a:off x="4638969" y="4573471"/>
            <a:ext cx="1840595" cy="307777"/>
          </a:xfrm>
          <a:prstGeom prst="rect">
            <a:avLst/>
          </a:prstGeom>
        </p:spPr>
        <p:txBody>
          <a:bodyPr wrap="square">
            <a:spAutoFit/>
          </a:bodyPr>
          <a:lstStyle/>
          <a:p>
            <a:pPr algn="ctr">
              <a:spcAft>
                <a:spcPts val="800"/>
              </a:spcAft>
            </a:pPr>
            <a:r>
              <a:rPr lang="es-ES" sz="1400" b="1" dirty="0">
                <a:latin typeface="Open Sans" panose="020B0606030504020204" pitchFamily="34" charset="0"/>
                <a:ea typeface="Open Sans" panose="020B0606030504020204" pitchFamily="34" charset="0"/>
                <a:cs typeface="Open Sans" panose="020B0606030504020204" pitchFamily="34" charset="0"/>
              </a:rPr>
              <a:t>Tipos de fichas técnicas </a:t>
            </a:r>
          </a:p>
        </p:txBody>
      </p:sp>
      <p:sp>
        <p:nvSpPr>
          <p:cNvPr id="23" name="Rectángulo redondeado 22"/>
          <p:cNvSpPr/>
          <p:nvPr/>
        </p:nvSpPr>
        <p:spPr>
          <a:xfrm>
            <a:off x="10327864" y="3412419"/>
            <a:ext cx="996690" cy="326644"/>
          </a:xfrm>
          <a:prstGeom prst="roundRect">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t"/>
          <a:lstStyle/>
          <a:p>
            <a:pPr algn="ctr"/>
            <a:r>
              <a:rPr lang="es-CO" sz="1400" dirty="0" smtClean="0">
                <a:latin typeface="Open Sans" panose="020B0606030504020204"/>
              </a:rPr>
              <a:t>Ver más </a:t>
            </a:r>
          </a:p>
        </p:txBody>
      </p:sp>
      <p:pic>
        <p:nvPicPr>
          <p:cNvPr id="19" name="Imagen 18" descr="Icono&#10;&#10;Descripción generada automáticamente">
            <a:extLst>
              <a:ext uri="{FF2B5EF4-FFF2-40B4-BE49-F238E27FC236}">
                <a16:creationId xmlns="" xmlns:a16="http://schemas.microsoft.com/office/drawing/2014/main" id="{668132D3-47CF-48B8-ACBC-00DC76E7F7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9260" y="3492851"/>
            <a:ext cx="396498" cy="492424"/>
          </a:xfrm>
          <a:prstGeom prst="rect">
            <a:avLst/>
          </a:prstGeom>
        </p:spPr>
      </p:pic>
      <p:sp>
        <p:nvSpPr>
          <p:cNvPr id="25" name="Rectángulo redondeado 9">
            <a:extLst>
              <a:ext uri="{FF2B5EF4-FFF2-40B4-BE49-F238E27FC236}">
                <a16:creationId xmlns="" xmlns:a16="http://schemas.microsoft.com/office/drawing/2014/main" id="{853202C1-CC3D-4EA3-BD84-238429B5009F}"/>
              </a:ext>
            </a:extLst>
          </p:cNvPr>
          <p:cNvSpPr/>
          <p:nvPr/>
        </p:nvSpPr>
        <p:spPr>
          <a:xfrm>
            <a:off x="485518" y="3277973"/>
            <a:ext cx="2313580" cy="2720056"/>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ELABORACIÓN DE FICHAS TÉCNICAS</a:t>
            </a:r>
            <a:endParaRPr lang="es-CO" sz="1400" b="1" dirty="0" smtClean="0">
              <a:solidFill>
                <a:schemeClr val="tx1">
                  <a:lumMod val="75000"/>
                  <a:lumOff val="25000"/>
                </a:schemeClr>
              </a:solidFill>
              <a:latin typeface="Open Sans" panose="020B0606030504020204"/>
            </a:endParaRPr>
          </a:p>
          <a:p>
            <a:pPr algn="just"/>
            <a:r>
              <a:rPr lang="es-CO" sz="1400" dirty="0" smtClean="0">
                <a:solidFill>
                  <a:schemeClr val="tx1">
                    <a:lumMod val="75000"/>
                    <a:lumOff val="25000"/>
                  </a:schemeClr>
                </a:solidFill>
                <a:latin typeface="Open Sans" panose="020B0606030504020204"/>
              </a:rPr>
              <a:t>La </a:t>
            </a:r>
            <a:r>
              <a:rPr lang="es-CO" sz="1400" dirty="0">
                <a:solidFill>
                  <a:schemeClr val="tx1">
                    <a:lumMod val="75000"/>
                    <a:lumOff val="25000"/>
                  </a:schemeClr>
                </a:solidFill>
                <a:latin typeface="Open Sans" panose="020B0606030504020204"/>
              </a:rPr>
              <a:t>ficha técnica es un documento muy importante a la hora de llevar un proceso industrial, ya que esta permite ver información importante cuando hay diferentes dependencias involucradas para garantizar un buen producto o servicio.</a:t>
            </a:r>
            <a:endParaRPr lang="es-ES" sz="1400" dirty="0">
              <a:solidFill>
                <a:schemeClr val="tx1">
                  <a:lumMod val="75000"/>
                  <a:lumOff val="25000"/>
                </a:schemeClr>
              </a:solidFill>
              <a:latin typeface="Open Sans" panose="020B0606030504020204"/>
            </a:endParaRPr>
          </a:p>
        </p:txBody>
      </p:sp>
      <p:sp>
        <p:nvSpPr>
          <p:cNvPr id="26" name="CuadroTexto 25"/>
          <p:cNvSpPr txBox="1"/>
          <p:nvPr/>
        </p:nvSpPr>
        <p:spPr>
          <a:xfrm>
            <a:off x="446954" y="1930387"/>
            <a:ext cx="2390708" cy="1384995"/>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Resumen</a:t>
            </a:r>
          </a:p>
          <a:p>
            <a:pPr algn="just"/>
            <a:r>
              <a:rPr lang="es-CO" sz="1400" dirty="0">
                <a:solidFill>
                  <a:schemeClr val="tx1">
                    <a:lumMod val="75000"/>
                    <a:lumOff val="25000"/>
                  </a:schemeClr>
                </a:solidFill>
                <a:latin typeface="Open Sans" panose="020B0606030504020204"/>
              </a:rPr>
              <a:t>Se explica que es una ficha técnica, para que sirve, cual son los puntos generales de una ficha técnica y se muestran respectivos ejemplos de diferentes tipos.</a:t>
            </a:r>
          </a:p>
        </p:txBody>
      </p:sp>
      <p:sp>
        <p:nvSpPr>
          <p:cNvPr id="27" name="Rectángulo redondeado 26"/>
          <p:cNvSpPr/>
          <p:nvPr/>
        </p:nvSpPr>
        <p:spPr>
          <a:xfrm>
            <a:off x="345474" y="1868805"/>
            <a:ext cx="2593669" cy="4129224"/>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Rectángulo 2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13001929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esquinas redondeadas 33">
            <a:extLst>
              <a:ext uri="{FF2B5EF4-FFF2-40B4-BE49-F238E27FC236}">
                <a16:creationId xmlns="" xmlns:a16="http://schemas.microsoft.com/office/drawing/2014/main" id="{7AE38392-E734-4289-9373-5ECF640907F3}"/>
              </a:ext>
            </a:extLst>
          </p:cNvPr>
          <p:cNvSpPr/>
          <p:nvPr/>
        </p:nvSpPr>
        <p:spPr>
          <a:xfrm>
            <a:off x="7335725" y="1868805"/>
            <a:ext cx="4070033"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285750" indent="-285750" algn="just">
              <a:spcAft>
                <a:spcPts val="0"/>
              </a:spcAft>
              <a:buFont typeface="Wingdings" panose="05000000000000000000" pitchFamily="2" charset="2"/>
              <a:buChar char="ü"/>
            </a:pPr>
            <a:r>
              <a:rPr lang="es-CO" sz="1400" dirty="0" smtClean="0">
                <a:latin typeface="Open Sans" panose="020B0606030504020204"/>
                <a:ea typeface="Calibri" panose="020F0502020204030204" pitchFamily="34" charset="0"/>
                <a:cs typeface="Times New Roman" panose="02020603050405020304" pitchFamily="18" charset="0"/>
              </a:rPr>
              <a:t>Nombre </a:t>
            </a:r>
            <a:r>
              <a:rPr lang="es-CO" sz="1400" dirty="0">
                <a:latin typeface="Open Sans" panose="020B0606030504020204"/>
                <a:ea typeface="Calibri" panose="020F0502020204030204" pitchFamily="34" charset="0"/>
                <a:cs typeface="Times New Roman" panose="02020603050405020304" pitchFamily="18" charset="0"/>
              </a:rPr>
              <a:t>del producto, objeto o servicio. </a:t>
            </a:r>
          </a:p>
          <a:p>
            <a:pPr marL="285750" indent="-285750" algn="just">
              <a:spcAft>
                <a:spcPts val="0"/>
              </a:spcAft>
              <a:buFont typeface="Wingdings" panose="05000000000000000000" pitchFamily="2" charset="2"/>
              <a:buChar char="ü"/>
            </a:pPr>
            <a:r>
              <a:rPr lang="es-CO" sz="1400" dirty="0" smtClean="0">
                <a:latin typeface="Open Sans" panose="020B0606030504020204"/>
                <a:ea typeface="Calibri" panose="020F0502020204030204" pitchFamily="34" charset="0"/>
                <a:cs typeface="Times New Roman" panose="02020603050405020304" pitchFamily="18" charset="0"/>
              </a:rPr>
              <a:t>Clasificación </a:t>
            </a:r>
            <a:r>
              <a:rPr lang="es-CO" sz="1400" dirty="0">
                <a:latin typeface="Open Sans" panose="020B0606030504020204"/>
                <a:ea typeface="Calibri" panose="020F0502020204030204" pitchFamily="34" charset="0"/>
                <a:cs typeface="Times New Roman" panose="02020603050405020304" pitchFamily="18" charset="0"/>
              </a:rPr>
              <a:t>del producto, objeto o servicio. </a:t>
            </a:r>
          </a:p>
          <a:p>
            <a:pPr marL="285750" indent="-285750" algn="just">
              <a:spcAft>
                <a:spcPts val="0"/>
              </a:spcAft>
              <a:buFont typeface="Wingdings" panose="05000000000000000000" pitchFamily="2" charset="2"/>
              <a:buChar char="ü"/>
            </a:pPr>
            <a:r>
              <a:rPr lang="es-CO" sz="1400" dirty="0" smtClean="0">
                <a:latin typeface="Open Sans" panose="020B0606030504020204"/>
                <a:ea typeface="Calibri" panose="020F0502020204030204" pitchFamily="34" charset="0"/>
                <a:cs typeface="Times New Roman" panose="02020603050405020304" pitchFamily="18" charset="0"/>
              </a:rPr>
              <a:t>Información </a:t>
            </a:r>
            <a:r>
              <a:rPr lang="es-CO" sz="1400" dirty="0">
                <a:latin typeface="Open Sans" panose="020B0606030504020204"/>
                <a:ea typeface="Calibri" panose="020F0502020204030204" pitchFamily="34" charset="0"/>
                <a:cs typeface="Times New Roman" panose="02020603050405020304" pitchFamily="18" charset="0"/>
              </a:rPr>
              <a:t>relevante del producto, objeto o servicio.</a:t>
            </a:r>
          </a:p>
        </p:txBody>
      </p:sp>
      <p:sp>
        <p:nvSpPr>
          <p:cNvPr id="37" name="Rectángulo: esquinas redondeadas 36">
            <a:extLst>
              <a:ext uri="{FF2B5EF4-FFF2-40B4-BE49-F238E27FC236}">
                <a16:creationId xmlns="" xmlns:a16="http://schemas.microsoft.com/office/drawing/2014/main" id="{2A25A753-76A1-46CE-B589-E0CE3FA07B9A}"/>
              </a:ext>
            </a:extLst>
          </p:cNvPr>
          <p:cNvSpPr/>
          <p:nvPr/>
        </p:nvSpPr>
        <p:spPr>
          <a:xfrm>
            <a:off x="7335726" y="3876063"/>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8" name="Rectángulo: esquinas redondeadas 37">
            <a:extLst>
              <a:ext uri="{FF2B5EF4-FFF2-40B4-BE49-F238E27FC236}">
                <a16:creationId xmlns="" xmlns:a16="http://schemas.microsoft.com/office/drawing/2014/main" id="{25E891B7-31B0-4838-8108-4967D34BBCB9}"/>
              </a:ext>
            </a:extLst>
          </p:cNvPr>
          <p:cNvSpPr/>
          <p:nvPr/>
        </p:nvSpPr>
        <p:spPr>
          <a:xfrm>
            <a:off x="7335726" y="3876063"/>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0" name="Rectángulo 39">
            <a:extLst>
              <a:ext uri="{FF2B5EF4-FFF2-40B4-BE49-F238E27FC236}">
                <a16:creationId xmlns="" xmlns:a16="http://schemas.microsoft.com/office/drawing/2014/main" id="{ACF6875C-8EE0-4ED2-92F7-E22AFFFE853A}"/>
              </a:ext>
            </a:extLst>
          </p:cNvPr>
          <p:cNvSpPr/>
          <p:nvPr/>
        </p:nvSpPr>
        <p:spPr>
          <a:xfrm flipH="1">
            <a:off x="8525400" y="4628082"/>
            <a:ext cx="2735742" cy="307777"/>
          </a:xfrm>
          <a:prstGeom prst="rect">
            <a:avLst/>
          </a:prstGeom>
        </p:spPr>
        <p:txBody>
          <a:bodyPr wrap="square">
            <a:spAutoFit/>
          </a:bodyPr>
          <a:lstStyle/>
          <a:p>
            <a:pPr algn="ctr">
              <a:spcAft>
                <a:spcPts val="800"/>
              </a:spcAft>
            </a:pPr>
            <a:r>
              <a:rPr lang="es-ES" sz="1400" b="1" dirty="0" smtClean="0">
                <a:latin typeface="Open Sans" panose="020B0606030504020204" pitchFamily="34" charset="0"/>
                <a:ea typeface="Open Sans" panose="020B0606030504020204" pitchFamily="34" charset="0"/>
                <a:cs typeface="Open Sans" panose="020B0606030504020204" pitchFamily="34" charset="0"/>
              </a:rPr>
              <a:t>Ejemplos </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Rectángulo: esquinas redondeadas 24">
            <a:extLst>
              <a:ext uri="{FF2B5EF4-FFF2-40B4-BE49-F238E27FC236}">
                <a16:creationId xmlns="" xmlns:a16="http://schemas.microsoft.com/office/drawing/2014/main" id="{B6FFEF1D-6411-46F8-BD76-B17BA817EB24}"/>
              </a:ext>
            </a:extLst>
          </p:cNvPr>
          <p:cNvSpPr/>
          <p:nvPr/>
        </p:nvSpPr>
        <p:spPr>
          <a:xfrm>
            <a:off x="3082642"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Rectángulo: esquinas redondeadas 25">
            <a:extLst>
              <a:ext uri="{FF2B5EF4-FFF2-40B4-BE49-F238E27FC236}">
                <a16:creationId xmlns="" xmlns:a16="http://schemas.microsoft.com/office/drawing/2014/main" id="{1B593FC5-5BAB-4799-8C47-2125BD724E99}"/>
              </a:ext>
            </a:extLst>
          </p:cNvPr>
          <p:cNvSpPr/>
          <p:nvPr/>
        </p:nvSpPr>
        <p:spPr>
          <a:xfrm>
            <a:off x="3082642"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Rectángulo 17">
            <a:extLst>
              <a:ext uri="{FF2B5EF4-FFF2-40B4-BE49-F238E27FC236}">
                <a16:creationId xmlns="" xmlns:a16="http://schemas.microsoft.com/office/drawing/2014/main" id="{79486A0A-DC8B-4C0A-B3DC-8D0047065B6B}"/>
              </a:ext>
            </a:extLst>
          </p:cNvPr>
          <p:cNvSpPr/>
          <p:nvPr/>
        </p:nvSpPr>
        <p:spPr>
          <a:xfrm>
            <a:off x="4731284" y="2581602"/>
            <a:ext cx="1655967" cy="523220"/>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¿Qué es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Rectángulo: esquinas redondeadas 28">
            <a:extLst>
              <a:ext uri="{FF2B5EF4-FFF2-40B4-BE49-F238E27FC236}">
                <a16:creationId xmlns="" xmlns:a16="http://schemas.microsoft.com/office/drawing/2014/main" id="{A20CC8ED-6092-4E7D-AF36-40A6F8D64B58}"/>
              </a:ext>
            </a:extLst>
          </p:cNvPr>
          <p:cNvSpPr/>
          <p:nvPr/>
        </p:nvSpPr>
        <p:spPr>
          <a:xfrm>
            <a:off x="3082642" y="3876063"/>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Rectángulo: esquinas redondeadas 29">
            <a:extLst>
              <a:ext uri="{FF2B5EF4-FFF2-40B4-BE49-F238E27FC236}">
                <a16:creationId xmlns="" xmlns:a16="http://schemas.microsoft.com/office/drawing/2014/main" id="{7EE36C07-BFB0-4EE6-A387-7FB74A6A0049}"/>
              </a:ext>
            </a:extLst>
          </p:cNvPr>
          <p:cNvSpPr/>
          <p:nvPr/>
        </p:nvSpPr>
        <p:spPr>
          <a:xfrm>
            <a:off x="3082642" y="3876063"/>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dirty="0"/>
          </a:p>
        </p:txBody>
      </p:sp>
      <p:sp>
        <p:nvSpPr>
          <p:cNvPr id="22" name="Rectángulo 21">
            <a:extLst>
              <a:ext uri="{FF2B5EF4-FFF2-40B4-BE49-F238E27FC236}">
                <a16:creationId xmlns="" xmlns:a16="http://schemas.microsoft.com/office/drawing/2014/main" id="{FCEDE78E-8553-46D4-A168-77CD45E65F00}"/>
              </a:ext>
            </a:extLst>
          </p:cNvPr>
          <p:cNvSpPr/>
          <p:nvPr/>
        </p:nvSpPr>
        <p:spPr>
          <a:xfrm>
            <a:off x="4638969" y="4573471"/>
            <a:ext cx="1840595" cy="307777"/>
          </a:xfrm>
          <a:prstGeom prst="rect">
            <a:avLst/>
          </a:prstGeom>
        </p:spPr>
        <p:txBody>
          <a:bodyPr wrap="square">
            <a:spAutoFit/>
          </a:bodyPr>
          <a:lstStyle/>
          <a:p>
            <a:pPr algn="ctr">
              <a:spcAft>
                <a:spcPts val="800"/>
              </a:spcAft>
            </a:pPr>
            <a:r>
              <a:rPr lang="es-ES" sz="1400" b="1" dirty="0">
                <a:latin typeface="Open Sans" panose="020B0606030504020204" pitchFamily="34" charset="0"/>
                <a:ea typeface="Open Sans" panose="020B0606030504020204" pitchFamily="34" charset="0"/>
                <a:cs typeface="Open Sans" panose="020B0606030504020204" pitchFamily="34" charset="0"/>
              </a:rPr>
              <a:t>Tipos de fichas técnicas </a:t>
            </a:r>
          </a:p>
        </p:txBody>
      </p:sp>
      <p:pic>
        <p:nvPicPr>
          <p:cNvPr id="19" name="Imagen 18" descr="Icono&#10;&#10;Descripción generada automáticamente">
            <a:extLst>
              <a:ext uri="{FF2B5EF4-FFF2-40B4-BE49-F238E27FC236}">
                <a16:creationId xmlns="" xmlns:a16="http://schemas.microsoft.com/office/drawing/2014/main" id="{668132D3-47CF-48B8-ACBC-00DC76E7F7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9260" y="3492851"/>
            <a:ext cx="396498" cy="492424"/>
          </a:xfrm>
          <a:prstGeom prst="rect">
            <a:avLst/>
          </a:prstGeom>
        </p:spPr>
      </p:pic>
      <p:sp>
        <p:nvSpPr>
          <p:cNvPr id="23" name="Rectángulo redondeado 9">
            <a:extLst>
              <a:ext uri="{FF2B5EF4-FFF2-40B4-BE49-F238E27FC236}">
                <a16:creationId xmlns="" xmlns:a16="http://schemas.microsoft.com/office/drawing/2014/main" id="{853202C1-CC3D-4EA3-BD84-238429B5009F}"/>
              </a:ext>
            </a:extLst>
          </p:cNvPr>
          <p:cNvSpPr/>
          <p:nvPr/>
        </p:nvSpPr>
        <p:spPr>
          <a:xfrm>
            <a:off x="485518" y="3277973"/>
            <a:ext cx="2313580" cy="2720056"/>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ELABORACIÓN DE FICHAS TÉCNICAS</a:t>
            </a:r>
            <a:endParaRPr lang="es-CO" sz="1400" b="1" dirty="0" smtClean="0">
              <a:solidFill>
                <a:schemeClr val="tx1">
                  <a:lumMod val="75000"/>
                  <a:lumOff val="25000"/>
                </a:schemeClr>
              </a:solidFill>
              <a:latin typeface="Open Sans" panose="020B0606030504020204"/>
            </a:endParaRPr>
          </a:p>
          <a:p>
            <a:pPr algn="just"/>
            <a:r>
              <a:rPr lang="es-CO" sz="1400" dirty="0" smtClean="0">
                <a:solidFill>
                  <a:schemeClr val="tx1">
                    <a:lumMod val="75000"/>
                    <a:lumOff val="25000"/>
                  </a:schemeClr>
                </a:solidFill>
                <a:latin typeface="Open Sans" panose="020B0606030504020204"/>
              </a:rPr>
              <a:t>La </a:t>
            </a:r>
            <a:r>
              <a:rPr lang="es-CO" sz="1400" dirty="0">
                <a:solidFill>
                  <a:schemeClr val="tx1">
                    <a:lumMod val="75000"/>
                    <a:lumOff val="25000"/>
                  </a:schemeClr>
                </a:solidFill>
                <a:latin typeface="Open Sans" panose="020B0606030504020204"/>
              </a:rPr>
              <a:t>ficha técnica es un documento muy importante a la hora de llevar un proceso industrial, ya que esta permite ver información importante cuando hay diferentes dependencias involucradas para garantizar un buen producto o servicio.</a:t>
            </a:r>
            <a:endParaRPr lang="es-ES" sz="1400" dirty="0">
              <a:solidFill>
                <a:schemeClr val="tx1">
                  <a:lumMod val="75000"/>
                  <a:lumOff val="25000"/>
                </a:schemeClr>
              </a:solidFill>
              <a:latin typeface="Open Sans" panose="020B0606030504020204"/>
            </a:endParaRPr>
          </a:p>
        </p:txBody>
      </p:sp>
      <p:sp>
        <p:nvSpPr>
          <p:cNvPr id="25" name="CuadroTexto 24"/>
          <p:cNvSpPr txBox="1"/>
          <p:nvPr/>
        </p:nvSpPr>
        <p:spPr>
          <a:xfrm>
            <a:off x="446954" y="1930387"/>
            <a:ext cx="2390708" cy="1384995"/>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Resumen</a:t>
            </a:r>
          </a:p>
          <a:p>
            <a:pPr algn="just"/>
            <a:r>
              <a:rPr lang="es-CO" sz="1400" dirty="0">
                <a:solidFill>
                  <a:schemeClr val="tx1">
                    <a:lumMod val="75000"/>
                    <a:lumOff val="25000"/>
                  </a:schemeClr>
                </a:solidFill>
                <a:latin typeface="Open Sans" panose="020B0606030504020204"/>
              </a:rPr>
              <a:t>Se explica que es una ficha técnica, para que sirve, cual son los puntos generales de una ficha técnica y se muestran respectivos ejemplos de diferentes tipos.</a:t>
            </a:r>
          </a:p>
        </p:txBody>
      </p:sp>
      <p:sp>
        <p:nvSpPr>
          <p:cNvPr id="26" name="Rectángulo redondeado 25"/>
          <p:cNvSpPr/>
          <p:nvPr/>
        </p:nvSpPr>
        <p:spPr>
          <a:xfrm>
            <a:off x="345474" y="1868805"/>
            <a:ext cx="2593669" cy="4129224"/>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18964871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ángulo: esquinas redondeadas 32">
            <a:extLst>
              <a:ext uri="{FF2B5EF4-FFF2-40B4-BE49-F238E27FC236}">
                <a16:creationId xmlns="" xmlns:a16="http://schemas.microsoft.com/office/drawing/2014/main" id="{BB92F98E-E6FE-43D8-AA27-F50603B60965}"/>
              </a:ext>
            </a:extLst>
          </p:cNvPr>
          <p:cNvSpPr/>
          <p:nvPr/>
        </p:nvSpPr>
        <p:spPr>
          <a:xfrm>
            <a:off x="7335726"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4" name="Rectángulo: esquinas redondeadas 33">
            <a:extLst>
              <a:ext uri="{FF2B5EF4-FFF2-40B4-BE49-F238E27FC236}">
                <a16:creationId xmlns="" xmlns:a16="http://schemas.microsoft.com/office/drawing/2014/main" id="{7AE38392-E734-4289-9373-5ECF640907F3}"/>
              </a:ext>
            </a:extLst>
          </p:cNvPr>
          <p:cNvSpPr/>
          <p:nvPr/>
        </p:nvSpPr>
        <p:spPr>
          <a:xfrm>
            <a:off x="7335726"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Rectángulo 35">
            <a:extLst>
              <a:ext uri="{FF2B5EF4-FFF2-40B4-BE49-F238E27FC236}">
                <a16:creationId xmlns="" xmlns:a16="http://schemas.microsoft.com/office/drawing/2014/main" id="{3F69774A-F814-4C74-AB13-B1AB9D622061}"/>
              </a:ext>
            </a:extLst>
          </p:cNvPr>
          <p:cNvSpPr/>
          <p:nvPr/>
        </p:nvSpPr>
        <p:spPr>
          <a:xfrm>
            <a:off x="8592091" y="2581602"/>
            <a:ext cx="2603610" cy="307777"/>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Como hacer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Rectángulo: esquinas redondeadas 36">
            <a:extLst>
              <a:ext uri="{FF2B5EF4-FFF2-40B4-BE49-F238E27FC236}">
                <a16:creationId xmlns="" xmlns:a16="http://schemas.microsoft.com/office/drawing/2014/main" id="{2A25A753-76A1-46CE-B589-E0CE3FA07B9A}"/>
              </a:ext>
            </a:extLst>
          </p:cNvPr>
          <p:cNvSpPr/>
          <p:nvPr/>
        </p:nvSpPr>
        <p:spPr>
          <a:xfrm>
            <a:off x="7335726" y="3876063"/>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8" name="Rectángulo: esquinas redondeadas 37">
            <a:extLst>
              <a:ext uri="{FF2B5EF4-FFF2-40B4-BE49-F238E27FC236}">
                <a16:creationId xmlns="" xmlns:a16="http://schemas.microsoft.com/office/drawing/2014/main" id="{25E891B7-31B0-4838-8108-4967D34BBCB9}"/>
              </a:ext>
            </a:extLst>
          </p:cNvPr>
          <p:cNvSpPr/>
          <p:nvPr/>
        </p:nvSpPr>
        <p:spPr>
          <a:xfrm>
            <a:off x="7335726" y="3876063"/>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0" name="Rectángulo 39">
            <a:extLst>
              <a:ext uri="{FF2B5EF4-FFF2-40B4-BE49-F238E27FC236}">
                <a16:creationId xmlns="" xmlns:a16="http://schemas.microsoft.com/office/drawing/2014/main" id="{ACF6875C-8EE0-4ED2-92F7-E22AFFFE853A}"/>
              </a:ext>
            </a:extLst>
          </p:cNvPr>
          <p:cNvSpPr/>
          <p:nvPr/>
        </p:nvSpPr>
        <p:spPr>
          <a:xfrm flipH="1">
            <a:off x="8525400" y="4628082"/>
            <a:ext cx="2735742" cy="307777"/>
          </a:xfrm>
          <a:prstGeom prst="rect">
            <a:avLst/>
          </a:prstGeom>
        </p:spPr>
        <p:txBody>
          <a:bodyPr wrap="square">
            <a:spAutoFit/>
          </a:bodyPr>
          <a:lstStyle/>
          <a:p>
            <a:pPr algn="ctr">
              <a:spcAft>
                <a:spcPts val="800"/>
              </a:spcAft>
            </a:pPr>
            <a:r>
              <a:rPr lang="es-ES" sz="1400" b="1" dirty="0" smtClean="0">
                <a:latin typeface="Open Sans" panose="020B0606030504020204" pitchFamily="34" charset="0"/>
                <a:ea typeface="Open Sans" panose="020B0606030504020204" pitchFamily="34" charset="0"/>
                <a:cs typeface="Open Sans" panose="020B0606030504020204" pitchFamily="34" charset="0"/>
              </a:rPr>
              <a:t>Ejemplos </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Rectángulo: esquinas redondeadas 24">
            <a:extLst>
              <a:ext uri="{FF2B5EF4-FFF2-40B4-BE49-F238E27FC236}">
                <a16:creationId xmlns="" xmlns:a16="http://schemas.microsoft.com/office/drawing/2014/main" id="{B6FFEF1D-6411-46F8-BD76-B17BA817EB24}"/>
              </a:ext>
            </a:extLst>
          </p:cNvPr>
          <p:cNvSpPr/>
          <p:nvPr/>
        </p:nvSpPr>
        <p:spPr>
          <a:xfrm>
            <a:off x="3082642"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Rectángulo: esquinas redondeadas 25">
            <a:extLst>
              <a:ext uri="{FF2B5EF4-FFF2-40B4-BE49-F238E27FC236}">
                <a16:creationId xmlns="" xmlns:a16="http://schemas.microsoft.com/office/drawing/2014/main" id="{1B593FC5-5BAB-4799-8C47-2125BD724E99}"/>
              </a:ext>
            </a:extLst>
          </p:cNvPr>
          <p:cNvSpPr/>
          <p:nvPr/>
        </p:nvSpPr>
        <p:spPr>
          <a:xfrm>
            <a:off x="3082642"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Rectángulo 17">
            <a:extLst>
              <a:ext uri="{FF2B5EF4-FFF2-40B4-BE49-F238E27FC236}">
                <a16:creationId xmlns="" xmlns:a16="http://schemas.microsoft.com/office/drawing/2014/main" id="{79486A0A-DC8B-4C0A-B3DC-8D0047065B6B}"/>
              </a:ext>
            </a:extLst>
          </p:cNvPr>
          <p:cNvSpPr/>
          <p:nvPr/>
        </p:nvSpPr>
        <p:spPr>
          <a:xfrm>
            <a:off x="4731284" y="2581602"/>
            <a:ext cx="1655967" cy="523220"/>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¿Qué es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19" name="Imagen 18" descr="Icono&#10;&#10;Descripción generada automáticamente">
            <a:extLst>
              <a:ext uri="{FF2B5EF4-FFF2-40B4-BE49-F238E27FC236}">
                <a16:creationId xmlns="" xmlns:a16="http://schemas.microsoft.com/office/drawing/2014/main" id="{668132D3-47CF-48B8-ACBC-00DC76E7F7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7690" y="4852878"/>
            <a:ext cx="760378" cy="944340"/>
          </a:xfrm>
          <a:prstGeom prst="rect">
            <a:avLst/>
          </a:prstGeom>
        </p:spPr>
      </p:pic>
      <p:sp>
        <p:nvSpPr>
          <p:cNvPr id="20" name="Rectángulo: esquinas redondeadas 28">
            <a:extLst>
              <a:ext uri="{FF2B5EF4-FFF2-40B4-BE49-F238E27FC236}">
                <a16:creationId xmlns="" xmlns:a16="http://schemas.microsoft.com/office/drawing/2014/main" id="{A20CC8ED-6092-4E7D-AF36-40A6F8D64B58}"/>
              </a:ext>
            </a:extLst>
          </p:cNvPr>
          <p:cNvSpPr/>
          <p:nvPr/>
        </p:nvSpPr>
        <p:spPr>
          <a:xfrm>
            <a:off x="3082642" y="3876063"/>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Rectángulo: esquinas redondeadas 29">
            <a:extLst>
              <a:ext uri="{FF2B5EF4-FFF2-40B4-BE49-F238E27FC236}">
                <a16:creationId xmlns="" xmlns:a16="http://schemas.microsoft.com/office/drawing/2014/main" id="{7EE36C07-BFB0-4EE6-A387-7FB74A6A0049}"/>
              </a:ext>
            </a:extLst>
          </p:cNvPr>
          <p:cNvSpPr/>
          <p:nvPr/>
        </p:nvSpPr>
        <p:spPr>
          <a:xfrm>
            <a:off x="3082642" y="3876063"/>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dirty="0"/>
          </a:p>
        </p:txBody>
      </p:sp>
      <p:sp>
        <p:nvSpPr>
          <p:cNvPr id="22" name="Rectángulo 21">
            <a:extLst>
              <a:ext uri="{FF2B5EF4-FFF2-40B4-BE49-F238E27FC236}">
                <a16:creationId xmlns="" xmlns:a16="http://schemas.microsoft.com/office/drawing/2014/main" id="{FCEDE78E-8553-46D4-A168-77CD45E65F00}"/>
              </a:ext>
            </a:extLst>
          </p:cNvPr>
          <p:cNvSpPr/>
          <p:nvPr/>
        </p:nvSpPr>
        <p:spPr>
          <a:xfrm>
            <a:off x="4638969" y="4573471"/>
            <a:ext cx="1840595" cy="307777"/>
          </a:xfrm>
          <a:prstGeom prst="rect">
            <a:avLst/>
          </a:prstGeom>
        </p:spPr>
        <p:txBody>
          <a:bodyPr wrap="square">
            <a:spAutoFit/>
          </a:bodyPr>
          <a:lstStyle/>
          <a:p>
            <a:pPr algn="ctr">
              <a:spcAft>
                <a:spcPts val="800"/>
              </a:spcAft>
            </a:pPr>
            <a:r>
              <a:rPr lang="es-ES" sz="1400" b="1" dirty="0">
                <a:latin typeface="Open Sans" panose="020B0606030504020204" pitchFamily="34" charset="0"/>
                <a:ea typeface="Open Sans" panose="020B0606030504020204" pitchFamily="34" charset="0"/>
                <a:cs typeface="Open Sans" panose="020B0606030504020204" pitchFamily="34" charset="0"/>
              </a:rPr>
              <a:t>Tipos de fichas técnicas </a:t>
            </a:r>
          </a:p>
        </p:txBody>
      </p:sp>
      <p:sp>
        <p:nvSpPr>
          <p:cNvPr id="24" name="Rectángulo redondeado 9">
            <a:extLst>
              <a:ext uri="{FF2B5EF4-FFF2-40B4-BE49-F238E27FC236}">
                <a16:creationId xmlns="" xmlns:a16="http://schemas.microsoft.com/office/drawing/2014/main" id="{853202C1-CC3D-4EA3-BD84-238429B5009F}"/>
              </a:ext>
            </a:extLst>
          </p:cNvPr>
          <p:cNvSpPr/>
          <p:nvPr/>
        </p:nvSpPr>
        <p:spPr>
          <a:xfrm>
            <a:off x="485518" y="3277973"/>
            <a:ext cx="2313580" cy="2720056"/>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ELABORACIÓN DE FICHAS TÉCNICAS</a:t>
            </a:r>
            <a:endParaRPr lang="es-CO" sz="1400" b="1" dirty="0" smtClean="0">
              <a:solidFill>
                <a:schemeClr val="tx1">
                  <a:lumMod val="75000"/>
                  <a:lumOff val="25000"/>
                </a:schemeClr>
              </a:solidFill>
              <a:latin typeface="Open Sans" panose="020B0606030504020204"/>
            </a:endParaRPr>
          </a:p>
          <a:p>
            <a:pPr algn="just"/>
            <a:r>
              <a:rPr lang="es-CO" sz="1400" dirty="0" smtClean="0">
                <a:solidFill>
                  <a:schemeClr val="tx1">
                    <a:lumMod val="75000"/>
                    <a:lumOff val="25000"/>
                  </a:schemeClr>
                </a:solidFill>
                <a:latin typeface="Open Sans" panose="020B0606030504020204"/>
              </a:rPr>
              <a:t>La </a:t>
            </a:r>
            <a:r>
              <a:rPr lang="es-CO" sz="1400" dirty="0">
                <a:solidFill>
                  <a:schemeClr val="tx1">
                    <a:lumMod val="75000"/>
                    <a:lumOff val="25000"/>
                  </a:schemeClr>
                </a:solidFill>
                <a:latin typeface="Open Sans" panose="020B0606030504020204"/>
              </a:rPr>
              <a:t>ficha técnica es un documento muy importante a la hora de llevar un proceso industrial, ya que esta permite ver información importante cuando hay diferentes dependencias involucradas para garantizar un buen producto o servicio.</a:t>
            </a:r>
            <a:endParaRPr lang="es-ES" sz="1400" dirty="0">
              <a:solidFill>
                <a:schemeClr val="tx1">
                  <a:lumMod val="75000"/>
                  <a:lumOff val="25000"/>
                </a:schemeClr>
              </a:solidFill>
              <a:latin typeface="Open Sans" panose="020B0606030504020204"/>
            </a:endParaRPr>
          </a:p>
        </p:txBody>
      </p:sp>
      <p:sp>
        <p:nvSpPr>
          <p:cNvPr id="25" name="CuadroTexto 24"/>
          <p:cNvSpPr txBox="1"/>
          <p:nvPr/>
        </p:nvSpPr>
        <p:spPr>
          <a:xfrm>
            <a:off x="446954" y="1930387"/>
            <a:ext cx="2390708" cy="1384995"/>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Resumen</a:t>
            </a:r>
          </a:p>
          <a:p>
            <a:pPr algn="just"/>
            <a:r>
              <a:rPr lang="es-CO" sz="1400" dirty="0">
                <a:solidFill>
                  <a:schemeClr val="tx1">
                    <a:lumMod val="75000"/>
                    <a:lumOff val="25000"/>
                  </a:schemeClr>
                </a:solidFill>
                <a:latin typeface="Open Sans" panose="020B0606030504020204"/>
              </a:rPr>
              <a:t>Se explica que es una ficha técnica, para que sirve, cual son los puntos generales de una ficha técnica y se muestran respectivos ejemplos de diferentes tipos.</a:t>
            </a:r>
          </a:p>
        </p:txBody>
      </p:sp>
      <p:sp>
        <p:nvSpPr>
          <p:cNvPr id="26" name="Rectángulo redondeado 25"/>
          <p:cNvSpPr/>
          <p:nvPr/>
        </p:nvSpPr>
        <p:spPr>
          <a:xfrm>
            <a:off x="345474" y="1868805"/>
            <a:ext cx="2593669" cy="4129224"/>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29635361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ángulo: esquinas redondeadas 32">
            <a:extLst>
              <a:ext uri="{FF2B5EF4-FFF2-40B4-BE49-F238E27FC236}">
                <a16:creationId xmlns="" xmlns:a16="http://schemas.microsoft.com/office/drawing/2014/main" id="{BB92F98E-E6FE-43D8-AA27-F50603B60965}"/>
              </a:ext>
            </a:extLst>
          </p:cNvPr>
          <p:cNvSpPr/>
          <p:nvPr/>
        </p:nvSpPr>
        <p:spPr>
          <a:xfrm>
            <a:off x="7335726"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4" name="Rectángulo: esquinas redondeadas 33">
            <a:extLst>
              <a:ext uri="{FF2B5EF4-FFF2-40B4-BE49-F238E27FC236}">
                <a16:creationId xmlns="" xmlns:a16="http://schemas.microsoft.com/office/drawing/2014/main" id="{7AE38392-E734-4289-9373-5ECF640907F3}"/>
              </a:ext>
            </a:extLst>
          </p:cNvPr>
          <p:cNvSpPr/>
          <p:nvPr/>
        </p:nvSpPr>
        <p:spPr>
          <a:xfrm>
            <a:off x="7335726"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Rectángulo 35">
            <a:extLst>
              <a:ext uri="{FF2B5EF4-FFF2-40B4-BE49-F238E27FC236}">
                <a16:creationId xmlns="" xmlns:a16="http://schemas.microsoft.com/office/drawing/2014/main" id="{3F69774A-F814-4C74-AB13-B1AB9D622061}"/>
              </a:ext>
            </a:extLst>
          </p:cNvPr>
          <p:cNvSpPr/>
          <p:nvPr/>
        </p:nvSpPr>
        <p:spPr>
          <a:xfrm>
            <a:off x="8592091" y="2581602"/>
            <a:ext cx="2603610" cy="307777"/>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Como hacer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Rectángulo: esquinas redondeadas 37">
            <a:extLst>
              <a:ext uri="{FF2B5EF4-FFF2-40B4-BE49-F238E27FC236}">
                <a16:creationId xmlns="" xmlns:a16="http://schemas.microsoft.com/office/drawing/2014/main" id="{25E891B7-31B0-4838-8108-4967D34BBCB9}"/>
              </a:ext>
            </a:extLst>
          </p:cNvPr>
          <p:cNvSpPr/>
          <p:nvPr/>
        </p:nvSpPr>
        <p:spPr>
          <a:xfrm>
            <a:off x="7335725" y="3876063"/>
            <a:ext cx="4070033"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spcAft>
                <a:spcPts val="0"/>
              </a:spcAft>
            </a:pPr>
            <a:r>
              <a:rPr lang="es-CO" sz="1400" dirty="0">
                <a:latin typeface="Open Sans" panose="020B0606030504020204"/>
                <a:ea typeface="Calibri" panose="020F0502020204030204" pitchFamily="34" charset="0"/>
                <a:cs typeface="Times New Roman" panose="02020603050405020304" pitchFamily="18" charset="0"/>
              </a:rPr>
              <a:t>A continuación, se muestran algunos ejemplos de ficha técnica:</a:t>
            </a:r>
            <a:endParaRPr lang="es-CO" sz="1400" dirty="0">
              <a:effectLst/>
              <a:latin typeface="Open Sans" panose="020B0606030504020204"/>
              <a:ea typeface="Calibri" panose="020F0502020204030204" pitchFamily="34" charset="0"/>
              <a:cs typeface="Times New Roman" panose="02020603050405020304" pitchFamily="18" charset="0"/>
            </a:endParaRPr>
          </a:p>
        </p:txBody>
      </p:sp>
      <p:sp>
        <p:nvSpPr>
          <p:cNvPr id="16" name="Rectángulo: esquinas redondeadas 24">
            <a:extLst>
              <a:ext uri="{FF2B5EF4-FFF2-40B4-BE49-F238E27FC236}">
                <a16:creationId xmlns="" xmlns:a16="http://schemas.microsoft.com/office/drawing/2014/main" id="{B6FFEF1D-6411-46F8-BD76-B17BA817EB24}"/>
              </a:ext>
            </a:extLst>
          </p:cNvPr>
          <p:cNvSpPr/>
          <p:nvPr/>
        </p:nvSpPr>
        <p:spPr>
          <a:xfrm>
            <a:off x="3082642"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Rectángulo: esquinas redondeadas 25">
            <a:extLst>
              <a:ext uri="{FF2B5EF4-FFF2-40B4-BE49-F238E27FC236}">
                <a16:creationId xmlns="" xmlns:a16="http://schemas.microsoft.com/office/drawing/2014/main" id="{1B593FC5-5BAB-4799-8C47-2125BD724E99}"/>
              </a:ext>
            </a:extLst>
          </p:cNvPr>
          <p:cNvSpPr/>
          <p:nvPr/>
        </p:nvSpPr>
        <p:spPr>
          <a:xfrm>
            <a:off x="3082642"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Rectángulo 17">
            <a:extLst>
              <a:ext uri="{FF2B5EF4-FFF2-40B4-BE49-F238E27FC236}">
                <a16:creationId xmlns="" xmlns:a16="http://schemas.microsoft.com/office/drawing/2014/main" id="{79486A0A-DC8B-4C0A-B3DC-8D0047065B6B}"/>
              </a:ext>
            </a:extLst>
          </p:cNvPr>
          <p:cNvSpPr/>
          <p:nvPr/>
        </p:nvSpPr>
        <p:spPr>
          <a:xfrm>
            <a:off x="4731284" y="2581602"/>
            <a:ext cx="1655967" cy="523220"/>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¿Qué es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Rectángulo: esquinas redondeadas 28">
            <a:extLst>
              <a:ext uri="{FF2B5EF4-FFF2-40B4-BE49-F238E27FC236}">
                <a16:creationId xmlns="" xmlns:a16="http://schemas.microsoft.com/office/drawing/2014/main" id="{A20CC8ED-6092-4E7D-AF36-40A6F8D64B58}"/>
              </a:ext>
            </a:extLst>
          </p:cNvPr>
          <p:cNvSpPr/>
          <p:nvPr/>
        </p:nvSpPr>
        <p:spPr>
          <a:xfrm>
            <a:off x="3082642" y="3876063"/>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Rectángulo: esquinas redondeadas 29">
            <a:extLst>
              <a:ext uri="{FF2B5EF4-FFF2-40B4-BE49-F238E27FC236}">
                <a16:creationId xmlns="" xmlns:a16="http://schemas.microsoft.com/office/drawing/2014/main" id="{7EE36C07-BFB0-4EE6-A387-7FB74A6A0049}"/>
              </a:ext>
            </a:extLst>
          </p:cNvPr>
          <p:cNvSpPr/>
          <p:nvPr/>
        </p:nvSpPr>
        <p:spPr>
          <a:xfrm>
            <a:off x="3082642" y="3876063"/>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dirty="0"/>
          </a:p>
        </p:txBody>
      </p:sp>
      <p:sp>
        <p:nvSpPr>
          <p:cNvPr id="22" name="Rectángulo 21">
            <a:extLst>
              <a:ext uri="{FF2B5EF4-FFF2-40B4-BE49-F238E27FC236}">
                <a16:creationId xmlns="" xmlns:a16="http://schemas.microsoft.com/office/drawing/2014/main" id="{FCEDE78E-8553-46D4-A168-77CD45E65F00}"/>
              </a:ext>
            </a:extLst>
          </p:cNvPr>
          <p:cNvSpPr/>
          <p:nvPr/>
        </p:nvSpPr>
        <p:spPr>
          <a:xfrm>
            <a:off x="4638969" y="4573471"/>
            <a:ext cx="1840595" cy="307777"/>
          </a:xfrm>
          <a:prstGeom prst="rect">
            <a:avLst/>
          </a:prstGeom>
        </p:spPr>
        <p:txBody>
          <a:bodyPr wrap="square">
            <a:spAutoFit/>
          </a:bodyPr>
          <a:lstStyle/>
          <a:p>
            <a:pPr algn="ctr">
              <a:spcAft>
                <a:spcPts val="800"/>
              </a:spcAft>
            </a:pPr>
            <a:r>
              <a:rPr lang="es-ES" sz="1400" b="1" dirty="0">
                <a:latin typeface="Open Sans" panose="020B0606030504020204" pitchFamily="34" charset="0"/>
                <a:ea typeface="Open Sans" panose="020B0606030504020204" pitchFamily="34" charset="0"/>
                <a:cs typeface="Open Sans" panose="020B0606030504020204" pitchFamily="34" charset="0"/>
              </a:rPr>
              <a:t>Tipos de fichas técnicas </a:t>
            </a:r>
          </a:p>
        </p:txBody>
      </p:sp>
      <p:sp>
        <p:nvSpPr>
          <p:cNvPr id="23" name="Rectángulo redondeado 22"/>
          <p:cNvSpPr/>
          <p:nvPr/>
        </p:nvSpPr>
        <p:spPr>
          <a:xfrm>
            <a:off x="10199011" y="5348742"/>
            <a:ext cx="996690" cy="326644"/>
          </a:xfrm>
          <a:prstGeom prst="roundRect">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t"/>
          <a:lstStyle/>
          <a:p>
            <a:pPr algn="ctr"/>
            <a:r>
              <a:rPr lang="es-CO" sz="1400" dirty="0" smtClean="0">
                <a:latin typeface="Open Sans" panose="020B0606030504020204"/>
              </a:rPr>
              <a:t>Ver más </a:t>
            </a:r>
          </a:p>
        </p:txBody>
      </p:sp>
      <p:pic>
        <p:nvPicPr>
          <p:cNvPr id="19" name="Imagen 18" descr="Icono&#10;&#10;Descripción generada automáticamente">
            <a:extLst>
              <a:ext uri="{FF2B5EF4-FFF2-40B4-BE49-F238E27FC236}">
                <a16:creationId xmlns="" xmlns:a16="http://schemas.microsoft.com/office/drawing/2014/main" id="{668132D3-47CF-48B8-ACBC-00DC76E7F7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5372" y="5404698"/>
            <a:ext cx="435914" cy="541376"/>
          </a:xfrm>
          <a:prstGeom prst="rect">
            <a:avLst/>
          </a:prstGeom>
        </p:spPr>
      </p:pic>
      <p:sp>
        <p:nvSpPr>
          <p:cNvPr id="25" name="Rectángulo redondeado 9">
            <a:extLst>
              <a:ext uri="{FF2B5EF4-FFF2-40B4-BE49-F238E27FC236}">
                <a16:creationId xmlns="" xmlns:a16="http://schemas.microsoft.com/office/drawing/2014/main" id="{853202C1-CC3D-4EA3-BD84-238429B5009F}"/>
              </a:ext>
            </a:extLst>
          </p:cNvPr>
          <p:cNvSpPr/>
          <p:nvPr/>
        </p:nvSpPr>
        <p:spPr>
          <a:xfrm>
            <a:off x="485518" y="3277973"/>
            <a:ext cx="2313580" cy="2720056"/>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ELABORACIÓN DE FICHAS TÉCNICAS</a:t>
            </a:r>
            <a:endParaRPr lang="es-CO" sz="1400" b="1" dirty="0" smtClean="0">
              <a:solidFill>
                <a:schemeClr val="tx1">
                  <a:lumMod val="75000"/>
                  <a:lumOff val="25000"/>
                </a:schemeClr>
              </a:solidFill>
              <a:latin typeface="Open Sans" panose="020B0606030504020204"/>
            </a:endParaRPr>
          </a:p>
          <a:p>
            <a:pPr algn="just"/>
            <a:r>
              <a:rPr lang="es-CO" sz="1400" dirty="0" smtClean="0">
                <a:solidFill>
                  <a:schemeClr val="tx1">
                    <a:lumMod val="75000"/>
                    <a:lumOff val="25000"/>
                  </a:schemeClr>
                </a:solidFill>
                <a:latin typeface="Open Sans" panose="020B0606030504020204"/>
              </a:rPr>
              <a:t>La </a:t>
            </a:r>
            <a:r>
              <a:rPr lang="es-CO" sz="1400" dirty="0">
                <a:solidFill>
                  <a:schemeClr val="tx1">
                    <a:lumMod val="75000"/>
                    <a:lumOff val="25000"/>
                  </a:schemeClr>
                </a:solidFill>
                <a:latin typeface="Open Sans" panose="020B0606030504020204"/>
              </a:rPr>
              <a:t>ficha técnica es un documento muy importante a la hora de llevar un proceso industrial, ya que esta permite ver información importante cuando hay diferentes dependencias involucradas para garantizar un buen producto o servicio.</a:t>
            </a:r>
            <a:endParaRPr lang="es-ES" sz="1400" dirty="0">
              <a:solidFill>
                <a:schemeClr val="tx1">
                  <a:lumMod val="75000"/>
                  <a:lumOff val="25000"/>
                </a:schemeClr>
              </a:solidFill>
              <a:latin typeface="Open Sans" panose="020B0606030504020204"/>
            </a:endParaRPr>
          </a:p>
        </p:txBody>
      </p:sp>
      <p:sp>
        <p:nvSpPr>
          <p:cNvPr id="26" name="CuadroTexto 25"/>
          <p:cNvSpPr txBox="1"/>
          <p:nvPr/>
        </p:nvSpPr>
        <p:spPr>
          <a:xfrm>
            <a:off x="446954" y="1930387"/>
            <a:ext cx="2390708" cy="1384995"/>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Resumen</a:t>
            </a:r>
          </a:p>
          <a:p>
            <a:pPr algn="just"/>
            <a:r>
              <a:rPr lang="es-CO" sz="1400" dirty="0">
                <a:solidFill>
                  <a:schemeClr val="tx1">
                    <a:lumMod val="75000"/>
                    <a:lumOff val="25000"/>
                  </a:schemeClr>
                </a:solidFill>
                <a:latin typeface="Open Sans" panose="020B0606030504020204"/>
              </a:rPr>
              <a:t>Se explica que es una ficha técnica, para que sirve, cual son los puntos generales de una ficha técnica y se muestran respectivos ejemplos de diferentes tipos.</a:t>
            </a:r>
          </a:p>
        </p:txBody>
      </p:sp>
      <p:sp>
        <p:nvSpPr>
          <p:cNvPr id="27" name="Rectángulo redondeado 26"/>
          <p:cNvSpPr/>
          <p:nvPr/>
        </p:nvSpPr>
        <p:spPr>
          <a:xfrm>
            <a:off x="345474" y="1868805"/>
            <a:ext cx="2593669" cy="4129224"/>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Rectángulo 2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40700377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ángulo: esquinas redondeadas 32">
            <a:extLst>
              <a:ext uri="{FF2B5EF4-FFF2-40B4-BE49-F238E27FC236}">
                <a16:creationId xmlns="" xmlns:a16="http://schemas.microsoft.com/office/drawing/2014/main" id="{BB92F98E-E6FE-43D8-AA27-F50603B60965}"/>
              </a:ext>
            </a:extLst>
          </p:cNvPr>
          <p:cNvSpPr/>
          <p:nvPr/>
        </p:nvSpPr>
        <p:spPr>
          <a:xfrm>
            <a:off x="7335726"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4" name="Rectángulo: esquinas redondeadas 33">
            <a:extLst>
              <a:ext uri="{FF2B5EF4-FFF2-40B4-BE49-F238E27FC236}">
                <a16:creationId xmlns="" xmlns:a16="http://schemas.microsoft.com/office/drawing/2014/main" id="{7AE38392-E734-4289-9373-5ECF640907F3}"/>
              </a:ext>
            </a:extLst>
          </p:cNvPr>
          <p:cNvSpPr/>
          <p:nvPr/>
        </p:nvSpPr>
        <p:spPr>
          <a:xfrm>
            <a:off x="7335726"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Rectángulo 35">
            <a:extLst>
              <a:ext uri="{FF2B5EF4-FFF2-40B4-BE49-F238E27FC236}">
                <a16:creationId xmlns="" xmlns:a16="http://schemas.microsoft.com/office/drawing/2014/main" id="{3F69774A-F814-4C74-AB13-B1AB9D622061}"/>
              </a:ext>
            </a:extLst>
          </p:cNvPr>
          <p:cNvSpPr/>
          <p:nvPr/>
        </p:nvSpPr>
        <p:spPr>
          <a:xfrm>
            <a:off x="8592091" y="2581602"/>
            <a:ext cx="2603610" cy="307777"/>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Como hacer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Rectángulo: esquinas redondeadas 37">
            <a:extLst>
              <a:ext uri="{FF2B5EF4-FFF2-40B4-BE49-F238E27FC236}">
                <a16:creationId xmlns="" xmlns:a16="http://schemas.microsoft.com/office/drawing/2014/main" id="{25E891B7-31B0-4838-8108-4967D34BBCB9}"/>
              </a:ext>
            </a:extLst>
          </p:cNvPr>
          <p:cNvSpPr/>
          <p:nvPr/>
        </p:nvSpPr>
        <p:spPr>
          <a:xfrm>
            <a:off x="7335725" y="3876063"/>
            <a:ext cx="4070033"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spcAft>
                <a:spcPts val="0"/>
              </a:spcAft>
            </a:pPr>
            <a:r>
              <a:rPr lang="es-CO" sz="1400" dirty="0">
                <a:latin typeface="Open Sans" panose="020B0606030504020204"/>
                <a:ea typeface="Calibri" panose="020F0502020204030204" pitchFamily="34" charset="0"/>
                <a:cs typeface="Times New Roman" panose="02020603050405020304" pitchFamily="18" charset="0"/>
              </a:rPr>
              <a:t>A continuación, se muestran algunos ejemplos de ficha técnica:</a:t>
            </a:r>
            <a:endParaRPr lang="es-CO" sz="1400" dirty="0">
              <a:effectLst/>
              <a:latin typeface="Open Sans" panose="020B0606030504020204"/>
              <a:ea typeface="Calibri" panose="020F0502020204030204" pitchFamily="34" charset="0"/>
              <a:cs typeface="Times New Roman" panose="02020603050405020304" pitchFamily="18" charset="0"/>
            </a:endParaRPr>
          </a:p>
        </p:txBody>
      </p:sp>
      <p:sp>
        <p:nvSpPr>
          <p:cNvPr id="16" name="Rectángulo: esquinas redondeadas 24">
            <a:extLst>
              <a:ext uri="{FF2B5EF4-FFF2-40B4-BE49-F238E27FC236}">
                <a16:creationId xmlns="" xmlns:a16="http://schemas.microsoft.com/office/drawing/2014/main" id="{B6FFEF1D-6411-46F8-BD76-B17BA817EB24}"/>
              </a:ext>
            </a:extLst>
          </p:cNvPr>
          <p:cNvSpPr/>
          <p:nvPr/>
        </p:nvSpPr>
        <p:spPr>
          <a:xfrm>
            <a:off x="3082642"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Rectángulo: esquinas redondeadas 25">
            <a:extLst>
              <a:ext uri="{FF2B5EF4-FFF2-40B4-BE49-F238E27FC236}">
                <a16:creationId xmlns="" xmlns:a16="http://schemas.microsoft.com/office/drawing/2014/main" id="{1B593FC5-5BAB-4799-8C47-2125BD724E99}"/>
              </a:ext>
            </a:extLst>
          </p:cNvPr>
          <p:cNvSpPr/>
          <p:nvPr/>
        </p:nvSpPr>
        <p:spPr>
          <a:xfrm>
            <a:off x="3082642"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Rectángulo 17">
            <a:extLst>
              <a:ext uri="{FF2B5EF4-FFF2-40B4-BE49-F238E27FC236}">
                <a16:creationId xmlns="" xmlns:a16="http://schemas.microsoft.com/office/drawing/2014/main" id="{79486A0A-DC8B-4C0A-B3DC-8D0047065B6B}"/>
              </a:ext>
            </a:extLst>
          </p:cNvPr>
          <p:cNvSpPr/>
          <p:nvPr/>
        </p:nvSpPr>
        <p:spPr>
          <a:xfrm>
            <a:off x="4731284" y="2581602"/>
            <a:ext cx="1655967" cy="523220"/>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¿Qué es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Rectángulo: esquinas redondeadas 28">
            <a:extLst>
              <a:ext uri="{FF2B5EF4-FFF2-40B4-BE49-F238E27FC236}">
                <a16:creationId xmlns="" xmlns:a16="http://schemas.microsoft.com/office/drawing/2014/main" id="{A20CC8ED-6092-4E7D-AF36-40A6F8D64B58}"/>
              </a:ext>
            </a:extLst>
          </p:cNvPr>
          <p:cNvSpPr/>
          <p:nvPr/>
        </p:nvSpPr>
        <p:spPr>
          <a:xfrm>
            <a:off x="3082642" y="3876063"/>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Rectángulo: esquinas redondeadas 29">
            <a:extLst>
              <a:ext uri="{FF2B5EF4-FFF2-40B4-BE49-F238E27FC236}">
                <a16:creationId xmlns="" xmlns:a16="http://schemas.microsoft.com/office/drawing/2014/main" id="{7EE36C07-BFB0-4EE6-A387-7FB74A6A0049}"/>
              </a:ext>
            </a:extLst>
          </p:cNvPr>
          <p:cNvSpPr/>
          <p:nvPr/>
        </p:nvSpPr>
        <p:spPr>
          <a:xfrm>
            <a:off x="3082642" y="3876063"/>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dirty="0"/>
          </a:p>
        </p:txBody>
      </p:sp>
      <p:sp>
        <p:nvSpPr>
          <p:cNvPr id="22" name="Rectángulo 21">
            <a:extLst>
              <a:ext uri="{FF2B5EF4-FFF2-40B4-BE49-F238E27FC236}">
                <a16:creationId xmlns="" xmlns:a16="http://schemas.microsoft.com/office/drawing/2014/main" id="{FCEDE78E-8553-46D4-A168-77CD45E65F00}"/>
              </a:ext>
            </a:extLst>
          </p:cNvPr>
          <p:cNvSpPr/>
          <p:nvPr/>
        </p:nvSpPr>
        <p:spPr>
          <a:xfrm>
            <a:off x="4638969" y="4573471"/>
            <a:ext cx="1840595" cy="307777"/>
          </a:xfrm>
          <a:prstGeom prst="rect">
            <a:avLst/>
          </a:prstGeom>
        </p:spPr>
        <p:txBody>
          <a:bodyPr wrap="square">
            <a:spAutoFit/>
          </a:bodyPr>
          <a:lstStyle/>
          <a:p>
            <a:pPr algn="ctr">
              <a:spcAft>
                <a:spcPts val="800"/>
              </a:spcAft>
            </a:pPr>
            <a:r>
              <a:rPr lang="es-ES" sz="1400" b="1" dirty="0">
                <a:latin typeface="Open Sans" panose="020B0606030504020204" pitchFamily="34" charset="0"/>
                <a:ea typeface="Open Sans" panose="020B0606030504020204" pitchFamily="34" charset="0"/>
                <a:cs typeface="Open Sans" panose="020B0606030504020204" pitchFamily="34" charset="0"/>
              </a:rPr>
              <a:t>Tipos de fichas técnicas </a:t>
            </a:r>
          </a:p>
        </p:txBody>
      </p:sp>
      <p:sp>
        <p:nvSpPr>
          <p:cNvPr id="23" name="Rectángulo redondeado 22"/>
          <p:cNvSpPr/>
          <p:nvPr/>
        </p:nvSpPr>
        <p:spPr>
          <a:xfrm>
            <a:off x="10199011" y="5348742"/>
            <a:ext cx="996690" cy="326644"/>
          </a:xfrm>
          <a:prstGeom prst="roundRect">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t"/>
          <a:lstStyle/>
          <a:p>
            <a:pPr algn="ctr"/>
            <a:r>
              <a:rPr lang="es-CO" sz="1400" dirty="0" smtClean="0">
                <a:latin typeface="Open Sans" panose="020B0606030504020204"/>
              </a:rPr>
              <a:t>Ver más </a:t>
            </a:r>
          </a:p>
        </p:txBody>
      </p:sp>
      <p:pic>
        <p:nvPicPr>
          <p:cNvPr id="19" name="Imagen 18" descr="Icono&#10;&#10;Descripción generada automáticamente">
            <a:extLst>
              <a:ext uri="{FF2B5EF4-FFF2-40B4-BE49-F238E27FC236}">
                <a16:creationId xmlns="" xmlns:a16="http://schemas.microsoft.com/office/drawing/2014/main" id="{668132D3-47CF-48B8-ACBC-00DC76E7F7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5372" y="5404698"/>
            <a:ext cx="435914" cy="541376"/>
          </a:xfrm>
          <a:prstGeom prst="rect">
            <a:avLst/>
          </a:prstGeom>
        </p:spPr>
      </p:pic>
      <p:sp>
        <p:nvSpPr>
          <p:cNvPr id="25" name="Rectángulo redondeado 9">
            <a:extLst>
              <a:ext uri="{FF2B5EF4-FFF2-40B4-BE49-F238E27FC236}">
                <a16:creationId xmlns="" xmlns:a16="http://schemas.microsoft.com/office/drawing/2014/main" id="{853202C1-CC3D-4EA3-BD84-238429B5009F}"/>
              </a:ext>
            </a:extLst>
          </p:cNvPr>
          <p:cNvSpPr/>
          <p:nvPr/>
        </p:nvSpPr>
        <p:spPr>
          <a:xfrm>
            <a:off x="485518" y="3277973"/>
            <a:ext cx="2313580" cy="2720056"/>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ELABORACIÓN DE FICHAS TÉCNICAS</a:t>
            </a:r>
            <a:endParaRPr lang="es-CO" sz="1400" b="1" dirty="0" smtClean="0">
              <a:solidFill>
                <a:schemeClr val="tx1">
                  <a:lumMod val="75000"/>
                  <a:lumOff val="25000"/>
                </a:schemeClr>
              </a:solidFill>
              <a:latin typeface="Open Sans" panose="020B0606030504020204"/>
            </a:endParaRPr>
          </a:p>
          <a:p>
            <a:pPr algn="just"/>
            <a:r>
              <a:rPr lang="es-CO" sz="1400" dirty="0" smtClean="0">
                <a:solidFill>
                  <a:schemeClr val="tx1">
                    <a:lumMod val="75000"/>
                    <a:lumOff val="25000"/>
                  </a:schemeClr>
                </a:solidFill>
                <a:latin typeface="Open Sans" panose="020B0606030504020204"/>
              </a:rPr>
              <a:t>La </a:t>
            </a:r>
            <a:r>
              <a:rPr lang="es-CO" sz="1400" dirty="0">
                <a:solidFill>
                  <a:schemeClr val="tx1">
                    <a:lumMod val="75000"/>
                    <a:lumOff val="25000"/>
                  </a:schemeClr>
                </a:solidFill>
                <a:latin typeface="Open Sans" panose="020B0606030504020204"/>
              </a:rPr>
              <a:t>ficha técnica es un documento muy importante a la hora de llevar un proceso industrial, ya que esta permite ver información importante cuando hay diferentes dependencias involucradas para garantizar un buen producto o servicio.</a:t>
            </a:r>
            <a:endParaRPr lang="es-ES" sz="1400" dirty="0">
              <a:solidFill>
                <a:schemeClr val="tx1">
                  <a:lumMod val="75000"/>
                  <a:lumOff val="25000"/>
                </a:schemeClr>
              </a:solidFill>
              <a:latin typeface="Open Sans" panose="020B0606030504020204"/>
            </a:endParaRPr>
          </a:p>
        </p:txBody>
      </p:sp>
      <p:sp>
        <p:nvSpPr>
          <p:cNvPr id="26" name="CuadroTexto 25"/>
          <p:cNvSpPr txBox="1"/>
          <p:nvPr/>
        </p:nvSpPr>
        <p:spPr>
          <a:xfrm>
            <a:off x="446954" y="1930387"/>
            <a:ext cx="2390708" cy="1384995"/>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Resumen</a:t>
            </a:r>
          </a:p>
          <a:p>
            <a:pPr algn="just"/>
            <a:r>
              <a:rPr lang="es-CO" sz="1400" dirty="0">
                <a:solidFill>
                  <a:schemeClr val="tx1">
                    <a:lumMod val="75000"/>
                    <a:lumOff val="25000"/>
                  </a:schemeClr>
                </a:solidFill>
                <a:latin typeface="Open Sans" panose="020B0606030504020204"/>
              </a:rPr>
              <a:t>Se explica que es una ficha técnica, para que sirve, cual son los puntos generales de una ficha técnica y se muestran respectivos ejemplos de diferentes tipos.</a:t>
            </a:r>
          </a:p>
        </p:txBody>
      </p:sp>
      <p:sp>
        <p:nvSpPr>
          <p:cNvPr id="27" name="Rectángulo redondeado 26"/>
          <p:cNvSpPr/>
          <p:nvPr/>
        </p:nvSpPr>
        <p:spPr>
          <a:xfrm>
            <a:off x="345474" y="1868805"/>
            <a:ext cx="2593669" cy="4129224"/>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Rectángulo 2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24" name="Rectángulo 23">
            <a:extLst>
              <a:ext uri="{FF2B5EF4-FFF2-40B4-BE49-F238E27FC236}">
                <a16:creationId xmlns="" xmlns:a16="http://schemas.microsoft.com/office/drawing/2014/main" id="{709904E5-E95B-4FA9-96CC-DE0A9BF8FD69}"/>
              </a:ext>
            </a:extLst>
          </p:cNvPr>
          <p:cNvSpPr/>
          <p:nvPr/>
        </p:nvSpPr>
        <p:spPr>
          <a:xfrm>
            <a:off x="3259" y="0"/>
            <a:ext cx="12192000" cy="6858000"/>
          </a:xfrm>
          <a:prstGeom prst="rect">
            <a:avLst/>
          </a:prstGeom>
          <a:solidFill>
            <a:schemeClr val="tx1">
              <a:lumMod val="95000"/>
              <a:lumOff val="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i="1" dirty="0"/>
          </a:p>
        </p:txBody>
      </p:sp>
      <p:sp>
        <p:nvSpPr>
          <p:cNvPr id="28" name="Rectángulo 27"/>
          <p:cNvSpPr/>
          <p:nvPr/>
        </p:nvSpPr>
        <p:spPr>
          <a:xfrm>
            <a:off x="2192594" y="833562"/>
            <a:ext cx="8308258" cy="4991316"/>
          </a:xfrm>
          <a:prstGeom prst="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30" name="CuadroTexto 29"/>
          <p:cNvSpPr txBox="1"/>
          <p:nvPr/>
        </p:nvSpPr>
        <p:spPr>
          <a:xfrm>
            <a:off x="4364488" y="5883321"/>
            <a:ext cx="795411" cy="369332"/>
          </a:xfrm>
          <a:prstGeom prst="rect">
            <a:avLst/>
          </a:prstGeom>
          <a:noFill/>
        </p:spPr>
        <p:txBody>
          <a:bodyPr wrap="none" rtlCol="0">
            <a:spAutoFit/>
          </a:bodyPr>
          <a:lstStyle/>
          <a:p>
            <a:pPr algn="ctr"/>
            <a:r>
              <a:rPr lang="es-CO" b="1" i="1" dirty="0" smtClean="0">
                <a:solidFill>
                  <a:schemeClr val="accent4"/>
                </a:solidFill>
                <a:latin typeface="Open Sans" panose="020B0606030504020204"/>
              </a:rPr>
              <a:t>Desliza</a:t>
            </a:r>
            <a:endParaRPr lang="es-CO" b="1" i="1" dirty="0">
              <a:solidFill>
                <a:schemeClr val="accent4"/>
              </a:solidFill>
              <a:latin typeface="Open Sans" panose="020B0606030504020204"/>
            </a:endParaRPr>
          </a:p>
        </p:txBody>
      </p:sp>
      <p:sp>
        <p:nvSpPr>
          <p:cNvPr id="2" name="Elipse 1"/>
          <p:cNvSpPr/>
          <p:nvPr/>
        </p:nvSpPr>
        <p:spPr>
          <a:xfrm>
            <a:off x="5456194" y="5914397"/>
            <a:ext cx="315685" cy="315685"/>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Elipse 30"/>
          <p:cNvSpPr/>
          <p:nvPr/>
        </p:nvSpPr>
        <p:spPr>
          <a:xfrm>
            <a:off x="5910196" y="5914397"/>
            <a:ext cx="315685" cy="315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Elipse 31"/>
          <p:cNvSpPr/>
          <p:nvPr/>
        </p:nvSpPr>
        <p:spPr>
          <a:xfrm>
            <a:off x="6364198" y="5914397"/>
            <a:ext cx="315685" cy="315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Elipse 34"/>
          <p:cNvSpPr/>
          <p:nvPr/>
        </p:nvSpPr>
        <p:spPr>
          <a:xfrm>
            <a:off x="6818200" y="5914397"/>
            <a:ext cx="315685" cy="315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7" name="Imagen 36"/>
          <p:cNvPicPr>
            <a:picLocks noChangeAspect="1"/>
          </p:cNvPicPr>
          <p:nvPr/>
        </p:nvPicPr>
        <p:blipFill>
          <a:blip r:embed="rId4"/>
          <a:stretch>
            <a:fillRect/>
          </a:stretch>
        </p:blipFill>
        <p:spPr>
          <a:xfrm>
            <a:off x="5452489" y="6058950"/>
            <a:ext cx="463336" cy="463336"/>
          </a:xfrm>
          <a:prstGeom prst="rect">
            <a:avLst/>
          </a:prstGeom>
        </p:spPr>
      </p:pic>
      <p:pic>
        <p:nvPicPr>
          <p:cNvPr id="39" name="Imagen 38"/>
          <p:cNvPicPr/>
          <p:nvPr/>
        </p:nvPicPr>
        <p:blipFill>
          <a:blip r:embed="rId5"/>
          <a:stretch>
            <a:fillRect/>
          </a:stretch>
        </p:blipFill>
        <p:spPr>
          <a:xfrm>
            <a:off x="4074388" y="2553382"/>
            <a:ext cx="4579620" cy="1524000"/>
          </a:xfrm>
          <a:prstGeom prst="rect">
            <a:avLst/>
          </a:prstGeom>
        </p:spPr>
      </p:pic>
      <p:sp>
        <p:nvSpPr>
          <p:cNvPr id="3" name="CuadroTexto 2"/>
          <p:cNvSpPr txBox="1"/>
          <p:nvPr/>
        </p:nvSpPr>
        <p:spPr>
          <a:xfrm>
            <a:off x="4818554" y="4031622"/>
            <a:ext cx="3091288" cy="307777"/>
          </a:xfrm>
          <a:prstGeom prst="rect">
            <a:avLst/>
          </a:prstGeom>
          <a:noFill/>
        </p:spPr>
        <p:txBody>
          <a:bodyPr wrap="square" rtlCol="0">
            <a:spAutoFit/>
          </a:bodyPr>
          <a:lstStyle/>
          <a:p>
            <a:pPr algn="ctr"/>
            <a:r>
              <a:rPr lang="es-CO" sz="1400" dirty="0" smtClean="0">
                <a:solidFill>
                  <a:schemeClr val="tx1">
                    <a:lumMod val="75000"/>
                    <a:lumOff val="25000"/>
                  </a:schemeClr>
                </a:solidFill>
                <a:latin typeface="Open Sans" panose="020B0606030504020204"/>
              </a:rPr>
              <a:t>Ficha </a:t>
            </a:r>
            <a:r>
              <a:rPr lang="es-CO" sz="1400" dirty="0">
                <a:solidFill>
                  <a:schemeClr val="tx1">
                    <a:lumMod val="75000"/>
                    <a:lumOff val="25000"/>
                  </a:schemeClr>
                </a:solidFill>
                <a:latin typeface="Open Sans" panose="020B0606030504020204"/>
              </a:rPr>
              <a:t>técnica de un medicamento</a:t>
            </a:r>
          </a:p>
        </p:txBody>
      </p:sp>
    </p:spTree>
    <p:extLst>
      <p:ext uri="{BB962C8B-B14F-4D97-AF65-F5344CB8AC3E}">
        <p14:creationId xmlns:p14="http://schemas.microsoft.com/office/powerpoint/2010/main" val="1262437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ángulo: esquinas redondeadas 32">
            <a:extLst>
              <a:ext uri="{FF2B5EF4-FFF2-40B4-BE49-F238E27FC236}">
                <a16:creationId xmlns="" xmlns:a16="http://schemas.microsoft.com/office/drawing/2014/main" id="{BB92F98E-E6FE-43D8-AA27-F50603B60965}"/>
              </a:ext>
            </a:extLst>
          </p:cNvPr>
          <p:cNvSpPr/>
          <p:nvPr/>
        </p:nvSpPr>
        <p:spPr>
          <a:xfrm>
            <a:off x="7335726"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4" name="Rectángulo: esquinas redondeadas 33">
            <a:extLst>
              <a:ext uri="{FF2B5EF4-FFF2-40B4-BE49-F238E27FC236}">
                <a16:creationId xmlns="" xmlns:a16="http://schemas.microsoft.com/office/drawing/2014/main" id="{7AE38392-E734-4289-9373-5ECF640907F3}"/>
              </a:ext>
            </a:extLst>
          </p:cNvPr>
          <p:cNvSpPr/>
          <p:nvPr/>
        </p:nvSpPr>
        <p:spPr>
          <a:xfrm>
            <a:off x="7335726"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Rectángulo 35">
            <a:extLst>
              <a:ext uri="{FF2B5EF4-FFF2-40B4-BE49-F238E27FC236}">
                <a16:creationId xmlns="" xmlns:a16="http://schemas.microsoft.com/office/drawing/2014/main" id="{3F69774A-F814-4C74-AB13-B1AB9D622061}"/>
              </a:ext>
            </a:extLst>
          </p:cNvPr>
          <p:cNvSpPr/>
          <p:nvPr/>
        </p:nvSpPr>
        <p:spPr>
          <a:xfrm>
            <a:off x="8592091" y="2581602"/>
            <a:ext cx="2603610" cy="307777"/>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Como hacer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Rectángulo: esquinas redondeadas 37">
            <a:extLst>
              <a:ext uri="{FF2B5EF4-FFF2-40B4-BE49-F238E27FC236}">
                <a16:creationId xmlns="" xmlns:a16="http://schemas.microsoft.com/office/drawing/2014/main" id="{25E891B7-31B0-4838-8108-4967D34BBCB9}"/>
              </a:ext>
            </a:extLst>
          </p:cNvPr>
          <p:cNvSpPr/>
          <p:nvPr/>
        </p:nvSpPr>
        <p:spPr>
          <a:xfrm>
            <a:off x="7335725" y="3876063"/>
            <a:ext cx="4070033"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spcAft>
                <a:spcPts val="0"/>
              </a:spcAft>
            </a:pPr>
            <a:r>
              <a:rPr lang="es-CO" sz="1400" dirty="0">
                <a:latin typeface="Open Sans" panose="020B0606030504020204"/>
                <a:ea typeface="Calibri" panose="020F0502020204030204" pitchFamily="34" charset="0"/>
                <a:cs typeface="Times New Roman" panose="02020603050405020304" pitchFamily="18" charset="0"/>
              </a:rPr>
              <a:t>A continuación, se muestran algunos ejemplos de ficha técnica:</a:t>
            </a:r>
            <a:endParaRPr lang="es-CO" sz="1400" dirty="0">
              <a:effectLst/>
              <a:latin typeface="Open Sans" panose="020B0606030504020204"/>
              <a:ea typeface="Calibri" panose="020F0502020204030204" pitchFamily="34" charset="0"/>
              <a:cs typeface="Times New Roman" panose="02020603050405020304" pitchFamily="18" charset="0"/>
            </a:endParaRPr>
          </a:p>
        </p:txBody>
      </p:sp>
      <p:sp>
        <p:nvSpPr>
          <p:cNvPr id="16" name="Rectángulo: esquinas redondeadas 24">
            <a:extLst>
              <a:ext uri="{FF2B5EF4-FFF2-40B4-BE49-F238E27FC236}">
                <a16:creationId xmlns="" xmlns:a16="http://schemas.microsoft.com/office/drawing/2014/main" id="{B6FFEF1D-6411-46F8-BD76-B17BA817EB24}"/>
              </a:ext>
            </a:extLst>
          </p:cNvPr>
          <p:cNvSpPr/>
          <p:nvPr/>
        </p:nvSpPr>
        <p:spPr>
          <a:xfrm>
            <a:off x="3082642"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Rectángulo: esquinas redondeadas 25">
            <a:extLst>
              <a:ext uri="{FF2B5EF4-FFF2-40B4-BE49-F238E27FC236}">
                <a16:creationId xmlns="" xmlns:a16="http://schemas.microsoft.com/office/drawing/2014/main" id="{1B593FC5-5BAB-4799-8C47-2125BD724E99}"/>
              </a:ext>
            </a:extLst>
          </p:cNvPr>
          <p:cNvSpPr/>
          <p:nvPr/>
        </p:nvSpPr>
        <p:spPr>
          <a:xfrm>
            <a:off x="3082642"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Rectángulo 17">
            <a:extLst>
              <a:ext uri="{FF2B5EF4-FFF2-40B4-BE49-F238E27FC236}">
                <a16:creationId xmlns="" xmlns:a16="http://schemas.microsoft.com/office/drawing/2014/main" id="{79486A0A-DC8B-4C0A-B3DC-8D0047065B6B}"/>
              </a:ext>
            </a:extLst>
          </p:cNvPr>
          <p:cNvSpPr/>
          <p:nvPr/>
        </p:nvSpPr>
        <p:spPr>
          <a:xfrm>
            <a:off x="4731284" y="2581602"/>
            <a:ext cx="1655967" cy="523220"/>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¿Qué es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Rectángulo: esquinas redondeadas 28">
            <a:extLst>
              <a:ext uri="{FF2B5EF4-FFF2-40B4-BE49-F238E27FC236}">
                <a16:creationId xmlns="" xmlns:a16="http://schemas.microsoft.com/office/drawing/2014/main" id="{A20CC8ED-6092-4E7D-AF36-40A6F8D64B58}"/>
              </a:ext>
            </a:extLst>
          </p:cNvPr>
          <p:cNvSpPr/>
          <p:nvPr/>
        </p:nvSpPr>
        <p:spPr>
          <a:xfrm>
            <a:off x="3082642" y="3876063"/>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Rectángulo: esquinas redondeadas 29">
            <a:extLst>
              <a:ext uri="{FF2B5EF4-FFF2-40B4-BE49-F238E27FC236}">
                <a16:creationId xmlns="" xmlns:a16="http://schemas.microsoft.com/office/drawing/2014/main" id="{7EE36C07-BFB0-4EE6-A387-7FB74A6A0049}"/>
              </a:ext>
            </a:extLst>
          </p:cNvPr>
          <p:cNvSpPr/>
          <p:nvPr/>
        </p:nvSpPr>
        <p:spPr>
          <a:xfrm>
            <a:off x="3082642" y="3876063"/>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dirty="0"/>
          </a:p>
        </p:txBody>
      </p:sp>
      <p:sp>
        <p:nvSpPr>
          <p:cNvPr id="22" name="Rectángulo 21">
            <a:extLst>
              <a:ext uri="{FF2B5EF4-FFF2-40B4-BE49-F238E27FC236}">
                <a16:creationId xmlns="" xmlns:a16="http://schemas.microsoft.com/office/drawing/2014/main" id="{FCEDE78E-8553-46D4-A168-77CD45E65F00}"/>
              </a:ext>
            </a:extLst>
          </p:cNvPr>
          <p:cNvSpPr/>
          <p:nvPr/>
        </p:nvSpPr>
        <p:spPr>
          <a:xfrm>
            <a:off x="4638969" y="4573471"/>
            <a:ext cx="1840595" cy="307777"/>
          </a:xfrm>
          <a:prstGeom prst="rect">
            <a:avLst/>
          </a:prstGeom>
        </p:spPr>
        <p:txBody>
          <a:bodyPr wrap="square">
            <a:spAutoFit/>
          </a:bodyPr>
          <a:lstStyle/>
          <a:p>
            <a:pPr algn="ctr">
              <a:spcAft>
                <a:spcPts val="800"/>
              </a:spcAft>
            </a:pPr>
            <a:r>
              <a:rPr lang="es-ES" sz="1400" b="1" dirty="0">
                <a:latin typeface="Open Sans" panose="020B0606030504020204" pitchFamily="34" charset="0"/>
                <a:ea typeface="Open Sans" panose="020B0606030504020204" pitchFamily="34" charset="0"/>
                <a:cs typeface="Open Sans" panose="020B0606030504020204" pitchFamily="34" charset="0"/>
              </a:rPr>
              <a:t>Tipos de fichas técnicas </a:t>
            </a:r>
          </a:p>
        </p:txBody>
      </p:sp>
      <p:sp>
        <p:nvSpPr>
          <p:cNvPr id="23" name="Rectángulo redondeado 22"/>
          <p:cNvSpPr/>
          <p:nvPr/>
        </p:nvSpPr>
        <p:spPr>
          <a:xfrm>
            <a:off x="10199011" y="5348742"/>
            <a:ext cx="996690" cy="326644"/>
          </a:xfrm>
          <a:prstGeom prst="roundRect">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t"/>
          <a:lstStyle/>
          <a:p>
            <a:pPr algn="ctr"/>
            <a:r>
              <a:rPr lang="es-CO" sz="1400" dirty="0" smtClean="0">
                <a:latin typeface="Open Sans" panose="020B0606030504020204"/>
              </a:rPr>
              <a:t>Ver más </a:t>
            </a:r>
          </a:p>
        </p:txBody>
      </p:sp>
      <p:pic>
        <p:nvPicPr>
          <p:cNvPr id="19" name="Imagen 18" descr="Icono&#10;&#10;Descripción generada automáticamente">
            <a:extLst>
              <a:ext uri="{FF2B5EF4-FFF2-40B4-BE49-F238E27FC236}">
                <a16:creationId xmlns="" xmlns:a16="http://schemas.microsoft.com/office/drawing/2014/main" id="{668132D3-47CF-48B8-ACBC-00DC76E7F7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5372" y="5404698"/>
            <a:ext cx="435914" cy="541376"/>
          </a:xfrm>
          <a:prstGeom prst="rect">
            <a:avLst/>
          </a:prstGeom>
        </p:spPr>
      </p:pic>
      <p:sp>
        <p:nvSpPr>
          <p:cNvPr id="25" name="Rectángulo redondeado 9">
            <a:extLst>
              <a:ext uri="{FF2B5EF4-FFF2-40B4-BE49-F238E27FC236}">
                <a16:creationId xmlns="" xmlns:a16="http://schemas.microsoft.com/office/drawing/2014/main" id="{853202C1-CC3D-4EA3-BD84-238429B5009F}"/>
              </a:ext>
            </a:extLst>
          </p:cNvPr>
          <p:cNvSpPr/>
          <p:nvPr/>
        </p:nvSpPr>
        <p:spPr>
          <a:xfrm>
            <a:off x="485518" y="3277973"/>
            <a:ext cx="2313580" cy="2720056"/>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ELABORACIÓN DE FICHAS TÉCNICAS</a:t>
            </a:r>
            <a:endParaRPr lang="es-CO" sz="1400" b="1" dirty="0" smtClean="0">
              <a:solidFill>
                <a:schemeClr val="tx1">
                  <a:lumMod val="75000"/>
                  <a:lumOff val="25000"/>
                </a:schemeClr>
              </a:solidFill>
              <a:latin typeface="Open Sans" panose="020B0606030504020204"/>
            </a:endParaRPr>
          </a:p>
          <a:p>
            <a:pPr algn="just"/>
            <a:r>
              <a:rPr lang="es-CO" sz="1400" dirty="0" smtClean="0">
                <a:solidFill>
                  <a:schemeClr val="tx1">
                    <a:lumMod val="75000"/>
                    <a:lumOff val="25000"/>
                  </a:schemeClr>
                </a:solidFill>
                <a:latin typeface="Open Sans" panose="020B0606030504020204"/>
              </a:rPr>
              <a:t>La </a:t>
            </a:r>
            <a:r>
              <a:rPr lang="es-CO" sz="1400" dirty="0">
                <a:solidFill>
                  <a:schemeClr val="tx1">
                    <a:lumMod val="75000"/>
                    <a:lumOff val="25000"/>
                  </a:schemeClr>
                </a:solidFill>
                <a:latin typeface="Open Sans" panose="020B0606030504020204"/>
              </a:rPr>
              <a:t>ficha técnica es un documento muy importante a la hora de llevar un proceso industrial, ya que esta permite ver información importante cuando hay diferentes dependencias involucradas para garantizar un buen producto o servicio.</a:t>
            </a:r>
            <a:endParaRPr lang="es-ES" sz="1400" dirty="0">
              <a:solidFill>
                <a:schemeClr val="tx1">
                  <a:lumMod val="75000"/>
                  <a:lumOff val="25000"/>
                </a:schemeClr>
              </a:solidFill>
              <a:latin typeface="Open Sans" panose="020B0606030504020204"/>
            </a:endParaRPr>
          </a:p>
        </p:txBody>
      </p:sp>
      <p:sp>
        <p:nvSpPr>
          <p:cNvPr id="26" name="CuadroTexto 25"/>
          <p:cNvSpPr txBox="1"/>
          <p:nvPr/>
        </p:nvSpPr>
        <p:spPr>
          <a:xfrm>
            <a:off x="446954" y="1930387"/>
            <a:ext cx="2390708" cy="1384995"/>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Resumen</a:t>
            </a:r>
          </a:p>
          <a:p>
            <a:pPr algn="just"/>
            <a:r>
              <a:rPr lang="es-CO" sz="1400" dirty="0">
                <a:solidFill>
                  <a:schemeClr val="tx1">
                    <a:lumMod val="75000"/>
                    <a:lumOff val="25000"/>
                  </a:schemeClr>
                </a:solidFill>
                <a:latin typeface="Open Sans" panose="020B0606030504020204"/>
              </a:rPr>
              <a:t>Se explica que es una ficha técnica, para que sirve, cual son los puntos generales de una ficha técnica y se muestran respectivos ejemplos de diferentes tipos.</a:t>
            </a:r>
          </a:p>
        </p:txBody>
      </p:sp>
      <p:sp>
        <p:nvSpPr>
          <p:cNvPr id="27" name="Rectángulo redondeado 26"/>
          <p:cNvSpPr/>
          <p:nvPr/>
        </p:nvSpPr>
        <p:spPr>
          <a:xfrm>
            <a:off x="345474" y="1868805"/>
            <a:ext cx="2593669" cy="4129224"/>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Rectángulo 2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24" name="Rectángulo 23">
            <a:extLst>
              <a:ext uri="{FF2B5EF4-FFF2-40B4-BE49-F238E27FC236}">
                <a16:creationId xmlns="" xmlns:a16="http://schemas.microsoft.com/office/drawing/2014/main" id="{709904E5-E95B-4FA9-96CC-DE0A9BF8FD69}"/>
              </a:ext>
            </a:extLst>
          </p:cNvPr>
          <p:cNvSpPr/>
          <p:nvPr/>
        </p:nvSpPr>
        <p:spPr>
          <a:xfrm>
            <a:off x="3259" y="0"/>
            <a:ext cx="12192000" cy="6858000"/>
          </a:xfrm>
          <a:prstGeom prst="rect">
            <a:avLst/>
          </a:prstGeom>
          <a:solidFill>
            <a:schemeClr val="tx1">
              <a:lumMod val="95000"/>
              <a:lumOff val="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i="1" dirty="0"/>
          </a:p>
        </p:txBody>
      </p:sp>
      <p:sp>
        <p:nvSpPr>
          <p:cNvPr id="28" name="Rectángulo 27"/>
          <p:cNvSpPr/>
          <p:nvPr/>
        </p:nvSpPr>
        <p:spPr>
          <a:xfrm>
            <a:off x="2192594" y="833562"/>
            <a:ext cx="8308258" cy="4991316"/>
          </a:xfrm>
          <a:prstGeom prst="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30" name="CuadroTexto 29"/>
          <p:cNvSpPr txBox="1"/>
          <p:nvPr/>
        </p:nvSpPr>
        <p:spPr>
          <a:xfrm>
            <a:off x="4364488" y="5883321"/>
            <a:ext cx="795411" cy="369332"/>
          </a:xfrm>
          <a:prstGeom prst="rect">
            <a:avLst/>
          </a:prstGeom>
          <a:noFill/>
        </p:spPr>
        <p:txBody>
          <a:bodyPr wrap="none" rtlCol="0">
            <a:spAutoFit/>
          </a:bodyPr>
          <a:lstStyle/>
          <a:p>
            <a:pPr algn="ctr"/>
            <a:r>
              <a:rPr lang="es-CO" b="1" i="1" dirty="0" smtClean="0">
                <a:solidFill>
                  <a:schemeClr val="accent4"/>
                </a:solidFill>
                <a:latin typeface="Open Sans" panose="020B0606030504020204"/>
              </a:rPr>
              <a:t>Desliza</a:t>
            </a:r>
            <a:endParaRPr lang="es-CO" b="1" i="1" dirty="0">
              <a:solidFill>
                <a:schemeClr val="accent4"/>
              </a:solidFill>
              <a:latin typeface="Open Sans" panose="020B0606030504020204"/>
            </a:endParaRPr>
          </a:p>
        </p:txBody>
      </p:sp>
      <p:sp>
        <p:nvSpPr>
          <p:cNvPr id="2" name="Elipse 1"/>
          <p:cNvSpPr/>
          <p:nvPr/>
        </p:nvSpPr>
        <p:spPr>
          <a:xfrm>
            <a:off x="5456194" y="5914397"/>
            <a:ext cx="315685" cy="315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Elipse 30"/>
          <p:cNvSpPr/>
          <p:nvPr/>
        </p:nvSpPr>
        <p:spPr>
          <a:xfrm>
            <a:off x="5910196" y="5914397"/>
            <a:ext cx="315685" cy="315685"/>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Elipse 31"/>
          <p:cNvSpPr/>
          <p:nvPr/>
        </p:nvSpPr>
        <p:spPr>
          <a:xfrm>
            <a:off x="6364198" y="5914397"/>
            <a:ext cx="315685" cy="315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Elipse 34"/>
          <p:cNvSpPr/>
          <p:nvPr/>
        </p:nvSpPr>
        <p:spPr>
          <a:xfrm>
            <a:off x="6818200" y="5914397"/>
            <a:ext cx="315685" cy="315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7" name="Imagen 36"/>
          <p:cNvPicPr>
            <a:picLocks noChangeAspect="1"/>
          </p:cNvPicPr>
          <p:nvPr/>
        </p:nvPicPr>
        <p:blipFill>
          <a:blip r:embed="rId4"/>
          <a:stretch>
            <a:fillRect/>
          </a:stretch>
        </p:blipFill>
        <p:spPr>
          <a:xfrm>
            <a:off x="5994213" y="6067987"/>
            <a:ext cx="463336" cy="463336"/>
          </a:xfrm>
          <a:prstGeom prst="rect">
            <a:avLst/>
          </a:prstGeom>
        </p:spPr>
      </p:pic>
      <p:sp>
        <p:nvSpPr>
          <p:cNvPr id="3" name="CuadroTexto 2"/>
          <p:cNvSpPr txBox="1"/>
          <p:nvPr/>
        </p:nvSpPr>
        <p:spPr>
          <a:xfrm>
            <a:off x="4544738" y="5458508"/>
            <a:ext cx="3091288" cy="307777"/>
          </a:xfrm>
          <a:prstGeom prst="rect">
            <a:avLst/>
          </a:prstGeom>
          <a:noFill/>
        </p:spPr>
        <p:txBody>
          <a:bodyPr wrap="square" rtlCol="0">
            <a:spAutoFit/>
          </a:bodyPr>
          <a:lstStyle/>
          <a:p>
            <a:pPr algn="ctr"/>
            <a:r>
              <a:rPr lang="es-CO" sz="1400" dirty="0">
                <a:solidFill>
                  <a:schemeClr val="tx1">
                    <a:lumMod val="75000"/>
                    <a:lumOff val="25000"/>
                  </a:schemeClr>
                </a:solidFill>
                <a:latin typeface="Open Sans" panose="020B0606030504020204"/>
              </a:rPr>
              <a:t>F</a:t>
            </a:r>
            <a:r>
              <a:rPr lang="es-CO" sz="1400" dirty="0" smtClean="0">
                <a:solidFill>
                  <a:schemeClr val="tx1">
                    <a:lumMod val="75000"/>
                    <a:lumOff val="25000"/>
                  </a:schemeClr>
                </a:solidFill>
                <a:latin typeface="Open Sans" panose="020B0606030504020204"/>
              </a:rPr>
              <a:t>icha </a:t>
            </a:r>
            <a:r>
              <a:rPr lang="es-CO" sz="1400" dirty="0">
                <a:solidFill>
                  <a:schemeClr val="tx1">
                    <a:lumMod val="75000"/>
                    <a:lumOff val="25000"/>
                  </a:schemeClr>
                </a:solidFill>
                <a:latin typeface="Open Sans" panose="020B0606030504020204"/>
              </a:rPr>
              <a:t>técnica de un país</a:t>
            </a:r>
          </a:p>
        </p:txBody>
      </p:sp>
      <p:pic>
        <p:nvPicPr>
          <p:cNvPr id="40" name="Imagen 39"/>
          <p:cNvPicPr/>
          <p:nvPr/>
        </p:nvPicPr>
        <p:blipFill>
          <a:blip r:embed="rId5"/>
          <a:stretch>
            <a:fillRect/>
          </a:stretch>
        </p:blipFill>
        <p:spPr>
          <a:xfrm>
            <a:off x="3664902" y="1360170"/>
            <a:ext cx="4862195" cy="4137660"/>
          </a:xfrm>
          <a:prstGeom prst="rect">
            <a:avLst/>
          </a:prstGeom>
        </p:spPr>
      </p:pic>
    </p:spTree>
    <p:extLst>
      <p:ext uri="{BB962C8B-B14F-4D97-AF65-F5344CB8AC3E}">
        <p14:creationId xmlns:p14="http://schemas.microsoft.com/office/powerpoint/2010/main" val="6489726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ángulo: esquinas redondeadas 32">
            <a:extLst>
              <a:ext uri="{FF2B5EF4-FFF2-40B4-BE49-F238E27FC236}">
                <a16:creationId xmlns="" xmlns:a16="http://schemas.microsoft.com/office/drawing/2014/main" id="{BB92F98E-E6FE-43D8-AA27-F50603B60965}"/>
              </a:ext>
            </a:extLst>
          </p:cNvPr>
          <p:cNvSpPr/>
          <p:nvPr/>
        </p:nvSpPr>
        <p:spPr>
          <a:xfrm>
            <a:off x="7335726"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4" name="Rectángulo: esquinas redondeadas 33">
            <a:extLst>
              <a:ext uri="{FF2B5EF4-FFF2-40B4-BE49-F238E27FC236}">
                <a16:creationId xmlns="" xmlns:a16="http://schemas.microsoft.com/office/drawing/2014/main" id="{7AE38392-E734-4289-9373-5ECF640907F3}"/>
              </a:ext>
            </a:extLst>
          </p:cNvPr>
          <p:cNvSpPr/>
          <p:nvPr/>
        </p:nvSpPr>
        <p:spPr>
          <a:xfrm>
            <a:off x="7335726"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Rectángulo 35">
            <a:extLst>
              <a:ext uri="{FF2B5EF4-FFF2-40B4-BE49-F238E27FC236}">
                <a16:creationId xmlns="" xmlns:a16="http://schemas.microsoft.com/office/drawing/2014/main" id="{3F69774A-F814-4C74-AB13-B1AB9D622061}"/>
              </a:ext>
            </a:extLst>
          </p:cNvPr>
          <p:cNvSpPr/>
          <p:nvPr/>
        </p:nvSpPr>
        <p:spPr>
          <a:xfrm>
            <a:off x="8592091" y="2581602"/>
            <a:ext cx="2603610" cy="307777"/>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Como hacer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Rectángulo: esquinas redondeadas 37">
            <a:extLst>
              <a:ext uri="{FF2B5EF4-FFF2-40B4-BE49-F238E27FC236}">
                <a16:creationId xmlns="" xmlns:a16="http://schemas.microsoft.com/office/drawing/2014/main" id="{25E891B7-31B0-4838-8108-4967D34BBCB9}"/>
              </a:ext>
            </a:extLst>
          </p:cNvPr>
          <p:cNvSpPr/>
          <p:nvPr/>
        </p:nvSpPr>
        <p:spPr>
          <a:xfrm>
            <a:off x="7335725" y="3876063"/>
            <a:ext cx="4070033"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spcAft>
                <a:spcPts val="0"/>
              </a:spcAft>
            </a:pPr>
            <a:r>
              <a:rPr lang="es-CO" sz="1400" dirty="0">
                <a:latin typeface="Open Sans" panose="020B0606030504020204"/>
                <a:ea typeface="Calibri" panose="020F0502020204030204" pitchFamily="34" charset="0"/>
                <a:cs typeface="Times New Roman" panose="02020603050405020304" pitchFamily="18" charset="0"/>
              </a:rPr>
              <a:t>A continuación, se muestran algunos ejemplos de ficha técnica:</a:t>
            </a:r>
            <a:endParaRPr lang="es-CO" sz="1400" dirty="0">
              <a:effectLst/>
              <a:latin typeface="Open Sans" panose="020B0606030504020204"/>
              <a:ea typeface="Calibri" panose="020F0502020204030204" pitchFamily="34" charset="0"/>
              <a:cs typeface="Times New Roman" panose="02020603050405020304" pitchFamily="18" charset="0"/>
            </a:endParaRPr>
          </a:p>
        </p:txBody>
      </p:sp>
      <p:sp>
        <p:nvSpPr>
          <p:cNvPr id="16" name="Rectángulo: esquinas redondeadas 24">
            <a:extLst>
              <a:ext uri="{FF2B5EF4-FFF2-40B4-BE49-F238E27FC236}">
                <a16:creationId xmlns="" xmlns:a16="http://schemas.microsoft.com/office/drawing/2014/main" id="{B6FFEF1D-6411-46F8-BD76-B17BA817EB24}"/>
              </a:ext>
            </a:extLst>
          </p:cNvPr>
          <p:cNvSpPr/>
          <p:nvPr/>
        </p:nvSpPr>
        <p:spPr>
          <a:xfrm>
            <a:off x="3082642"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Rectángulo: esquinas redondeadas 25">
            <a:extLst>
              <a:ext uri="{FF2B5EF4-FFF2-40B4-BE49-F238E27FC236}">
                <a16:creationId xmlns="" xmlns:a16="http://schemas.microsoft.com/office/drawing/2014/main" id="{1B593FC5-5BAB-4799-8C47-2125BD724E99}"/>
              </a:ext>
            </a:extLst>
          </p:cNvPr>
          <p:cNvSpPr/>
          <p:nvPr/>
        </p:nvSpPr>
        <p:spPr>
          <a:xfrm>
            <a:off x="3082642"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Rectángulo 17">
            <a:extLst>
              <a:ext uri="{FF2B5EF4-FFF2-40B4-BE49-F238E27FC236}">
                <a16:creationId xmlns="" xmlns:a16="http://schemas.microsoft.com/office/drawing/2014/main" id="{79486A0A-DC8B-4C0A-B3DC-8D0047065B6B}"/>
              </a:ext>
            </a:extLst>
          </p:cNvPr>
          <p:cNvSpPr/>
          <p:nvPr/>
        </p:nvSpPr>
        <p:spPr>
          <a:xfrm>
            <a:off x="4731284" y="2581602"/>
            <a:ext cx="1655967" cy="523220"/>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¿Qué es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Rectángulo: esquinas redondeadas 28">
            <a:extLst>
              <a:ext uri="{FF2B5EF4-FFF2-40B4-BE49-F238E27FC236}">
                <a16:creationId xmlns="" xmlns:a16="http://schemas.microsoft.com/office/drawing/2014/main" id="{A20CC8ED-6092-4E7D-AF36-40A6F8D64B58}"/>
              </a:ext>
            </a:extLst>
          </p:cNvPr>
          <p:cNvSpPr/>
          <p:nvPr/>
        </p:nvSpPr>
        <p:spPr>
          <a:xfrm>
            <a:off x="3082642" y="3876063"/>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Rectángulo: esquinas redondeadas 29">
            <a:extLst>
              <a:ext uri="{FF2B5EF4-FFF2-40B4-BE49-F238E27FC236}">
                <a16:creationId xmlns="" xmlns:a16="http://schemas.microsoft.com/office/drawing/2014/main" id="{7EE36C07-BFB0-4EE6-A387-7FB74A6A0049}"/>
              </a:ext>
            </a:extLst>
          </p:cNvPr>
          <p:cNvSpPr/>
          <p:nvPr/>
        </p:nvSpPr>
        <p:spPr>
          <a:xfrm>
            <a:off x="3082642" y="3876063"/>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dirty="0"/>
          </a:p>
        </p:txBody>
      </p:sp>
      <p:sp>
        <p:nvSpPr>
          <p:cNvPr id="22" name="Rectángulo 21">
            <a:extLst>
              <a:ext uri="{FF2B5EF4-FFF2-40B4-BE49-F238E27FC236}">
                <a16:creationId xmlns="" xmlns:a16="http://schemas.microsoft.com/office/drawing/2014/main" id="{FCEDE78E-8553-46D4-A168-77CD45E65F00}"/>
              </a:ext>
            </a:extLst>
          </p:cNvPr>
          <p:cNvSpPr/>
          <p:nvPr/>
        </p:nvSpPr>
        <p:spPr>
          <a:xfrm>
            <a:off x="4638969" y="4573471"/>
            <a:ext cx="1840595" cy="307777"/>
          </a:xfrm>
          <a:prstGeom prst="rect">
            <a:avLst/>
          </a:prstGeom>
        </p:spPr>
        <p:txBody>
          <a:bodyPr wrap="square">
            <a:spAutoFit/>
          </a:bodyPr>
          <a:lstStyle/>
          <a:p>
            <a:pPr algn="ctr">
              <a:spcAft>
                <a:spcPts val="800"/>
              </a:spcAft>
            </a:pPr>
            <a:r>
              <a:rPr lang="es-ES" sz="1400" b="1" dirty="0">
                <a:latin typeface="Open Sans" panose="020B0606030504020204" pitchFamily="34" charset="0"/>
                <a:ea typeface="Open Sans" panose="020B0606030504020204" pitchFamily="34" charset="0"/>
                <a:cs typeface="Open Sans" panose="020B0606030504020204" pitchFamily="34" charset="0"/>
              </a:rPr>
              <a:t>Tipos de fichas técnicas </a:t>
            </a:r>
          </a:p>
        </p:txBody>
      </p:sp>
      <p:sp>
        <p:nvSpPr>
          <p:cNvPr id="23" name="Rectángulo redondeado 22"/>
          <p:cNvSpPr/>
          <p:nvPr/>
        </p:nvSpPr>
        <p:spPr>
          <a:xfrm>
            <a:off x="10199011" y="5348742"/>
            <a:ext cx="996690" cy="326644"/>
          </a:xfrm>
          <a:prstGeom prst="roundRect">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t"/>
          <a:lstStyle/>
          <a:p>
            <a:pPr algn="ctr"/>
            <a:r>
              <a:rPr lang="es-CO" sz="1400" dirty="0" smtClean="0">
                <a:latin typeface="Open Sans" panose="020B0606030504020204"/>
              </a:rPr>
              <a:t>Ver más </a:t>
            </a:r>
          </a:p>
        </p:txBody>
      </p:sp>
      <p:pic>
        <p:nvPicPr>
          <p:cNvPr id="19" name="Imagen 18" descr="Icono&#10;&#10;Descripción generada automáticamente">
            <a:extLst>
              <a:ext uri="{FF2B5EF4-FFF2-40B4-BE49-F238E27FC236}">
                <a16:creationId xmlns="" xmlns:a16="http://schemas.microsoft.com/office/drawing/2014/main" id="{668132D3-47CF-48B8-ACBC-00DC76E7F7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5372" y="5404698"/>
            <a:ext cx="435914" cy="541376"/>
          </a:xfrm>
          <a:prstGeom prst="rect">
            <a:avLst/>
          </a:prstGeom>
        </p:spPr>
      </p:pic>
      <p:sp>
        <p:nvSpPr>
          <p:cNvPr id="25" name="Rectángulo redondeado 9">
            <a:extLst>
              <a:ext uri="{FF2B5EF4-FFF2-40B4-BE49-F238E27FC236}">
                <a16:creationId xmlns="" xmlns:a16="http://schemas.microsoft.com/office/drawing/2014/main" id="{853202C1-CC3D-4EA3-BD84-238429B5009F}"/>
              </a:ext>
            </a:extLst>
          </p:cNvPr>
          <p:cNvSpPr/>
          <p:nvPr/>
        </p:nvSpPr>
        <p:spPr>
          <a:xfrm>
            <a:off x="485518" y="3277973"/>
            <a:ext cx="2313580" cy="2720056"/>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ELABORACIÓN DE FICHAS TÉCNICAS</a:t>
            </a:r>
            <a:endParaRPr lang="es-CO" sz="1400" b="1" dirty="0" smtClean="0">
              <a:solidFill>
                <a:schemeClr val="tx1">
                  <a:lumMod val="75000"/>
                  <a:lumOff val="25000"/>
                </a:schemeClr>
              </a:solidFill>
              <a:latin typeface="Open Sans" panose="020B0606030504020204"/>
            </a:endParaRPr>
          </a:p>
          <a:p>
            <a:pPr algn="just"/>
            <a:r>
              <a:rPr lang="es-CO" sz="1400" dirty="0" smtClean="0">
                <a:solidFill>
                  <a:schemeClr val="tx1">
                    <a:lumMod val="75000"/>
                    <a:lumOff val="25000"/>
                  </a:schemeClr>
                </a:solidFill>
                <a:latin typeface="Open Sans" panose="020B0606030504020204"/>
              </a:rPr>
              <a:t>La </a:t>
            </a:r>
            <a:r>
              <a:rPr lang="es-CO" sz="1400" dirty="0">
                <a:solidFill>
                  <a:schemeClr val="tx1">
                    <a:lumMod val="75000"/>
                    <a:lumOff val="25000"/>
                  </a:schemeClr>
                </a:solidFill>
                <a:latin typeface="Open Sans" panose="020B0606030504020204"/>
              </a:rPr>
              <a:t>ficha técnica es un documento muy importante a la hora de llevar un proceso industrial, ya que esta permite ver información importante cuando hay diferentes dependencias involucradas para garantizar un buen producto o servicio.</a:t>
            </a:r>
            <a:endParaRPr lang="es-ES" sz="1400" dirty="0">
              <a:solidFill>
                <a:schemeClr val="tx1">
                  <a:lumMod val="75000"/>
                  <a:lumOff val="25000"/>
                </a:schemeClr>
              </a:solidFill>
              <a:latin typeface="Open Sans" panose="020B0606030504020204"/>
            </a:endParaRPr>
          </a:p>
        </p:txBody>
      </p:sp>
      <p:sp>
        <p:nvSpPr>
          <p:cNvPr id="26" name="CuadroTexto 25"/>
          <p:cNvSpPr txBox="1"/>
          <p:nvPr/>
        </p:nvSpPr>
        <p:spPr>
          <a:xfrm>
            <a:off x="446954" y="1930387"/>
            <a:ext cx="2390708" cy="1384995"/>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Resumen</a:t>
            </a:r>
          </a:p>
          <a:p>
            <a:pPr algn="just"/>
            <a:r>
              <a:rPr lang="es-CO" sz="1400" dirty="0">
                <a:solidFill>
                  <a:schemeClr val="tx1">
                    <a:lumMod val="75000"/>
                    <a:lumOff val="25000"/>
                  </a:schemeClr>
                </a:solidFill>
                <a:latin typeface="Open Sans" panose="020B0606030504020204"/>
              </a:rPr>
              <a:t>Se explica que es una ficha técnica, para que sirve, cual son los puntos generales de una ficha técnica y se muestran respectivos ejemplos de diferentes tipos.</a:t>
            </a:r>
          </a:p>
        </p:txBody>
      </p:sp>
      <p:sp>
        <p:nvSpPr>
          <p:cNvPr id="27" name="Rectángulo redondeado 26"/>
          <p:cNvSpPr/>
          <p:nvPr/>
        </p:nvSpPr>
        <p:spPr>
          <a:xfrm>
            <a:off x="345474" y="1868805"/>
            <a:ext cx="2593669" cy="4129224"/>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Rectángulo 2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24" name="Rectángulo 23">
            <a:extLst>
              <a:ext uri="{FF2B5EF4-FFF2-40B4-BE49-F238E27FC236}">
                <a16:creationId xmlns="" xmlns:a16="http://schemas.microsoft.com/office/drawing/2014/main" id="{709904E5-E95B-4FA9-96CC-DE0A9BF8FD69}"/>
              </a:ext>
            </a:extLst>
          </p:cNvPr>
          <p:cNvSpPr/>
          <p:nvPr/>
        </p:nvSpPr>
        <p:spPr>
          <a:xfrm>
            <a:off x="3259" y="0"/>
            <a:ext cx="12192000" cy="6858000"/>
          </a:xfrm>
          <a:prstGeom prst="rect">
            <a:avLst/>
          </a:prstGeom>
          <a:solidFill>
            <a:schemeClr val="tx1">
              <a:lumMod val="95000"/>
              <a:lumOff val="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i="1" dirty="0"/>
          </a:p>
        </p:txBody>
      </p:sp>
      <p:sp>
        <p:nvSpPr>
          <p:cNvPr id="28" name="Rectángulo 27"/>
          <p:cNvSpPr/>
          <p:nvPr/>
        </p:nvSpPr>
        <p:spPr>
          <a:xfrm>
            <a:off x="2192594" y="833562"/>
            <a:ext cx="8308258" cy="4991316"/>
          </a:xfrm>
          <a:prstGeom prst="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30" name="CuadroTexto 29"/>
          <p:cNvSpPr txBox="1"/>
          <p:nvPr/>
        </p:nvSpPr>
        <p:spPr>
          <a:xfrm>
            <a:off x="4364488" y="5883321"/>
            <a:ext cx="795411" cy="369332"/>
          </a:xfrm>
          <a:prstGeom prst="rect">
            <a:avLst/>
          </a:prstGeom>
          <a:noFill/>
        </p:spPr>
        <p:txBody>
          <a:bodyPr wrap="none" rtlCol="0">
            <a:spAutoFit/>
          </a:bodyPr>
          <a:lstStyle/>
          <a:p>
            <a:pPr algn="ctr"/>
            <a:r>
              <a:rPr lang="es-CO" b="1" i="1" dirty="0" smtClean="0">
                <a:solidFill>
                  <a:schemeClr val="accent4"/>
                </a:solidFill>
                <a:latin typeface="Open Sans" panose="020B0606030504020204"/>
              </a:rPr>
              <a:t>Desliza</a:t>
            </a:r>
            <a:endParaRPr lang="es-CO" b="1" i="1" dirty="0">
              <a:solidFill>
                <a:schemeClr val="accent4"/>
              </a:solidFill>
              <a:latin typeface="Open Sans" panose="020B0606030504020204"/>
            </a:endParaRPr>
          </a:p>
        </p:txBody>
      </p:sp>
      <p:sp>
        <p:nvSpPr>
          <p:cNvPr id="2" name="Elipse 1"/>
          <p:cNvSpPr/>
          <p:nvPr/>
        </p:nvSpPr>
        <p:spPr>
          <a:xfrm>
            <a:off x="5456194" y="5914397"/>
            <a:ext cx="315685" cy="315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Elipse 30"/>
          <p:cNvSpPr/>
          <p:nvPr/>
        </p:nvSpPr>
        <p:spPr>
          <a:xfrm>
            <a:off x="5910196" y="5914397"/>
            <a:ext cx="315685" cy="315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Elipse 31"/>
          <p:cNvSpPr/>
          <p:nvPr/>
        </p:nvSpPr>
        <p:spPr>
          <a:xfrm>
            <a:off x="6364198" y="5914397"/>
            <a:ext cx="315685" cy="315685"/>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Elipse 34"/>
          <p:cNvSpPr/>
          <p:nvPr/>
        </p:nvSpPr>
        <p:spPr>
          <a:xfrm>
            <a:off x="6818200" y="5914397"/>
            <a:ext cx="315685" cy="315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7" name="Imagen 36"/>
          <p:cNvPicPr>
            <a:picLocks noChangeAspect="1"/>
          </p:cNvPicPr>
          <p:nvPr/>
        </p:nvPicPr>
        <p:blipFill>
          <a:blip r:embed="rId4"/>
          <a:stretch>
            <a:fillRect/>
          </a:stretch>
        </p:blipFill>
        <p:spPr>
          <a:xfrm>
            <a:off x="6353576" y="6111877"/>
            <a:ext cx="463336" cy="463336"/>
          </a:xfrm>
          <a:prstGeom prst="rect">
            <a:avLst/>
          </a:prstGeom>
        </p:spPr>
      </p:pic>
      <p:sp>
        <p:nvSpPr>
          <p:cNvPr id="3" name="CuadroTexto 2"/>
          <p:cNvSpPr txBox="1"/>
          <p:nvPr/>
        </p:nvSpPr>
        <p:spPr>
          <a:xfrm>
            <a:off x="4544738" y="5458508"/>
            <a:ext cx="3091288" cy="307777"/>
          </a:xfrm>
          <a:prstGeom prst="rect">
            <a:avLst/>
          </a:prstGeom>
          <a:noFill/>
        </p:spPr>
        <p:txBody>
          <a:bodyPr wrap="square" rtlCol="0">
            <a:spAutoFit/>
          </a:bodyPr>
          <a:lstStyle/>
          <a:p>
            <a:pPr algn="ctr"/>
            <a:r>
              <a:rPr lang="es-CO" sz="1400" dirty="0">
                <a:solidFill>
                  <a:schemeClr val="tx1">
                    <a:lumMod val="75000"/>
                    <a:lumOff val="25000"/>
                  </a:schemeClr>
                </a:solidFill>
                <a:latin typeface="Open Sans" panose="020B0606030504020204"/>
              </a:rPr>
              <a:t>F</a:t>
            </a:r>
            <a:r>
              <a:rPr lang="es-CO" sz="1400" dirty="0" smtClean="0">
                <a:solidFill>
                  <a:schemeClr val="tx1">
                    <a:lumMod val="75000"/>
                    <a:lumOff val="25000"/>
                  </a:schemeClr>
                </a:solidFill>
                <a:latin typeface="Open Sans" panose="020B0606030504020204"/>
              </a:rPr>
              <a:t>icha </a:t>
            </a:r>
            <a:r>
              <a:rPr lang="es-CO" sz="1400" dirty="0">
                <a:solidFill>
                  <a:schemeClr val="tx1">
                    <a:lumMod val="75000"/>
                    <a:lumOff val="25000"/>
                  </a:schemeClr>
                </a:solidFill>
                <a:latin typeface="Open Sans" panose="020B0606030504020204"/>
              </a:rPr>
              <a:t>técnica de investigación</a:t>
            </a:r>
          </a:p>
        </p:txBody>
      </p:sp>
      <p:pic>
        <p:nvPicPr>
          <p:cNvPr id="39" name="Imagen 38"/>
          <p:cNvPicPr/>
          <p:nvPr/>
        </p:nvPicPr>
        <p:blipFill>
          <a:blip r:embed="rId5"/>
          <a:stretch>
            <a:fillRect/>
          </a:stretch>
        </p:blipFill>
        <p:spPr>
          <a:xfrm>
            <a:off x="4233048" y="1172040"/>
            <a:ext cx="3985666" cy="4314360"/>
          </a:xfrm>
          <a:prstGeom prst="rect">
            <a:avLst/>
          </a:prstGeom>
        </p:spPr>
      </p:pic>
    </p:spTree>
    <p:extLst>
      <p:ext uri="{BB962C8B-B14F-4D97-AF65-F5344CB8AC3E}">
        <p14:creationId xmlns:p14="http://schemas.microsoft.com/office/powerpoint/2010/main" val="1883776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542751" y="1552218"/>
            <a:ext cx="5904640" cy="4297215"/>
          </a:xfrm>
          <a:prstGeom prst="rect">
            <a:avLst/>
          </a:prstGeom>
          <a:solidFill>
            <a:srgbClr val="FFF8E5"/>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just"/>
            <a:r>
              <a:rPr lang="es-CO" sz="1400" b="1" dirty="0">
                <a:solidFill>
                  <a:schemeClr val="tx1">
                    <a:lumMod val="75000"/>
                    <a:lumOff val="25000"/>
                  </a:schemeClr>
                </a:solidFill>
                <a:latin typeface="Open Sans" panose="020B0606030504020204"/>
              </a:rPr>
              <a:t>Característica de la MCU y su </a:t>
            </a:r>
            <a:r>
              <a:rPr lang="es-CO" sz="1400" b="1" dirty="0" smtClean="0">
                <a:solidFill>
                  <a:schemeClr val="tx1">
                    <a:lumMod val="75000"/>
                    <a:lumOff val="25000"/>
                  </a:schemeClr>
                </a:solidFill>
                <a:latin typeface="Open Sans" panose="020B0606030504020204"/>
              </a:rPr>
              <a:t>memoria</a:t>
            </a:r>
          </a:p>
          <a:p>
            <a:pPr algn="just"/>
            <a:endParaRPr lang="es-CO" sz="1400" b="1"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Un MCU es un microprocesador compuesto únicamente de un chip, que se emplea para dirigir varios dispositivos.</a:t>
            </a:r>
          </a:p>
          <a:p>
            <a:pPr algn="just"/>
            <a:r>
              <a:rPr lang="es-CO" sz="1400" dirty="0">
                <a:solidFill>
                  <a:schemeClr val="tx1">
                    <a:lumMod val="75000"/>
                    <a:lumOff val="25000"/>
                  </a:schemeClr>
                </a:solidFill>
                <a:latin typeface="Open Sans" panose="020B0606030504020204"/>
              </a:rPr>
              <a:t>En comparación a los microprocesadores con fin general en los </a:t>
            </a:r>
            <a:r>
              <a:rPr lang="es-CO" sz="1400" dirty="0" err="1">
                <a:solidFill>
                  <a:schemeClr val="tx1">
                    <a:lumMod val="75000"/>
                    <a:lumOff val="25000"/>
                  </a:schemeClr>
                </a:solidFill>
                <a:latin typeface="Open Sans" panose="020B0606030504020204"/>
              </a:rPr>
              <a:t>PCs</a:t>
            </a:r>
            <a:r>
              <a:rPr lang="es-CO" sz="1400" dirty="0">
                <a:solidFill>
                  <a:schemeClr val="tx1">
                    <a:lumMod val="75000"/>
                    <a:lumOff val="25000"/>
                  </a:schemeClr>
                </a:solidFill>
                <a:latin typeface="Open Sans" panose="020B0606030504020204"/>
              </a:rPr>
              <a:t>, el MC se dirige a una cantidad limitada de trabajos y muchas veces a un solo trabajo en específico. El usual MC, generalmente, abarca toda la memoria y la periferia necesaria para una aplicación dada</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lvl="1" algn="just"/>
            <a:r>
              <a:rPr lang="es-CO" sz="1400" dirty="0">
                <a:solidFill>
                  <a:schemeClr val="tx1">
                    <a:lumMod val="75000"/>
                    <a:lumOff val="25000"/>
                  </a:schemeClr>
                </a:solidFill>
                <a:latin typeface="Open Sans" panose="020B0606030504020204"/>
              </a:rPr>
              <a:t>•RAM para el almacenamiento de datos.</a:t>
            </a:r>
          </a:p>
          <a:p>
            <a:pPr lvl="1" algn="just"/>
            <a:r>
              <a:rPr lang="es-CO" sz="1400" dirty="0">
                <a:solidFill>
                  <a:schemeClr val="tx1">
                    <a:lumMod val="75000"/>
                    <a:lumOff val="25000"/>
                  </a:schemeClr>
                </a:solidFill>
                <a:latin typeface="Open Sans" panose="020B0606030504020204"/>
              </a:rPr>
              <a:t>•Interfaces de entrada/salida-puertos enserie y en paralelos.</a:t>
            </a:r>
          </a:p>
          <a:p>
            <a:pPr lvl="1" algn="just"/>
            <a:r>
              <a:rPr lang="es-CO" sz="1400" dirty="0">
                <a:solidFill>
                  <a:schemeClr val="tx1">
                    <a:lumMod val="75000"/>
                    <a:lumOff val="25000"/>
                  </a:schemeClr>
                </a:solidFill>
                <a:latin typeface="Open Sans" panose="020B0606030504020204"/>
              </a:rPr>
              <a:t>•ROM o variaciones (PROM, EPROM, FLASH) para el programa.</a:t>
            </a:r>
          </a:p>
          <a:p>
            <a:pPr lvl="1" algn="just"/>
            <a:r>
              <a:rPr lang="es-CO" sz="1400" dirty="0">
                <a:solidFill>
                  <a:schemeClr val="tx1">
                    <a:lumMod val="75000"/>
                    <a:lumOff val="25000"/>
                  </a:schemeClr>
                </a:solidFill>
                <a:latin typeface="Open Sans" panose="020B0606030504020204"/>
              </a:rPr>
              <a:t>•Otros dispositivos periféricos, como lo son: temporizadores, contadores, ADC, entre otros.</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Un PC embebido tiene un diseño semejante a la de un PC, a continuación, se describe brevemente.</a:t>
            </a:r>
          </a:p>
          <a:p>
            <a:pPr algn="just"/>
            <a:endParaRPr lang="es-CO" sz="1400" dirty="0">
              <a:latin typeface="Open Sans" panose="020B0606030504020204"/>
            </a:endParaRPr>
          </a:p>
        </p:txBody>
      </p:sp>
      <p:sp>
        <p:nvSpPr>
          <p:cNvPr id="12" name="Rectángulo redondeado 11"/>
          <p:cNvSpPr/>
          <p:nvPr/>
        </p:nvSpPr>
        <p:spPr>
          <a:xfrm>
            <a:off x="9907123" y="5676012"/>
            <a:ext cx="872359" cy="346841"/>
          </a:xfrm>
          <a:prstGeom prst="roundRect">
            <a:avLst>
              <a:gd name="adj" fmla="val 3889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sz="1600" dirty="0" smtClean="0">
                <a:latin typeface="Open Sans" panose="020B0606030504020204"/>
              </a:rPr>
              <a:t>Ver</a:t>
            </a:r>
            <a:r>
              <a:rPr lang="es-CO" dirty="0" smtClean="0"/>
              <a:t> </a:t>
            </a:r>
            <a:endParaRPr lang="es-CO" dirty="0"/>
          </a:p>
        </p:txBody>
      </p:sp>
      <p:sp>
        <p:nvSpPr>
          <p:cNvPr id="8" name="Rectángulo 7"/>
          <p:cNvSpPr/>
          <p:nvPr/>
        </p:nvSpPr>
        <p:spPr>
          <a:xfrm>
            <a:off x="345474" y="950462"/>
            <a:ext cx="4816896"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980" y="1425220"/>
            <a:ext cx="4109884" cy="4109884"/>
          </a:xfrm>
          <a:prstGeom prst="rect">
            <a:avLst/>
          </a:prstGeom>
        </p:spPr>
      </p:pic>
      <p:sp>
        <p:nvSpPr>
          <p:cNvPr id="5" name="Rectángulo redondeado 4"/>
          <p:cNvSpPr/>
          <p:nvPr/>
        </p:nvSpPr>
        <p:spPr>
          <a:xfrm>
            <a:off x="5093110" y="1289016"/>
            <a:ext cx="6803922" cy="491513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4" name="Imagen 13" descr="Icono&#10;&#10;Descripción generada automáticamente">
            <a:extLst>
              <a:ext uri="{FF2B5EF4-FFF2-40B4-BE49-F238E27FC236}">
                <a16:creationId xmlns="" xmlns:a16="http://schemas.microsoft.com/office/drawing/2014/main" id="{FDE1D1E3-2741-40B0-9C89-E6E9019D36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3303" y="5849433"/>
            <a:ext cx="434340" cy="539422"/>
          </a:xfrm>
          <a:prstGeom prst="rect">
            <a:avLst/>
          </a:prstGeom>
        </p:spPr>
      </p:pic>
      <p:pic>
        <p:nvPicPr>
          <p:cNvPr id="9" name="Imagen 8"/>
          <p:cNvPicPr>
            <a:picLocks noChangeAspect="1"/>
          </p:cNvPicPr>
          <p:nvPr/>
        </p:nvPicPr>
        <p:blipFill>
          <a:blip r:embed="rId5"/>
          <a:stretch>
            <a:fillRect/>
          </a:stretch>
        </p:blipFill>
        <p:spPr>
          <a:xfrm>
            <a:off x="0" y="-1"/>
            <a:ext cx="12192000" cy="6858001"/>
          </a:xfrm>
          <a:prstGeom prst="rect">
            <a:avLst/>
          </a:prstGeom>
        </p:spPr>
      </p:pic>
      <p:pic>
        <p:nvPicPr>
          <p:cNvPr id="10" name="Imagen 9"/>
          <p:cNvPicPr>
            <a:picLocks noChangeAspect="1"/>
          </p:cNvPicPr>
          <p:nvPr/>
        </p:nvPicPr>
        <p:blipFill>
          <a:blip r:embed="rId6"/>
          <a:stretch>
            <a:fillRect/>
          </a:stretch>
        </p:blipFill>
        <p:spPr>
          <a:xfrm>
            <a:off x="1294984" y="725189"/>
            <a:ext cx="9602032" cy="5407621"/>
          </a:xfrm>
          <a:prstGeom prst="rect">
            <a:avLst/>
          </a:prstGeom>
        </p:spPr>
      </p:pic>
      <p:pic>
        <p:nvPicPr>
          <p:cNvPr id="11" name="Imagen 10"/>
          <p:cNvPicPr>
            <a:picLocks noChangeAspect="1"/>
          </p:cNvPicPr>
          <p:nvPr/>
        </p:nvPicPr>
        <p:blipFill>
          <a:blip r:embed="rId7"/>
          <a:stretch>
            <a:fillRect/>
          </a:stretch>
        </p:blipFill>
        <p:spPr>
          <a:xfrm>
            <a:off x="3681775" y="1627570"/>
            <a:ext cx="4828450" cy="2304488"/>
          </a:xfrm>
          <a:prstGeom prst="rect">
            <a:avLst/>
          </a:prstGeom>
        </p:spPr>
      </p:pic>
      <p:sp>
        <p:nvSpPr>
          <p:cNvPr id="13" name="CuadroTexto 12"/>
          <p:cNvSpPr txBox="1"/>
          <p:nvPr/>
        </p:nvSpPr>
        <p:spPr>
          <a:xfrm>
            <a:off x="4414857" y="3870421"/>
            <a:ext cx="3362286" cy="276999"/>
          </a:xfrm>
          <a:prstGeom prst="rect">
            <a:avLst/>
          </a:prstGeom>
          <a:noFill/>
        </p:spPr>
        <p:txBody>
          <a:bodyPr wrap="square" rtlCol="0">
            <a:spAutoFit/>
          </a:bodyPr>
          <a:lstStyle/>
          <a:p>
            <a:r>
              <a:rPr lang="es-CO" sz="1200" dirty="0">
                <a:latin typeface="Open Sans" panose="020B0606030504020204"/>
              </a:rPr>
              <a:t>D</a:t>
            </a:r>
            <a:r>
              <a:rPr lang="es-CO" sz="1200" dirty="0" smtClean="0">
                <a:latin typeface="Open Sans" panose="020B0606030504020204"/>
              </a:rPr>
              <a:t>iseño </a:t>
            </a:r>
            <a:r>
              <a:rPr lang="es-CO" sz="1200" dirty="0">
                <a:latin typeface="Open Sans" panose="020B0606030504020204"/>
              </a:rPr>
              <a:t>de un PC embebido con la configuración </a:t>
            </a:r>
            <a:r>
              <a:rPr lang="es-CO" sz="1200" dirty="0" smtClean="0">
                <a:latin typeface="Open Sans" panose="020B0606030504020204"/>
              </a:rPr>
              <a:t>mínima</a:t>
            </a:r>
            <a:endParaRPr lang="es-CO" sz="1200" dirty="0">
              <a:latin typeface="Open Sans" panose="020B0606030504020204"/>
            </a:endParaRPr>
          </a:p>
        </p:txBody>
      </p:sp>
      <p:sp>
        <p:nvSpPr>
          <p:cNvPr id="15" name="Rectángulo 14"/>
          <p:cNvSpPr/>
          <p:nvPr/>
        </p:nvSpPr>
        <p:spPr>
          <a:xfrm>
            <a:off x="3048000" y="4396728"/>
            <a:ext cx="6096000" cy="738664"/>
          </a:xfrm>
          <a:prstGeom prst="rect">
            <a:avLst/>
          </a:prstGeom>
          <a:solidFill>
            <a:schemeClr val="accent5">
              <a:lumMod val="20000"/>
              <a:lumOff val="80000"/>
            </a:schemeClr>
          </a:solidFill>
        </p:spPr>
        <p:txBody>
          <a:bodyPr>
            <a:spAutoFit/>
          </a:bodyPr>
          <a:lstStyle/>
          <a:p>
            <a:r>
              <a:rPr lang="es-CO" sz="1400" dirty="0">
                <a:solidFill>
                  <a:schemeClr val="tx1">
                    <a:lumMod val="75000"/>
                    <a:lumOff val="25000"/>
                  </a:schemeClr>
                </a:solidFill>
                <a:latin typeface="Open Sans" panose="020B0606030504020204"/>
              </a:rPr>
              <a:t>La CPU se conoce como la unidad central de procesamiento y es el hardware dentro de dispositivos programables, su función es poder interpretar las instrucciones mediante operaciones básicas aritméticas, lógicas y externas un programa informático.</a:t>
            </a:r>
          </a:p>
        </p:txBody>
      </p:sp>
      <p:sp>
        <p:nvSpPr>
          <p:cNvPr id="18" name="Rectángulo redondeado 17"/>
          <p:cNvSpPr/>
          <p:nvPr/>
        </p:nvSpPr>
        <p:spPr>
          <a:xfrm>
            <a:off x="8916218" y="5443219"/>
            <a:ext cx="1339273" cy="417363"/>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CO" sz="1400" dirty="0" smtClean="0">
                <a:latin typeface="Open Sans" panose="020B0606030504020204"/>
              </a:rPr>
              <a:t>Continuar</a:t>
            </a:r>
            <a:endParaRPr lang="es-CO" sz="1400" dirty="0">
              <a:latin typeface="Open Sans" panose="020B0606030504020204"/>
            </a:endParaRPr>
          </a:p>
        </p:txBody>
      </p:sp>
      <p:pic>
        <p:nvPicPr>
          <p:cNvPr id="19" name="Imagen 18"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58310" y="5584848"/>
            <a:ext cx="374203" cy="464736"/>
          </a:xfrm>
          <a:prstGeom prst="rect">
            <a:avLst/>
          </a:prstGeom>
        </p:spPr>
      </p:pic>
    </p:spTree>
    <p:extLst>
      <p:ext uri="{BB962C8B-B14F-4D97-AF65-F5344CB8AC3E}">
        <p14:creationId xmlns:p14="http://schemas.microsoft.com/office/powerpoint/2010/main" val="38240892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ángulo: esquinas redondeadas 32">
            <a:extLst>
              <a:ext uri="{FF2B5EF4-FFF2-40B4-BE49-F238E27FC236}">
                <a16:creationId xmlns="" xmlns:a16="http://schemas.microsoft.com/office/drawing/2014/main" id="{BB92F98E-E6FE-43D8-AA27-F50603B60965}"/>
              </a:ext>
            </a:extLst>
          </p:cNvPr>
          <p:cNvSpPr/>
          <p:nvPr/>
        </p:nvSpPr>
        <p:spPr>
          <a:xfrm>
            <a:off x="7335726"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4" name="Rectángulo: esquinas redondeadas 33">
            <a:extLst>
              <a:ext uri="{FF2B5EF4-FFF2-40B4-BE49-F238E27FC236}">
                <a16:creationId xmlns="" xmlns:a16="http://schemas.microsoft.com/office/drawing/2014/main" id="{7AE38392-E734-4289-9373-5ECF640907F3}"/>
              </a:ext>
            </a:extLst>
          </p:cNvPr>
          <p:cNvSpPr/>
          <p:nvPr/>
        </p:nvSpPr>
        <p:spPr>
          <a:xfrm>
            <a:off x="7335726"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Rectángulo 35">
            <a:extLst>
              <a:ext uri="{FF2B5EF4-FFF2-40B4-BE49-F238E27FC236}">
                <a16:creationId xmlns="" xmlns:a16="http://schemas.microsoft.com/office/drawing/2014/main" id="{3F69774A-F814-4C74-AB13-B1AB9D622061}"/>
              </a:ext>
            </a:extLst>
          </p:cNvPr>
          <p:cNvSpPr/>
          <p:nvPr/>
        </p:nvSpPr>
        <p:spPr>
          <a:xfrm>
            <a:off x="8592091" y="2581602"/>
            <a:ext cx="2603610" cy="307777"/>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Como hacer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Rectángulo: esquinas redondeadas 37">
            <a:extLst>
              <a:ext uri="{FF2B5EF4-FFF2-40B4-BE49-F238E27FC236}">
                <a16:creationId xmlns="" xmlns:a16="http://schemas.microsoft.com/office/drawing/2014/main" id="{25E891B7-31B0-4838-8108-4967D34BBCB9}"/>
              </a:ext>
            </a:extLst>
          </p:cNvPr>
          <p:cNvSpPr/>
          <p:nvPr/>
        </p:nvSpPr>
        <p:spPr>
          <a:xfrm>
            <a:off x="7335725" y="3876063"/>
            <a:ext cx="4070033"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spcAft>
                <a:spcPts val="0"/>
              </a:spcAft>
            </a:pPr>
            <a:r>
              <a:rPr lang="es-CO" sz="1400" dirty="0">
                <a:latin typeface="Open Sans" panose="020B0606030504020204"/>
                <a:ea typeface="Calibri" panose="020F0502020204030204" pitchFamily="34" charset="0"/>
                <a:cs typeface="Times New Roman" panose="02020603050405020304" pitchFamily="18" charset="0"/>
              </a:rPr>
              <a:t>A continuación, se muestran algunos ejemplos de ficha técnica:</a:t>
            </a:r>
            <a:endParaRPr lang="es-CO" sz="1400" dirty="0">
              <a:effectLst/>
              <a:latin typeface="Open Sans" panose="020B0606030504020204"/>
              <a:ea typeface="Calibri" panose="020F0502020204030204" pitchFamily="34" charset="0"/>
              <a:cs typeface="Times New Roman" panose="02020603050405020304" pitchFamily="18" charset="0"/>
            </a:endParaRPr>
          </a:p>
        </p:txBody>
      </p:sp>
      <p:sp>
        <p:nvSpPr>
          <p:cNvPr id="16" name="Rectángulo: esquinas redondeadas 24">
            <a:extLst>
              <a:ext uri="{FF2B5EF4-FFF2-40B4-BE49-F238E27FC236}">
                <a16:creationId xmlns="" xmlns:a16="http://schemas.microsoft.com/office/drawing/2014/main" id="{B6FFEF1D-6411-46F8-BD76-B17BA817EB24}"/>
              </a:ext>
            </a:extLst>
          </p:cNvPr>
          <p:cNvSpPr/>
          <p:nvPr/>
        </p:nvSpPr>
        <p:spPr>
          <a:xfrm>
            <a:off x="3082642" y="1868805"/>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Rectángulo: esquinas redondeadas 25">
            <a:extLst>
              <a:ext uri="{FF2B5EF4-FFF2-40B4-BE49-F238E27FC236}">
                <a16:creationId xmlns="" xmlns:a16="http://schemas.microsoft.com/office/drawing/2014/main" id="{1B593FC5-5BAB-4799-8C47-2125BD724E99}"/>
              </a:ext>
            </a:extLst>
          </p:cNvPr>
          <p:cNvSpPr/>
          <p:nvPr/>
        </p:nvSpPr>
        <p:spPr>
          <a:xfrm>
            <a:off x="3082642" y="1868805"/>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Rectángulo 17">
            <a:extLst>
              <a:ext uri="{FF2B5EF4-FFF2-40B4-BE49-F238E27FC236}">
                <a16:creationId xmlns="" xmlns:a16="http://schemas.microsoft.com/office/drawing/2014/main" id="{79486A0A-DC8B-4C0A-B3DC-8D0047065B6B}"/>
              </a:ext>
            </a:extLst>
          </p:cNvPr>
          <p:cNvSpPr/>
          <p:nvPr/>
        </p:nvSpPr>
        <p:spPr>
          <a:xfrm>
            <a:off x="4731284" y="2581602"/>
            <a:ext cx="1655967" cy="523220"/>
          </a:xfrm>
          <a:prstGeom prst="rect">
            <a:avLst/>
          </a:prstGeom>
        </p:spPr>
        <p:txBody>
          <a:bodyPr wrap="square">
            <a:spAutoFit/>
          </a:bodyPr>
          <a:lstStyle/>
          <a:p>
            <a:pPr algn="ctr">
              <a:spcAft>
                <a:spcPts val="800"/>
              </a:spcAft>
            </a:pPr>
            <a:r>
              <a:rPr lang="es-CO" sz="1400" b="1" dirty="0">
                <a:latin typeface="Open Sans" panose="020B0606030504020204" pitchFamily="34" charset="0"/>
                <a:ea typeface="Open Sans" panose="020B0606030504020204" pitchFamily="34" charset="0"/>
                <a:cs typeface="Open Sans" panose="020B0606030504020204" pitchFamily="34" charset="0"/>
              </a:rPr>
              <a:t>¿Qué es una ficha técnica?</a:t>
            </a:r>
            <a:endParaRPr lang="es-E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Rectángulo: esquinas redondeadas 28">
            <a:extLst>
              <a:ext uri="{FF2B5EF4-FFF2-40B4-BE49-F238E27FC236}">
                <a16:creationId xmlns="" xmlns:a16="http://schemas.microsoft.com/office/drawing/2014/main" id="{A20CC8ED-6092-4E7D-AF36-40A6F8D64B58}"/>
              </a:ext>
            </a:extLst>
          </p:cNvPr>
          <p:cNvSpPr/>
          <p:nvPr/>
        </p:nvSpPr>
        <p:spPr>
          <a:xfrm>
            <a:off x="3082642" y="3876063"/>
            <a:ext cx="4070033" cy="194881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ctr">
              <a:lnSpc>
                <a:spcPct val="200000"/>
              </a:lnSpc>
              <a:spcAft>
                <a:spcPts val="0"/>
              </a:spcAft>
            </a:pPr>
            <a:endParaRPr lang="es-CO"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Rectángulo: esquinas redondeadas 29">
            <a:extLst>
              <a:ext uri="{FF2B5EF4-FFF2-40B4-BE49-F238E27FC236}">
                <a16:creationId xmlns="" xmlns:a16="http://schemas.microsoft.com/office/drawing/2014/main" id="{7EE36C07-BFB0-4EE6-A387-7FB74A6A0049}"/>
              </a:ext>
            </a:extLst>
          </p:cNvPr>
          <p:cNvSpPr/>
          <p:nvPr/>
        </p:nvSpPr>
        <p:spPr>
          <a:xfrm>
            <a:off x="3082642" y="3876063"/>
            <a:ext cx="1189674" cy="194881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indent="180340" algn="just">
              <a:lnSpc>
                <a:spcPct val="200000"/>
              </a:lnSpc>
              <a:spcAft>
                <a:spcPts val="0"/>
              </a:spcAft>
            </a:pPr>
            <a:endParaRPr lang="es-CO" dirty="0"/>
          </a:p>
        </p:txBody>
      </p:sp>
      <p:sp>
        <p:nvSpPr>
          <p:cNvPr id="22" name="Rectángulo 21">
            <a:extLst>
              <a:ext uri="{FF2B5EF4-FFF2-40B4-BE49-F238E27FC236}">
                <a16:creationId xmlns="" xmlns:a16="http://schemas.microsoft.com/office/drawing/2014/main" id="{FCEDE78E-8553-46D4-A168-77CD45E65F00}"/>
              </a:ext>
            </a:extLst>
          </p:cNvPr>
          <p:cNvSpPr/>
          <p:nvPr/>
        </p:nvSpPr>
        <p:spPr>
          <a:xfrm>
            <a:off x="4638969" y="4573471"/>
            <a:ext cx="1840595" cy="307777"/>
          </a:xfrm>
          <a:prstGeom prst="rect">
            <a:avLst/>
          </a:prstGeom>
        </p:spPr>
        <p:txBody>
          <a:bodyPr wrap="square">
            <a:spAutoFit/>
          </a:bodyPr>
          <a:lstStyle/>
          <a:p>
            <a:pPr algn="ctr">
              <a:spcAft>
                <a:spcPts val="800"/>
              </a:spcAft>
            </a:pPr>
            <a:r>
              <a:rPr lang="es-ES" sz="1400" b="1" dirty="0">
                <a:latin typeface="Open Sans" panose="020B0606030504020204" pitchFamily="34" charset="0"/>
                <a:ea typeface="Open Sans" panose="020B0606030504020204" pitchFamily="34" charset="0"/>
                <a:cs typeface="Open Sans" panose="020B0606030504020204" pitchFamily="34" charset="0"/>
              </a:rPr>
              <a:t>Tipos de fichas técnicas </a:t>
            </a:r>
          </a:p>
        </p:txBody>
      </p:sp>
      <p:sp>
        <p:nvSpPr>
          <p:cNvPr id="23" name="Rectángulo redondeado 22"/>
          <p:cNvSpPr/>
          <p:nvPr/>
        </p:nvSpPr>
        <p:spPr>
          <a:xfrm>
            <a:off x="10199011" y="5348742"/>
            <a:ext cx="996690" cy="326644"/>
          </a:xfrm>
          <a:prstGeom prst="roundRect">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t"/>
          <a:lstStyle/>
          <a:p>
            <a:pPr algn="ctr"/>
            <a:r>
              <a:rPr lang="es-CO" sz="1400" dirty="0" smtClean="0">
                <a:latin typeface="Open Sans" panose="020B0606030504020204"/>
              </a:rPr>
              <a:t>Ver más </a:t>
            </a:r>
          </a:p>
        </p:txBody>
      </p:sp>
      <p:pic>
        <p:nvPicPr>
          <p:cNvPr id="19" name="Imagen 18" descr="Icono&#10;&#10;Descripción generada automáticamente">
            <a:extLst>
              <a:ext uri="{FF2B5EF4-FFF2-40B4-BE49-F238E27FC236}">
                <a16:creationId xmlns="" xmlns:a16="http://schemas.microsoft.com/office/drawing/2014/main" id="{668132D3-47CF-48B8-ACBC-00DC76E7F7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5372" y="5404698"/>
            <a:ext cx="435914" cy="541376"/>
          </a:xfrm>
          <a:prstGeom prst="rect">
            <a:avLst/>
          </a:prstGeom>
        </p:spPr>
      </p:pic>
      <p:sp>
        <p:nvSpPr>
          <p:cNvPr id="25" name="Rectángulo redondeado 9">
            <a:extLst>
              <a:ext uri="{FF2B5EF4-FFF2-40B4-BE49-F238E27FC236}">
                <a16:creationId xmlns="" xmlns:a16="http://schemas.microsoft.com/office/drawing/2014/main" id="{853202C1-CC3D-4EA3-BD84-238429B5009F}"/>
              </a:ext>
            </a:extLst>
          </p:cNvPr>
          <p:cNvSpPr/>
          <p:nvPr/>
        </p:nvSpPr>
        <p:spPr>
          <a:xfrm>
            <a:off x="485518" y="3277973"/>
            <a:ext cx="2313580" cy="2720056"/>
          </a:xfrm>
          <a:prstGeom prst="round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panose="020B0606030504020204"/>
              </a:rPr>
              <a:t>ELABORACIÓN DE FICHAS TÉCNICAS</a:t>
            </a:r>
            <a:endParaRPr lang="es-CO" sz="1400" b="1" dirty="0" smtClean="0">
              <a:solidFill>
                <a:schemeClr val="tx1">
                  <a:lumMod val="75000"/>
                  <a:lumOff val="25000"/>
                </a:schemeClr>
              </a:solidFill>
              <a:latin typeface="Open Sans" panose="020B0606030504020204"/>
            </a:endParaRPr>
          </a:p>
          <a:p>
            <a:pPr algn="just"/>
            <a:r>
              <a:rPr lang="es-CO" sz="1400" dirty="0" smtClean="0">
                <a:solidFill>
                  <a:schemeClr val="tx1">
                    <a:lumMod val="75000"/>
                    <a:lumOff val="25000"/>
                  </a:schemeClr>
                </a:solidFill>
                <a:latin typeface="Open Sans" panose="020B0606030504020204"/>
              </a:rPr>
              <a:t>La </a:t>
            </a:r>
            <a:r>
              <a:rPr lang="es-CO" sz="1400" dirty="0">
                <a:solidFill>
                  <a:schemeClr val="tx1">
                    <a:lumMod val="75000"/>
                    <a:lumOff val="25000"/>
                  </a:schemeClr>
                </a:solidFill>
                <a:latin typeface="Open Sans" panose="020B0606030504020204"/>
              </a:rPr>
              <a:t>ficha técnica es un documento muy importante a la hora de llevar un proceso industrial, ya que esta permite ver información importante cuando hay diferentes dependencias involucradas para garantizar un buen producto o servicio.</a:t>
            </a:r>
            <a:endParaRPr lang="es-ES" sz="1400" dirty="0">
              <a:solidFill>
                <a:schemeClr val="tx1">
                  <a:lumMod val="75000"/>
                  <a:lumOff val="25000"/>
                </a:schemeClr>
              </a:solidFill>
              <a:latin typeface="Open Sans" panose="020B0606030504020204"/>
            </a:endParaRPr>
          </a:p>
        </p:txBody>
      </p:sp>
      <p:sp>
        <p:nvSpPr>
          <p:cNvPr id="26" name="CuadroTexto 25"/>
          <p:cNvSpPr txBox="1"/>
          <p:nvPr/>
        </p:nvSpPr>
        <p:spPr>
          <a:xfrm>
            <a:off x="446954" y="1930387"/>
            <a:ext cx="2390708" cy="1384995"/>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Resumen</a:t>
            </a:r>
          </a:p>
          <a:p>
            <a:pPr algn="just"/>
            <a:r>
              <a:rPr lang="es-CO" sz="1400" dirty="0">
                <a:solidFill>
                  <a:schemeClr val="tx1">
                    <a:lumMod val="75000"/>
                    <a:lumOff val="25000"/>
                  </a:schemeClr>
                </a:solidFill>
                <a:latin typeface="Open Sans" panose="020B0606030504020204"/>
              </a:rPr>
              <a:t>Se explica que es una ficha técnica, para que sirve, cual son los puntos generales de una ficha técnica y se muestran respectivos ejemplos de diferentes tipos.</a:t>
            </a:r>
          </a:p>
        </p:txBody>
      </p:sp>
      <p:sp>
        <p:nvSpPr>
          <p:cNvPr id="27" name="Rectángulo redondeado 26"/>
          <p:cNvSpPr/>
          <p:nvPr/>
        </p:nvSpPr>
        <p:spPr>
          <a:xfrm>
            <a:off x="345474" y="1868805"/>
            <a:ext cx="2593669" cy="4129224"/>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Rectángulo 2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24" name="Rectángulo 23">
            <a:extLst>
              <a:ext uri="{FF2B5EF4-FFF2-40B4-BE49-F238E27FC236}">
                <a16:creationId xmlns="" xmlns:a16="http://schemas.microsoft.com/office/drawing/2014/main" id="{709904E5-E95B-4FA9-96CC-DE0A9BF8FD69}"/>
              </a:ext>
            </a:extLst>
          </p:cNvPr>
          <p:cNvSpPr/>
          <p:nvPr/>
        </p:nvSpPr>
        <p:spPr>
          <a:xfrm>
            <a:off x="3259" y="0"/>
            <a:ext cx="12192000" cy="6858000"/>
          </a:xfrm>
          <a:prstGeom prst="rect">
            <a:avLst/>
          </a:prstGeom>
          <a:solidFill>
            <a:schemeClr val="tx1">
              <a:lumMod val="95000"/>
              <a:lumOff val="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i="1" dirty="0"/>
          </a:p>
        </p:txBody>
      </p:sp>
      <p:sp>
        <p:nvSpPr>
          <p:cNvPr id="28" name="Rectángulo 27"/>
          <p:cNvSpPr/>
          <p:nvPr/>
        </p:nvSpPr>
        <p:spPr>
          <a:xfrm>
            <a:off x="2192594" y="833562"/>
            <a:ext cx="8308258" cy="4991316"/>
          </a:xfrm>
          <a:prstGeom prst="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30" name="CuadroTexto 29"/>
          <p:cNvSpPr txBox="1"/>
          <p:nvPr/>
        </p:nvSpPr>
        <p:spPr>
          <a:xfrm>
            <a:off x="4364488" y="5883321"/>
            <a:ext cx="795411" cy="369332"/>
          </a:xfrm>
          <a:prstGeom prst="rect">
            <a:avLst/>
          </a:prstGeom>
          <a:noFill/>
        </p:spPr>
        <p:txBody>
          <a:bodyPr wrap="none" rtlCol="0">
            <a:spAutoFit/>
          </a:bodyPr>
          <a:lstStyle/>
          <a:p>
            <a:pPr algn="ctr"/>
            <a:r>
              <a:rPr lang="es-CO" b="1" i="1" dirty="0" smtClean="0">
                <a:solidFill>
                  <a:schemeClr val="accent4"/>
                </a:solidFill>
                <a:latin typeface="Open Sans" panose="020B0606030504020204"/>
              </a:rPr>
              <a:t>Desliza</a:t>
            </a:r>
            <a:endParaRPr lang="es-CO" b="1" i="1" dirty="0">
              <a:solidFill>
                <a:schemeClr val="accent4"/>
              </a:solidFill>
              <a:latin typeface="Open Sans" panose="020B0606030504020204"/>
            </a:endParaRPr>
          </a:p>
        </p:txBody>
      </p:sp>
      <p:sp>
        <p:nvSpPr>
          <p:cNvPr id="2" name="Elipse 1"/>
          <p:cNvSpPr/>
          <p:nvPr/>
        </p:nvSpPr>
        <p:spPr>
          <a:xfrm>
            <a:off x="5456194" y="5914397"/>
            <a:ext cx="315685" cy="315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Elipse 30"/>
          <p:cNvSpPr/>
          <p:nvPr/>
        </p:nvSpPr>
        <p:spPr>
          <a:xfrm>
            <a:off x="5910196" y="5914397"/>
            <a:ext cx="315685" cy="315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Elipse 31"/>
          <p:cNvSpPr/>
          <p:nvPr/>
        </p:nvSpPr>
        <p:spPr>
          <a:xfrm>
            <a:off x="6364198" y="5914397"/>
            <a:ext cx="315685" cy="3156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Elipse 34"/>
          <p:cNvSpPr/>
          <p:nvPr/>
        </p:nvSpPr>
        <p:spPr>
          <a:xfrm>
            <a:off x="6818200" y="5914397"/>
            <a:ext cx="315685" cy="315685"/>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7" name="Imagen 36"/>
          <p:cNvPicPr>
            <a:picLocks noChangeAspect="1"/>
          </p:cNvPicPr>
          <p:nvPr/>
        </p:nvPicPr>
        <p:blipFill>
          <a:blip r:embed="rId4"/>
          <a:stretch>
            <a:fillRect/>
          </a:stretch>
        </p:blipFill>
        <p:spPr>
          <a:xfrm>
            <a:off x="6814254" y="6111877"/>
            <a:ext cx="463336" cy="463336"/>
          </a:xfrm>
          <a:prstGeom prst="rect">
            <a:avLst/>
          </a:prstGeom>
        </p:spPr>
      </p:pic>
      <p:sp>
        <p:nvSpPr>
          <p:cNvPr id="3" name="CuadroTexto 2"/>
          <p:cNvSpPr txBox="1"/>
          <p:nvPr/>
        </p:nvSpPr>
        <p:spPr>
          <a:xfrm>
            <a:off x="4544738" y="5458508"/>
            <a:ext cx="3091288" cy="307777"/>
          </a:xfrm>
          <a:prstGeom prst="rect">
            <a:avLst/>
          </a:prstGeom>
          <a:noFill/>
        </p:spPr>
        <p:txBody>
          <a:bodyPr wrap="square" rtlCol="0">
            <a:spAutoFit/>
          </a:bodyPr>
          <a:lstStyle/>
          <a:p>
            <a:pPr algn="ctr"/>
            <a:r>
              <a:rPr lang="es-CO" sz="1400" dirty="0">
                <a:solidFill>
                  <a:schemeClr val="tx1">
                    <a:lumMod val="75000"/>
                    <a:lumOff val="25000"/>
                  </a:schemeClr>
                </a:solidFill>
                <a:latin typeface="Open Sans" panose="020B0606030504020204"/>
              </a:rPr>
              <a:t>F</a:t>
            </a:r>
            <a:r>
              <a:rPr lang="es-CO" sz="1400" dirty="0" smtClean="0">
                <a:solidFill>
                  <a:schemeClr val="tx1">
                    <a:lumMod val="75000"/>
                    <a:lumOff val="25000"/>
                  </a:schemeClr>
                </a:solidFill>
                <a:latin typeface="Open Sans" panose="020B0606030504020204"/>
              </a:rPr>
              <a:t>icha </a:t>
            </a:r>
            <a:r>
              <a:rPr lang="es-CO" sz="1400" dirty="0">
                <a:solidFill>
                  <a:schemeClr val="tx1">
                    <a:lumMod val="75000"/>
                    <a:lumOff val="25000"/>
                  </a:schemeClr>
                </a:solidFill>
                <a:latin typeface="Open Sans" panose="020B0606030504020204"/>
              </a:rPr>
              <a:t>técnica de un bien o producto</a:t>
            </a:r>
          </a:p>
        </p:txBody>
      </p:sp>
      <p:pic>
        <p:nvPicPr>
          <p:cNvPr id="41" name="Imagen 40"/>
          <p:cNvPicPr/>
          <p:nvPr/>
        </p:nvPicPr>
        <p:blipFill>
          <a:blip r:embed="rId5"/>
          <a:stretch>
            <a:fillRect/>
          </a:stretch>
        </p:blipFill>
        <p:spPr>
          <a:xfrm>
            <a:off x="3962552" y="1280773"/>
            <a:ext cx="4212620" cy="4183854"/>
          </a:xfrm>
          <a:prstGeom prst="rect">
            <a:avLst/>
          </a:prstGeom>
        </p:spPr>
      </p:pic>
      <p:sp>
        <p:nvSpPr>
          <p:cNvPr id="42" name="Rectángulo redondeado 41"/>
          <p:cNvSpPr/>
          <p:nvPr/>
        </p:nvSpPr>
        <p:spPr>
          <a:xfrm>
            <a:off x="8568845" y="5640013"/>
            <a:ext cx="1258530" cy="424066"/>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lumMod val="75000"/>
                    <a:lumOff val="25000"/>
                  </a:schemeClr>
                </a:solidFill>
                <a:latin typeface="Open Sans" panose="020B0606030504020204"/>
              </a:rPr>
              <a:t>CONTINUAR</a:t>
            </a:r>
            <a:endParaRPr lang="es-CO" sz="1600" b="1" dirty="0">
              <a:solidFill>
                <a:schemeClr val="tx1">
                  <a:lumMod val="75000"/>
                  <a:lumOff val="25000"/>
                </a:schemeClr>
              </a:solidFill>
              <a:latin typeface="Open Sans" panose="020B0606030504020204"/>
            </a:endParaRPr>
          </a:p>
        </p:txBody>
      </p:sp>
      <p:pic>
        <p:nvPicPr>
          <p:cNvPr id="43"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9657413" y="5771247"/>
            <a:ext cx="458836" cy="458836"/>
          </a:xfrm>
          <a:prstGeom prst="rect">
            <a:avLst/>
          </a:prstGeom>
        </p:spPr>
      </p:pic>
    </p:spTree>
    <p:extLst>
      <p:ext uri="{BB962C8B-B14F-4D97-AF65-F5344CB8AC3E}">
        <p14:creationId xmlns:p14="http://schemas.microsoft.com/office/powerpoint/2010/main" val="23212427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5 Rectángulo redondeado"/>
          <p:cNvSpPr/>
          <p:nvPr/>
        </p:nvSpPr>
        <p:spPr>
          <a:xfrm>
            <a:off x="1061506" y="4173268"/>
            <a:ext cx="1638964" cy="605562"/>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Tipos de informes</a:t>
            </a:r>
          </a:p>
        </p:txBody>
      </p:sp>
      <p:pic>
        <p:nvPicPr>
          <p:cNvPr id="20" name="Imagen 10" descr="Icono&#10;&#10;Descripción generada automáticamente">
            <a:extLst>
              <a:ext uri="{FF2B5EF4-FFF2-40B4-BE49-F238E27FC236}">
                <a16:creationId xmlns:a16="http://schemas.microsoft.com/office/drawing/2014/main" xmlns=""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9782" y="4502716"/>
            <a:ext cx="434340" cy="539422"/>
          </a:xfrm>
          <a:prstGeom prst="rect">
            <a:avLst/>
          </a:prstGeom>
        </p:spPr>
      </p:pic>
      <p:sp>
        <p:nvSpPr>
          <p:cNvPr id="9" name="Rectángulo 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CuadroTexto 2"/>
          <p:cNvSpPr txBox="1"/>
          <p:nvPr/>
        </p:nvSpPr>
        <p:spPr>
          <a:xfrm>
            <a:off x="587827" y="2119239"/>
            <a:ext cx="11077191" cy="1169551"/>
          </a:xfrm>
          <a:prstGeom prst="rect">
            <a:avLst/>
          </a:prstGeom>
          <a:noFill/>
        </p:spPr>
        <p:txBody>
          <a:bodyPr wrap="square" rtlCol="0">
            <a:spAutoFit/>
          </a:bodyPr>
          <a:lstStyle/>
          <a:p>
            <a:pPr algn="ctr"/>
            <a:r>
              <a:rPr lang="es-CO" sz="1400" b="1" dirty="0">
                <a:solidFill>
                  <a:schemeClr val="accent1">
                    <a:lumMod val="50000"/>
                  </a:schemeClr>
                </a:solidFill>
                <a:latin typeface="Open Sans" panose="020B0606030504020204"/>
              </a:rPr>
              <a:t>TÉCNICAS DE ELABORACIÓN DE INFORMES TÉCNICOS (NORMAS IEEE - ICONTEC</a:t>
            </a:r>
            <a:r>
              <a:rPr lang="es-CO" sz="1400" b="1" dirty="0" smtClean="0">
                <a:solidFill>
                  <a:schemeClr val="accent1">
                    <a:lumMod val="50000"/>
                  </a:schemeClr>
                </a:solidFill>
                <a:latin typeface="Open Sans" panose="020B0606030504020204"/>
              </a:rPr>
              <a:t>)</a:t>
            </a:r>
          </a:p>
          <a:p>
            <a:pPr algn="just"/>
            <a:r>
              <a:rPr lang="es-CO" sz="1400" dirty="0">
                <a:solidFill>
                  <a:schemeClr val="tx1">
                    <a:lumMod val="75000"/>
                    <a:lumOff val="25000"/>
                  </a:schemeClr>
                </a:solidFill>
                <a:latin typeface="Open Sans" panose="020B0606030504020204"/>
              </a:rPr>
              <a:t>Un informe es un documento escrito en prosa informativa, que tiene como objetivo informar y comunicar sobre un asunto en específico, ya sea de estudio o de investigación. Así pues, este tipo de documento contiene hechos verificados u obtenidos por el autor (trabajos, investigaciones, reconocimientos o estudios). Además, cuenta con una explicación concisa y precisa del tema en general, encuentra y propone la mejor solución al tema tratado y explica los métodos que se utilizan para realizarlo.</a:t>
            </a:r>
            <a:endParaRPr lang="es-CO" sz="1400" b="1" dirty="0">
              <a:solidFill>
                <a:schemeClr val="tx1">
                  <a:lumMod val="75000"/>
                  <a:lumOff val="25000"/>
                </a:schemeClr>
              </a:solidFill>
              <a:latin typeface="Open Sans" panose="020B0606030504020204"/>
            </a:endParaRPr>
          </a:p>
        </p:txBody>
      </p:sp>
      <p:sp>
        <p:nvSpPr>
          <p:cNvPr id="7" name="Rectángulo redondeado 6"/>
          <p:cNvSpPr/>
          <p:nvPr/>
        </p:nvSpPr>
        <p:spPr>
          <a:xfrm>
            <a:off x="587827" y="1494112"/>
            <a:ext cx="11077192" cy="52322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bg1"/>
                </a:solidFill>
                <a:latin typeface="Open Sans" panose="020B0606030504020204"/>
              </a:rPr>
              <a:t>Resumen: </a:t>
            </a:r>
            <a:r>
              <a:rPr lang="es-CO" sz="1400" dirty="0">
                <a:solidFill>
                  <a:schemeClr val="bg1"/>
                </a:solidFill>
                <a:latin typeface="Open Sans" panose="020B0606030504020204"/>
              </a:rPr>
              <a:t>En esta lección se explica que es un informe, para que sirve, los pasos que se deben tener en cuenta la hora de realizar este documento y los formatos IEEE e Icontec.</a:t>
            </a:r>
          </a:p>
        </p:txBody>
      </p:sp>
      <p:sp>
        <p:nvSpPr>
          <p:cNvPr id="19" name="5 Rectángulo redondeado"/>
          <p:cNvSpPr/>
          <p:nvPr/>
        </p:nvSpPr>
        <p:spPr>
          <a:xfrm>
            <a:off x="3148782" y="4173268"/>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Partes del informe </a:t>
            </a:r>
          </a:p>
        </p:txBody>
      </p:sp>
      <p:sp>
        <p:nvSpPr>
          <p:cNvPr id="21" name="5 Rectángulo redondeado"/>
          <p:cNvSpPr/>
          <p:nvPr/>
        </p:nvSpPr>
        <p:spPr>
          <a:xfrm>
            <a:off x="5236058" y="4166865"/>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smtClean="0">
                <a:latin typeface="Open Sans" panose="020B0606030504020204"/>
              </a:rPr>
              <a:t>Etapas</a:t>
            </a:r>
            <a:endParaRPr lang="es-CO" sz="1400" b="1" dirty="0">
              <a:latin typeface="Open Sans" panose="020B0606030504020204"/>
            </a:endParaRPr>
          </a:p>
        </p:txBody>
      </p:sp>
      <p:sp>
        <p:nvSpPr>
          <p:cNvPr id="22" name="5 Rectángulo redondeado"/>
          <p:cNvSpPr/>
          <p:nvPr/>
        </p:nvSpPr>
        <p:spPr>
          <a:xfrm>
            <a:off x="7323334" y="4173268"/>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Normas IEEE</a:t>
            </a:r>
          </a:p>
        </p:txBody>
      </p:sp>
      <p:sp>
        <p:nvSpPr>
          <p:cNvPr id="23" name="5 Rectángulo redondeado"/>
          <p:cNvSpPr/>
          <p:nvPr/>
        </p:nvSpPr>
        <p:spPr>
          <a:xfrm>
            <a:off x="9410610" y="4173268"/>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Normas Icontec</a:t>
            </a:r>
          </a:p>
        </p:txBody>
      </p:sp>
    </p:spTree>
    <p:extLst>
      <p:ext uri="{BB962C8B-B14F-4D97-AF65-F5344CB8AC3E}">
        <p14:creationId xmlns:p14="http://schemas.microsoft.com/office/powerpoint/2010/main" val="34182135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CuadroTexto 2"/>
          <p:cNvSpPr txBox="1"/>
          <p:nvPr/>
        </p:nvSpPr>
        <p:spPr>
          <a:xfrm>
            <a:off x="587827" y="2119239"/>
            <a:ext cx="11077191" cy="1169551"/>
          </a:xfrm>
          <a:prstGeom prst="rect">
            <a:avLst/>
          </a:prstGeom>
          <a:noFill/>
        </p:spPr>
        <p:txBody>
          <a:bodyPr wrap="square" rtlCol="0">
            <a:spAutoFit/>
          </a:bodyPr>
          <a:lstStyle/>
          <a:p>
            <a:pPr algn="ctr"/>
            <a:r>
              <a:rPr lang="es-CO" sz="1400" b="1" dirty="0">
                <a:solidFill>
                  <a:schemeClr val="accent1">
                    <a:lumMod val="50000"/>
                  </a:schemeClr>
                </a:solidFill>
                <a:latin typeface="Open Sans" panose="020B0606030504020204"/>
              </a:rPr>
              <a:t>TÉCNICAS DE ELABORACIÓN DE INFORMES TÉCNICOS (NORMAS IEEE - ICONTEC</a:t>
            </a:r>
            <a:r>
              <a:rPr lang="es-CO" sz="1400" b="1" dirty="0" smtClean="0">
                <a:solidFill>
                  <a:schemeClr val="accent1">
                    <a:lumMod val="50000"/>
                  </a:schemeClr>
                </a:solidFill>
                <a:latin typeface="Open Sans" panose="020B0606030504020204"/>
              </a:rPr>
              <a:t>)</a:t>
            </a:r>
          </a:p>
          <a:p>
            <a:pPr algn="just"/>
            <a:r>
              <a:rPr lang="es-CO" sz="1400" dirty="0">
                <a:solidFill>
                  <a:schemeClr val="tx1">
                    <a:lumMod val="75000"/>
                    <a:lumOff val="25000"/>
                  </a:schemeClr>
                </a:solidFill>
                <a:latin typeface="Open Sans" panose="020B0606030504020204"/>
              </a:rPr>
              <a:t>Un informe es un documento escrito en prosa informativa, que tiene como objetivo informar y comunicar sobre un asunto en específico, ya sea de estudio o de investigación. Así pues, este tipo de documento contiene hechos verificados u obtenidos por el autor (trabajos, investigaciones, reconocimientos o estudios). Además, cuenta con una explicación concisa y precisa del tema en general, encuentra y propone la mejor solución al tema tratado y explica los métodos que se utilizan para realizarlo.</a:t>
            </a:r>
            <a:endParaRPr lang="es-CO" sz="1400" b="1" dirty="0">
              <a:solidFill>
                <a:schemeClr val="tx1">
                  <a:lumMod val="75000"/>
                  <a:lumOff val="25000"/>
                </a:schemeClr>
              </a:solidFill>
              <a:latin typeface="Open Sans" panose="020B0606030504020204"/>
            </a:endParaRPr>
          </a:p>
        </p:txBody>
      </p:sp>
      <p:sp>
        <p:nvSpPr>
          <p:cNvPr id="7" name="Rectángulo redondeado 6"/>
          <p:cNvSpPr/>
          <p:nvPr/>
        </p:nvSpPr>
        <p:spPr>
          <a:xfrm>
            <a:off x="587827" y="1494112"/>
            <a:ext cx="11077192" cy="52322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bg1"/>
                </a:solidFill>
                <a:latin typeface="Open Sans" panose="020B0606030504020204"/>
              </a:rPr>
              <a:t>Resumen: </a:t>
            </a:r>
            <a:r>
              <a:rPr lang="es-CO" sz="1400" dirty="0">
                <a:solidFill>
                  <a:schemeClr val="bg1"/>
                </a:solidFill>
                <a:latin typeface="Open Sans" panose="020B0606030504020204"/>
              </a:rPr>
              <a:t>En esta lección se explica que es un informe, para que sirve, los pasos que se deben tener en cuenta la hora de realizar este documento y los formatos IEEE e Icontec.</a:t>
            </a:r>
          </a:p>
        </p:txBody>
      </p:sp>
      <p:sp>
        <p:nvSpPr>
          <p:cNvPr id="2" name="Rectángulo redondeado 1"/>
          <p:cNvSpPr/>
          <p:nvPr/>
        </p:nvSpPr>
        <p:spPr>
          <a:xfrm>
            <a:off x="685800" y="3690257"/>
            <a:ext cx="10874829" cy="246017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5 Rectángulo redondeado"/>
          <p:cNvSpPr/>
          <p:nvPr/>
        </p:nvSpPr>
        <p:spPr>
          <a:xfrm>
            <a:off x="5236058" y="3481497"/>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smtClean="0">
                <a:latin typeface="Open Sans"/>
              </a:rPr>
              <a:t>Tipos de informes</a:t>
            </a:r>
            <a:endParaRPr lang="es-CO" sz="1400" b="1" dirty="0">
              <a:latin typeface="Open Sans"/>
            </a:endParaRPr>
          </a:p>
        </p:txBody>
      </p:sp>
      <p:pic>
        <p:nvPicPr>
          <p:cNvPr id="13" name="Imagen 10" descr="Icono&#10;&#10;Descripción generada automáticamente">
            <a:extLst>
              <a:ext uri="{FF2B5EF4-FFF2-40B4-BE49-F238E27FC236}">
                <a16:creationId xmlns:a16="http://schemas.microsoft.com/office/drawing/2014/main" xmlns=""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36482" y="5090173"/>
            <a:ext cx="434340" cy="539422"/>
          </a:xfrm>
          <a:prstGeom prst="rect">
            <a:avLst/>
          </a:prstGeom>
        </p:spPr>
      </p:pic>
      <p:sp>
        <p:nvSpPr>
          <p:cNvPr id="4" name="Botón de acción: Final 3">
            <a:hlinkClick r:id="" action="ppaction://noaction" highlightClick="1"/>
          </p:cNvPr>
          <p:cNvSpPr/>
          <p:nvPr/>
        </p:nvSpPr>
        <p:spPr>
          <a:xfrm>
            <a:off x="10936482" y="4713787"/>
            <a:ext cx="424542" cy="424543"/>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p:cNvSpPr txBox="1"/>
          <p:nvPr/>
        </p:nvSpPr>
        <p:spPr>
          <a:xfrm>
            <a:off x="1426028" y="4658733"/>
            <a:ext cx="9394371" cy="523220"/>
          </a:xfrm>
          <a:prstGeom prst="rect">
            <a:avLst/>
          </a:prstGeom>
          <a:noFill/>
        </p:spPr>
        <p:txBody>
          <a:bodyPr wrap="square" rtlCol="0">
            <a:spAutoFit/>
          </a:bodyPr>
          <a:lstStyle/>
          <a:p>
            <a:pPr lvl="0"/>
            <a:r>
              <a:rPr lang="es-CO" sz="1400" b="1" dirty="0">
                <a:solidFill>
                  <a:schemeClr val="tx1">
                    <a:lumMod val="75000"/>
                    <a:lumOff val="25000"/>
                  </a:schemeClr>
                </a:solidFill>
                <a:latin typeface="Open Sans" panose="020B0606030504020204"/>
              </a:rPr>
              <a:t>Informes científicos:</a:t>
            </a:r>
            <a:r>
              <a:rPr lang="es-CO" sz="1400" dirty="0">
                <a:solidFill>
                  <a:schemeClr val="tx1">
                    <a:lumMod val="75000"/>
                    <a:lumOff val="25000"/>
                  </a:schemeClr>
                </a:solidFill>
                <a:latin typeface="Open Sans" panose="020B0606030504020204"/>
              </a:rPr>
              <a:t> para este tipo de informe se emplea un lenguaje riguroso de carácter científico, la categoría es mejor conocida como “memorias científicas</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sp>
        <p:nvSpPr>
          <p:cNvPr id="6" name="Elipse 5"/>
          <p:cNvSpPr/>
          <p:nvPr/>
        </p:nvSpPr>
        <p:spPr>
          <a:xfrm>
            <a:off x="11070772" y="3497550"/>
            <a:ext cx="489857" cy="48985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X</a:t>
            </a:r>
            <a:endParaRPr lang="es-CO" dirty="0"/>
          </a:p>
        </p:txBody>
      </p:sp>
    </p:spTree>
    <p:extLst>
      <p:ext uri="{BB962C8B-B14F-4D97-AF65-F5344CB8AC3E}">
        <p14:creationId xmlns:p14="http://schemas.microsoft.com/office/powerpoint/2010/main" val="24283929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CuadroTexto 2"/>
          <p:cNvSpPr txBox="1"/>
          <p:nvPr/>
        </p:nvSpPr>
        <p:spPr>
          <a:xfrm>
            <a:off x="587827" y="2119239"/>
            <a:ext cx="11077191" cy="1169551"/>
          </a:xfrm>
          <a:prstGeom prst="rect">
            <a:avLst/>
          </a:prstGeom>
          <a:noFill/>
        </p:spPr>
        <p:txBody>
          <a:bodyPr wrap="square" rtlCol="0">
            <a:spAutoFit/>
          </a:bodyPr>
          <a:lstStyle/>
          <a:p>
            <a:pPr algn="ctr"/>
            <a:r>
              <a:rPr lang="es-CO" sz="1400" b="1" dirty="0">
                <a:solidFill>
                  <a:schemeClr val="accent1">
                    <a:lumMod val="50000"/>
                  </a:schemeClr>
                </a:solidFill>
                <a:latin typeface="Open Sans" panose="020B0606030504020204"/>
              </a:rPr>
              <a:t>TÉCNICAS DE ELABORACIÓN DE INFORMES TÉCNICOS (NORMAS IEEE - ICONTEC</a:t>
            </a:r>
            <a:r>
              <a:rPr lang="es-CO" sz="1400" b="1" dirty="0" smtClean="0">
                <a:solidFill>
                  <a:schemeClr val="accent1">
                    <a:lumMod val="50000"/>
                  </a:schemeClr>
                </a:solidFill>
                <a:latin typeface="Open Sans" panose="020B0606030504020204"/>
              </a:rPr>
              <a:t>)</a:t>
            </a:r>
          </a:p>
          <a:p>
            <a:pPr algn="just"/>
            <a:r>
              <a:rPr lang="es-CO" sz="1400" dirty="0">
                <a:solidFill>
                  <a:schemeClr val="tx1">
                    <a:lumMod val="75000"/>
                    <a:lumOff val="25000"/>
                  </a:schemeClr>
                </a:solidFill>
                <a:latin typeface="Open Sans" panose="020B0606030504020204"/>
              </a:rPr>
              <a:t>Un informe es un documento escrito en prosa informativa, que tiene como objetivo informar y comunicar sobre un asunto en específico, ya sea de estudio o de investigación. Así pues, este tipo de documento contiene hechos verificados u obtenidos por el autor (trabajos, investigaciones, reconocimientos o estudios). Además, cuenta con una explicación concisa y precisa del tema en general, encuentra y propone la mejor solución al tema tratado y explica los métodos que se utilizan para realizarlo.</a:t>
            </a:r>
            <a:endParaRPr lang="es-CO" sz="1400" b="1" dirty="0">
              <a:solidFill>
                <a:schemeClr val="tx1">
                  <a:lumMod val="75000"/>
                  <a:lumOff val="25000"/>
                </a:schemeClr>
              </a:solidFill>
              <a:latin typeface="Open Sans" panose="020B0606030504020204"/>
            </a:endParaRPr>
          </a:p>
        </p:txBody>
      </p:sp>
      <p:sp>
        <p:nvSpPr>
          <p:cNvPr id="7" name="Rectángulo redondeado 6"/>
          <p:cNvSpPr/>
          <p:nvPr/>
        </p:nvSpPr>
        <p:spPr>
          <a:xfrm>
            <a:off x="587827" y="1494112"/>
            <a:ext cx="11077192" cy="52322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bg1"/>
                </a:solidFill>
                <a:latin typeface="Open Sans" panose="020B0606030504020204"/>
              </a:rPr>
              <a:t>Resumen: </a:t>
            </a:r>
            <a:r>
              <a:rPr lang="es-CO" sz="1400" dirty="0">
                <a:solidFill>
                  <a:schemeClr val="bg1"/>
                </a:solidFill>
                <a:latin typeface="Open Sans" panose="020B0606030504020204"/>
              </a:rPr>
              <a:t>En esta lección se explica que es un informe, para que sirve, los pasos que se deben tener en cuenta la hora de realizar este documento y los formatos IEEE e Icontec.</a:t>
            </a:r>
          </a:p>
        </p:txBody>
      </p:sp>
      <p:sp>
        <p:nvSpPr>
          <p:cNvPr id="2" name="Rectángulo redondeado 1"/>
          <p:cNvSpPr/>
          <p:nvPr/>
        </p:nvSpPr>
        <p:spPr>
          <a:xfrm>
            <a:off x="685800" y="3690257"/>
            <a:ext cx="10874829" cy="246017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5 Rectángulo redondeado"/>
          <p:cNvSpPr/>
          <p:nvPr/>
        </p:nvSpPr>
        <p:spPr>
          <a:xfrm>
            <a:off x="5236058" y="3481497"/>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smtClean="0">
                <a:latin typeface="Open Sans"/>
              </a:rPr>
              <a:t>Tipos de informes</a:t>
            </a:r>
            <a:endParaRPr lang="es-CO" sz="1400" b="1" dirty="0">
              <a:latin typeface="Open Sans"/>
            </a:endParaRPr>
          </a:p>
        </p:txBody>
      </p:sp>
      <p:pic>
        <p:nvPicPr>
          <p:cNvPr id="13" name="Imagen 10" descr="Icono&#10;&#10;Descripción generada automáticamente">
            <a:extLst>
              <a:ext uri="{FF2B5EF4-FFF2-40B4-BE49-F238E27FC236}">
                <a16:creationId xmlns:a16="http://schemas.microsoft.com/office/drawing/2014/main" xmlns=""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36482" y="5090173"/>
            <a:ext cx="434340" cy="539422"/>
          </a:xfrm>
          <a:prstGeom prst="rect">
            <a:avLst/>
          </a:prstGeom>
        </p:spPr>
      </p:pic>
      <p:sp>
        <p:nvSpPr>
          <p:cNvPr id="4" name="Botón de acción: Final 3">
            <a:hlinkClick r:id="" action="ppaction://noaction" highlightClick="1"/>
          </p:cNvPr>
          <p:cNvSpPr/>
          <p:nvPr/>
        </p:nvSpPr>
        <p:spPr>
          <a:xfrm>
            <a:off x="10936482" y="4713787"/>
            <a:ext cx="424542" cy="424543"/>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p:cNvSpPr txBox="1"/>
          <p:nvPr/>
        </p:nvSpPr>
        <p:spPr>
          <a:xfrm>
            <a:off x="1426028" y="4658733"/>
            <a:ext cx="9394371" cy="523220"/>
          </a:xfrm>
          <a:prstGeom prst="rect">
            <a:avLst/>
          </a:prstGeom>
          <a:noFill/>
        </p:spPr>
        <p:txBody>
          <a:bodyPr wrap="square" rtlCol="0">
            <a:spAutoFit/>
          </a:bodyPr>
          <a:lstStyle/>
          <a:p>
            <a:pPr lvl="0" algn="just"/>
            <a:r>
              <a:rPr lang="es-CO" sz="1400" b="1" dirty="0">
                <a:solidFill>
                  <a:schemeClr val="tx1">
                    <a:lumMod val="75000"/>
                    <a:lumOff val="25000"/>
                  </a:schemeClr>
                </a:solidFill>
                <a:latin typeface="Open Sans" panose="020B0606030504020204"/>
              </a:rPr>
              <a:t>Informes de divulgación</a:t>
            </a:r>
            <a:r>
              <a:rPr lang="es-CO" sz="1400" dirty="0">
                <a:solidFill>
                  <a:schemeClr val="tx1">
                    <a:lumMod val="75000"/>
                    <a:lumOff val="25000"/>
                  </a:schemeClr>
                </a:solidFill>
                <a:latin typeface="Open Sans" panose="020B0606030504020204"/>
              </a:rPr>
              <a:t>: tiene como destinatarios al público en general, se encarga de informar de una noticia o problema común a personas con una mediana cultura.</a:t>
            </a:r>
          </a:p>
        </p:txBody>
      </p:sp>
      <p:sp>
        <p:nvSpPr>
          <p:cNvPr id="10" name="Botón de acción: Final 9">
            <a:hlinkClick r:id="" action="ppaction://noaction" highlightClick="1"/>
          </p:cNvPr>
          <p:cNvSpPr/>
          <p:nvPr/>
        </p:nvSpPr>
        <p:spPr>
          <a:xfrm flipH="1">
            <a:off x="843643" y="4713787"/>
            <a:ext cx="424542" cy="424543"/>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p:cNvSpPr/>
          <p:nvPr/>
        </p:nvSpPr>
        <p:spPr>
          <a:xfrm>
            <a:off x="11070772" y="3497550"/>
            <a:ext cx="489857" cy="48985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X</a:t>
            </a:r>
            <a:endParaRPr lang="es-CO" dirty="0"/>
          </a:p>
        </p:txBody>
      </p:sp>
    </p:spTree>
    <p:extLst>
      <p:ext uri="{BB962C8B-B14F-4D97-AF65-F5344CB8AC3E}">
        <p14:creationId xmlns:p14="http://schemas.microsoft.com/office/powerpoint/2010/main" val="38375480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CuadroTexto 2"/>
          <p:cNvSpPr txBox="1"/>
          <p:nvPr/>
        </p:nvSpPr>
        <p:spPr>
          <a:xfrm>
            <a:off x="587827" y="2119239"/>
            <a:ext cx="11077191" cy="1169551"/>
          </a:xfrm>
          <a:prstGeom prst="rect">
            <a:avLst/>
          </a:prstGeom>
          <a:noFill/>
        </p:spPr>
        <p:txBody>
          <a:bodyPr wrap="square" rtlCol="0">
            <a:spAutoFit/>
          </a:bodyPr>
          <a:lstStyle/>
          <a:p>
            <a:pPr algn="ctr"/>
            <a:r>
              <a:rPr lang="es-CO" sz="1400" b="1" dirty="0">
                <a:solidFill>
                  <a:schemeClr val="accent1">
                    <a:lumMod val="50000"/>
                  </a:schemeClr>
                </a:solidFill>
                <a:latin typeface="Open Sans" panose="020B0606030504020204"/>
              </a:rPr>
              <a:t>TÉCNICAS DE ELABORACIÓN DE INFORMES TÉCNICOS (NORMAS IEEE - ICONTEC</a:t>
            </a:r>
            <a:r>
              <a:rPr lang="es-CO" sz="1400" b="1" dirty="0" smtClean="0">
                <a:solidFill>
                  <a:schemeClr val="accent1">
                    <a:lumMod val="50000"/>
                  </a:schemeClr>
                </a:solidFill>
                <a:latin typeface="Open Sans" panose="020B0606030504020204"/>
              </a:rPr>
              <a:t>)</a:t>
            </a:r>
          </a:p>
          <a:p>
            <a:pPr algn="just"/>
            <a:r>
              <a:rPr lang="es-CO" sz="1400" dirty="0">
                <a:solidFill>
                  <a:schemeClr val="tx1">
                    <a:lumMod val="75000"/>
                    <a:lumOff val="25000"/>
                  </a:schemeClr>
                </a:solidFill>
                <a:latin typeface="Open Sans" panose="020B0606030504020204"/>
              </a:rPr>
              <a:t>Un informe es un documento escrito en prosa informativa, que tiene como objetivo informar y comunicar sobre un asunto en específico, ya sea de estudio o de investigación. Así pues, este tipo de documento contiene hechos verificados u obtenidos por el autor (trabajos, investigaciones, reconocimientos o estudios). Además, cuenta con una explicación concisa y precisa del tema en general, encuentra y propone la mejor solución al tema tratado y explica los métodos que se utilizan para realizarlo.</a:t>
            </a:r>
            <a:endParaRPr lang="es-CO" sz="1400" b="1" dirty="0">
              <a:solidFill>
                <a:schemeClr val="tx1">
                  <a:lumMod val="75000"/>
                  <a:lumOff val="25000"/>
                </a:schemeClr>
              </a:solidFill>
              <a:latin typeface="Open Sans" panose="020B0606030504020204"/>
            </a:endParaRPr>
          </a:p>
        </p:txBody>
      </p:sp>
      <p:sp>
        <p:nvSpPr>
          <p:cNvPr id="7" name="Rectángulo redondeado 6"/>
          <p:cNvSpPr/>
          <p:nvPr/>
        </p:nvSpPr>
        <p:spPr>
          <a:xfrm>
            <a:off x="587827" y="1494112"/>
            <a:ext cx="11077192" cy="52322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bg1"/>
                </a:solidFill>
                <a:latin typeface="Open Sans" panose="020B0606030504020204"/>
              </a:rPr>
              <a:t>Resumen: </a:t>
            </a:r>
            <a:r>
              <a:rPr lang="es-CO" sz="1400" dirty="0">
                <a:solidFill>
                  <a:schemeClr val="bg1"/>
                </a:solidFill>
                <a:latin typeface="Open Sans" panose="020B0606030504020204"/>
              </a:rPr>
              <a:t>En esta lección se explica que es un informe, para que sirve, los pasos que se deben tener en cuenta la hora de realizar este documento y los formatos IEEE e Icontec.</a:t>
            </a:r>
          </a:p>
        </p:txBody>
      </p:sp>
      <p:sp>
        <p:nvSpPr>
          <p:cNvPr id="2" name="Rectángulo redondeado 1"/>
          <p:cNvSpPr/>
          <p:nvPr/>
        </p:nvSpPr>
        <p:spPr>
          <a:xfrm>
            <a:off x="685800" y="3690257"/>
            <a:ext cx="10874829" cy="246017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5 Rectángulo redondeado"/>
          <p:cNvSpPr/>
          <p:nvPr/>
        </p:nvSpPr>
        <p:spPr>
          <a:xfrm>
            <a:off x="5236058" y="3481497"/>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smtClean="0">
                <a:latin typeface="Open Sans"/>
              </a:rPr>
              <a:t>Tipos de informes</a:t>
            </a:r>
            <a:endParaRPr lang="es-CO" sz="1400" b="1" dirty="0">
              <a:latin typeface="Open Sans"/>
            </a:endParaRPr>
          </a:p>
        </p:txBody>
      </p:sp>
      <p:pic>
        <p:nvPicPr>
          <p:cNvPr id="13" name="Imagen 10" descr="Icono&#10;&#10;Descripción generada automáticamente">
            <a:extLst>
              <a:ext uri="{FF2B5EF4-FFF2-40B4-BE49-F238E27FC236}">
                <a16:creationId xmlns:a16="http://schemas.microsoft.com/office/drawing/2014/main" xmlns=""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36482" y="5090173"/>
            <a:ext cx="434340" cy="539422"/>
          </a:xfrm>
          <a:prstGeom prst="rect">
            <a:avLst/>
          </a:prstGeom>
        </p:spPr>
      </p:pic>
      <p:sp>
        <p:nvSpPr>
          <p:cNvPr id="4" name="Botón de acción: Final 3">
            <a:hlinkClick r:id="" action="ppaction://noaction" highlightClick="1"/>
          </p:cNvPr>
          <p:cNvSpPr/>
          <p:nvPr/>
        </p:nvSpPr>
        <p:spPr>
          <a:xfrm>
            <a:off x="10936482" y="4713787"/>
            <a:ext cx="424542" cy="424543"/>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p:cNvSpPr txBox="1"/>
          <p:nvPr/>
        </p:nvSpPr>
        <p:spPr>
          <a:xfrm>
            <a:off x="1426028" y="4658733"/>
            <a:ext cx="9394371" cy="523220"/>
          </a:xfrm>
          <a:prstGeom prst="rect">
            <a:avLst/>
          </a:prstGeom>
          <a:noFill/>
        </p:spPr>
        <p:txBody>
          <a:bodyPr wrap="square" rtlCol="0">
            <a:spAutoFit/>
          </a:bodyPr>
          <a:lstStyle/>
          <a:p>
            <a:pPr lvl="0" algn="just"/>
            <a:r>
              <a:rPr lang="es-CO" sz="1400" b="1" dirty="0">
                <a:solidFill>
                  <a:schemeClr val="tx1">
                    <a:lumMod val="75000"/>
                    <a:lumOff val="25000"/>
                  </a:schemeClr>
                </a:solidFill>
                <a:latin typeface="Open Sans" panose="020B0606030504020204"/>
              </a:rPr>
              <a:t>Informes mixtos</a:t>
            </a:r>
            <a:r>
              <a:rPr lang="es-CO" sz="1400" dirty="0">
                <a:solidFill>
                  <a:schemeClr val="tx1">
                    <a:lumMod val="75000"/>
                    <a:lumOff val="25000"/>
                  </a:schemeClr>
                </a:solidFill>
                <a:latin typeface="Open Sans" panose="020B0606030504020204"/>
              </a:rPr>
              <a:t>: estos están dedicados a un público en general, como instrucciones, universidades, entre otras, se utiliza un lenguaje muy neutro para la comprensión de todos los destinatarios.</a:t>
            </a:r>
          </a:p>
        </p:txBody>
      </p:sp>
      <p:sp>
        <p:nvSpPr>
          <p:cNvPr id="10" name="Botón de acción: Final 9">
            <a:hlinkClick r:id="" action="ppaction://noaction" highlightClick="1"/>
          </p:cNvPr>
          <p:cNvSpPr/>
          <p:nvPr/>
        </p:nvSpPr>
        <p:spPr>
          <a:xfrm flipH="1">
            <a:off x="843643" y="4713787"/>
            <a:ext cx="424542" cy="424543"/>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p:cNvSpPr/>
          <p:nvPr/>
        </p:nvSpPr>
        <p:spPr>
          <a:xfrm>
            <a:off x="11070772" y="3497550"/>
            <a:ext cx="489857" cy="48985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X</a:t>
            </a:r>
            <a:endParaRPr lang="es-CO" dirty="0"/>
          </a:p>
        </p:txBody>
      </p:sp>
    </p:spTree>
    <p:extLst>
      <p:ext uri="{BB962C8B-B14F-4D97-AF65-F5344CB8AC3E}">
        <p14:creationId xmlns:p14="http://schemas.microsoft.com/office/powerpoint/2010/main" val="371047978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CuadroTexto 2"/>
          <p:cNvSpPr txBox="1"/>
          <p:nvPr/>
        </p:nvSpPr>
        <p:spPr>
          <a:xfrm>
            <a:off x="587827" y="2119239"/>
            <a:ext cx="11077191" cy="1169551"/>
          </a:xfrm>
          <a:prstGeom prst="rect">
            <a:avLst/>
          </a:prstGeom>
          <a:noFill/>
        </p:spPr>
        <p:txBody>
          <a:bodyPr wrap="square" rtlCol="0">
            <a:spAutoFit/>
          </a:bodyPr>
          <a:lstStyle/>
          <a:p>
            <a:pPr algn="ctr"/>
            <a:r>
              <a:rPr lang="es-CO" sz="1400" b="1" dirty="0">
                <a:solidFill>
                  <a:schemeClr val="accent1">
                    <a:lumMod val="50000"/>
                  </a:schemeClr>
                </a:solidFill>
                <a:latin typeface="Open Sans" panose="020B0606030504020204"/>
              </a:rPr>
              <a:t>TÉCNICAS DE ELABORACIÓN DE INFORMES TÉCNICOS (NORMAS IEEE - ICONTEC</a:t>
            </a:r>
            <a:r>
              <a:rPr lang="es-CO" sz="1400" b="1" dirty="0" smtClean="0">
                <a:solidFill>
                  <a:schemeClr val="accent1">
                    <a:lumMod val="50000"/>
                  </a:schemeClr>
                </a:solidFill>
                <a:latin typeface="Open Sans" panose="020B0606030504020204"/>
              </a:rPr>
              <a:t>)</a:t>
            </a:r>
          </a:p>
          <a:p>
            <a:pPr algn="just"/>
            <a:r>
              <a:rPr lang="es-CO" sz="1400" dirty="0">
                <a:solidFill>
                  <a:schemeClr val="tx1">
                    <a:lumMod val="75000"/>
                    <a:lumOff val="25000"/>
                  </a:schemeClr>
                </a:solidFill>
                <a:latin typeface="Open Sans" panose="020B0606030504020204"/>
              </a:rPr>
              <a:t>Un informe es un documento escrito en prosa informativa, que tiene como objetivo informar y comunicar sobre un asunto en específico, ya sea de estudio o de investigación. Así pues, este tipo de documento contiene hechos verificados u obtenidos por el autor (trabajos, investigaciones, reconocimientos o estudios). Además, cuenta con una explicación concisa y precisa del tema en general, encuentra y propone la mejor solución al tema tratado y explica los métodos que se utilizan para realizarlo.</a:t>
            </a:r>
            <a:endParaRPr lang="es-CO" sz="1400" b="1" dirty="0">
              <a:solidFill>
                <a:schemeClr val="tx1">
                  <a:lumMod val="75000"/>
                  <a:lumOff val="25000"/>
                </a:schemeClr>
              </a:solidFill>
              <a:latin typeface="Open Sans" panose="020B0606030504020204"/>
            </a:endParaRPr>
          </a:p>
        </p:txBody>
      </p:sp>
      <p:sp>
        <p:nvSpPr>
          <p:cNvPr id="7" name="Rectángulo redondeado 6"/>
          <p:cNvSpPr/>
          <p:nvPr/>
        </p:nvSpPr>
        <p:spPr>
          <a:xfrm>
            <a:off x="587827" y="1494112"/>
            <a:ext cx="11077192" cy="52322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bg1"/>
                </a:solidFill>
                <a:latin typeface="Open Sans" panose="020B0606030504020204"/>
              </a:rPr>
              <a:t>Resumen: </a:t>
            </a:r>
            <a:r>
              <a:rPr lang="es-CO" sz="1400" dirty="0">
                <a:solidFill>
                  <a:schemeClr val="bg1"/>
                </a:solidFill>
                <a:latin typeface="Open Sans" panose="020B0606030504020204"/>
              </a:rPr>
              <a:t>En esta lección se explica que es un informe, para que sirve, los pasos que se deben tener en cuenta la hora de realizar este documento y los formatos IEEE e Icontec.</a:t>
            </a:r>
          </a:p>
        </p:txBody>
      </p:sp>
      <p:sp>
        <p:nvSpPr>
          <p:cNvPr id="2" name="Rectángulo redondeado 1"/>
          <p:cNvSpPr/>
          <p:nvPr/>
        </p:nvSpPr>
        <p:spPr>
          <a:xfrm>
            <a:off x="685800" y="3690257"/>
            <a:ext cx="10874829" cy="246017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5 Rectángulo redondeado"/>
          <p:cNvSpPr/>
          <p:nvPr/>
        </p:nvSpPr>
        <p:spPr>
          <a:xfrm>
            <a:off x="5236058" y="3481497"/>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smtClean="0">
                <a:latin typeface="Open Sans"/>
              </a:rPr>
              <a:t>Tipos de informes</a:t>
            </a:r>
            <a:endParaRPr lang="es-CO" sz="1400" b="1" dirty="0">
              <a:latin typeface="Open Sans"/>
            </a:endParaRPr>
          </a:p>
        </p:txBody>
      </p:sp>
      <p:pic>
        <p:nvPicPr>
          <p:cNvPr id="13" name="Imagen 10" descr="Icono&#10;&#10;Descripción generada automáticamente">
            <a:extLst>
              <a:ext uri="{FF2B5EF4-FFF2-40B4-BE49-F238E27FC236}">
                <a16:creationId xmlns:a16="http://schemas.microsoft.com/office/drawing/2014/main" xmlns=""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36482" y="5090173"/>
            <a:ext cx="434340" cy="539422"/>
          </a:xfrm>
          <a:prstGeom prst="rect">
            <a:avLst/>
          </a:prstGeom>
        </p:spPr>
      </p:pic>
      <p:sp>
        <p:nvSpPr>
          <p:cNvPr id="4" name="Botón de acción: Final 3">
            <a:hlinkClick r:id="" action="ppaction://noaction" highlightClick="1"/>
          </p:cNvPr>
          <p:cNvSpPr/>
          <p:nvPr/>
        </p:nvSpPr>
        <p:spPr>
          <a:xfrm>
            <a:off x="10936482" y="4713787"/>
            <a:ext cx="424542" cy="424543"/>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p:cNvSpPr txBox="1"/>
          <p:nvPr/>
        </p:nvSpPr>
        <p:spPr>
          <a:xfrm>
            <a:off x="1426028" y="4658733"/>
            <a:ext cx="9394371" cy="523220"/>
          </a:xfrm>
          <a:prstGeom prst="rect">
            <a:avLst/>
          </a:prstGeom>
          <a:noFill/>
        </p:spPr>
        <p:txBody>
          <a:bodyPr wrap="square" rtlCol="0">
            <a:spAutoFit/>
          </a:bodyPr>
          <a:lstStyle/>
          <a:p>
            <a:pPr lvl="0" algn="just"/>
            <a:r>
              <a:rPr lang="es-CO" sz="1400" b="1" dirty="0">
                <a:solidFill>
                  <a:schemeClr val="tx1">
                    <a:lumMod val="75000"/>
                    <a:lumOff val="25000"/>
                  </a:schemeClr>
                </a:solidFill>
                <a:latin typeface="Open Sans" panose="020B0606030504020204"/>
              </a:rPr>
              <a:t>Informes técnicos</a:t>
            </a:r>
            <a:r>
              <a:rPr lang="es-CO" sz="1400" dirty="0">
                <a:solidFill>
                  <a:schemeClr val="tx1">
                    <a:lumMod val="75000"/>
                    <a:lumOff val="25000"/>
                  </a:schemeClr>
                </a:solidFill>
                <a:latin typeface="Open Sans" panose="020B0606030504020204"/>
              </a:rPr>
              <a:t>: abarca temas de antropología, sociología, psicología social, etc.; se desarrolla para </a:t>
            </a:r>
            <a:r>
              <a:rPr lang="es-CO" sz="1400" dirty="0" smtClean="0">
                <a:solidFill>
                  <a:schemeClr val="tx1">
                    <a:lumMod val="75000"/>
                    <a:lumOff val="25000"/>
                  </a:schemeClr>
                </a:solidFill>
                <a:latin typeface="Open Sans" panose="020B0606030504020204"/>
              </a:rPr>
              <a:t>las </a:t>
            </a:r>
            <a:r>
              <a:rPr lang="es-CO" sz="1400" dirty="0">
                <a:solidFill>
                  <a:schemeClr val="tx1">
                    <a:lumMod val="75000"/>
                    <a:lumOff val="25000"/>
                  </a:schemeClr>
                </a:solidFill>
                <a:latin typeface="Open Sans" panose="020B0606030504020204"/>
              </a:rPr>
              <a:t>organizaciones públicas o privadas, su lenguaje es comprensible, pero mantiene su rigor como los del tipo científico.</a:t>
            </a:r>
          </a:p>
        </p:txBody>
      </p:sp>
      <p:sp>
        <p:nvSpPr>
          <p:cNvPr id="10" name="Botón de acción: Final 9">
            <a:hlinkClick r:id="" action="ppaction://noaction" highlightClick="1"/>
          </p:cNvPr>
          <p:cNvSpPr/>
          <p:nvPr/>
        </p:nvSpPr>
        <p:spPr>
          <a:xfrm flipH="1">
            <a:off x="843643" y="4713787"/>
            <a:ext cx="424542" cy="424543"/>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p:cNvSpPr/>
          <p:nvPr/>
        </p:nvSpPr>
        <p:spPr>
          <a:xfrm>
            <a:off x="11070772" y="3497550"/>
            <a:ext cx="489857" cy="48985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X</a:t>
            </a:r>
            <a:endParaRPr lang="es-CO" dirty="0"/>
          </a:p>
        </p:txBody>
      </p:sp>
    </p:spTree>
    <p:extLst>
      <p:ext uri="{BB962C8B-B14F-4D97-AF65-F5344CB8AC3E}">
        <p14:creationId xmlns:p14="http://schemas.microsoft.com/office/powerpoint/2010/main" val="21368088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CuadroTexto 2"/>
          <p:cNvSpPr txBox="1"/>
          <p:nvPr/>
        </p:nvSpPr>
        <p:spPr>
          <a:xfrm>
            <a:off x="587827" y="2119239"/>
            <a:ext cx="11077191" cy="1169551"/>
          </a:xfrm>
          <a:prstGeom prst="rect">
            <a:avLst/>
          </a:prstGeom>
          <a:noFill/>
        </p:spPr>
        <p:txBody>
          <a:bodyPr wrap="square" rtlCol="0">
            <a:spAutoFit/>
          </a:bodyPr>
          <a:lstStyle/>
          <a:p>
            <a:pPr algn="ctr"/>
            <a:r>
              <a:rPr lang="es-CO" sz="1400" b="1" dirty="0">
                <a:solidFill>
                  <a:schemeClr val="accent1">
                    <a:lumMod val="50000"/>
                  </a:schemeClr>
                </a:solidFill>
                <a:latin typeface="Open Sans" panose="020B0606030504020204"/>
              </a:rPr>
              <a:t>TÉCNICAS DE ELABORACIÓN DE INFORMES TÉCNICOS (NORMAS IEEE - ICONTEC</a:t>
            </a:r>
            <a:r>
              <a:rPr lang="es-CO" sz="1400" b="1" dirty="0" smtClean="0">
                <a:solidFill>
                  <a:schemeClr val="accent1">
                    <a:lumMod val="50000"/>
                  </a:schemeClr>
                </a:solidFill>
                <a:latin typeface="Open Sans" panose="020B0606030504020204"/>
              </a:rPr>
              <a:t>)</a:t>
            </a:r>
          </a:p>
          <a:p>
            <a:pPr algn="just"/>
            <a:r>
              <a:rPr lang="es-CO" sz="1400" dirty="0">
                <a:solidFill>
                  <a:schemeClr val="tx1">
                    <a:lumMod val="75000"/>
                    <a:lumOff val="25000"/>
                  </a:schemeClr>
                </a:solidFill>
                <a:latin typeface="Open Sans" panose="020B0606030504020204"/>
              </a:rPr>
              <a:t>Un informe es un documento escrito en prosa informativa, que tiene como objetivo informar y comunicar sobre un asunto en específico, ya sea de estudio o de investigación. Así pues, este tipo de documento contiene hechos verificados u obtenidos por el autor (trabajos, investigaciones, reconocimientos o estudios). Además, cuenta con una explicación concisa y precisa del tema en general, encuentra y propone la mejor solución al tema tratado y explica los métodos que se utilizan para realizarlo.</a:t>
            </a:r>
            <a:endParaRPr lang="es-CO" sz="1400" b="1" dirty="0">
              <a:solidFill>
                <a:schemeClr val="tx1">
                  <a:lumMod val="75000"/>
                  <a:lumOff val="25000"/>
                </a:schemeClr>
              </a:solidFill>
              <a:latin typeface="Open Sans" panose="020B0606030504020204"/>
            </a:endParaRPr>
          </a:p>
        </p:txBody>
      </p:sp>
      <p:sp>
        <p:nvSpPr>
          <p:cNvPr id="7" name="Rectángulo redondeado 6"/>
          <p:cNvSpPr/>
          <p:nvPr/>
        </p:nvSpPr>
        <p:spPr>
          <a:xfrm>
            <a:off x="587827" y="1494112"/>
            <a:ext cx="11077192" cy="52322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bg1"/>
                </a:solidFill>
                <a:latin typeface="Open Sans" panose="020B0606030504020204"/>
              </a:rPr>
              <a:t>Resumen: </a:t>
            </a:r>
            <a:r>
              <a:rPr lang="es-CO" sz="1400" dirty="0">
                <a:solidFill>
                  <a:schemeClr val="bg1"/>
                </a:solidFill>
                <a:latin typeface="Open Sans" panose="020B0606030504020204"/>
              </a:rPr>
              <a:t>En esta lección se explica que es un informe, para que sirve, los pasos que se deben tener en cuenta la hora de realizar este documento y los formatos IEEE e Icontec.</a:t>
            </a:r>
          </a:p>
        </p:txBody>
      </p:sp>
      <p:sp>
        <p:nvSpPr>
          <p:cNvPr id="2" name="Rectángulo redondeado 1"/>
          <p:cNvSpPr/>
          <p:nvPr/>
        </p:nvSpPr>
        <p:spPr>
          <a:xfrm>
            <a:off x="685800" y="3690257"/>
            <a:ext cx="10874829" cy="246017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5 Rectángulo redondeado"/>
          <p:cNvSpPr/>
          <p:nvPr/>
        </p:nvSpPr>
        <p:spPr>
          <a:xfrm>
            <a:off x="5236058" y="3481497"/>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smtClean="0">
                <a:latin typeface="Open Sans"/>
              </a:rPr>
              <a:t>Tipos de informes</a:t>
            </a:r>
            <a:endParaRPr lang="es-CO" sz="1400" b="1" dirty="0">
              <a:latin typeface="Open Sans"/>
            </a:endParaRPr>
          </a:p>
        </p:txBody>
      </p:sp>
      <p:sp>
        <p:nvSpPr>
          <p:cNvPr id="4" name="Botón de acción: Final 3">
            <a:hlinkClick r:id="" action="ppaction://noaction" highlightClick="1"/>
          </p:cNvPr>
          <p:cNvSpPr/>
          <p:nvPr/>
        </p:nvSpPr>
        <p:spPr>
          <a:xfrm>
            <a:off x="10936482" y="4713787"/>
            <a:ext cx="424542" cy="424543"/>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p:cNvSpPr txBox="1"/>
          <p:nvPr/>
        </p:nvSpPr>
        <p:spPr>
          <a:xfrm>
            <a:off x="1426028" y="4244600"/>
            <a:ext cx="9394371" cy="1600438"/>
          </a:xfrm>
          <a:prstGeom prst="rect">
            <a:avLst/>
          </a:prstGeom>
          <a:noFill/>
        </p:spPr>
        <p:txBody>
          <a:bodyPr wrap="square" rtlCol="0">
            <a:spAutoFit/>
          </a:bodyPr>
          <a:lstStyle/>
          <a:p>
            <a:pPr algn="just"/>
            <a:r>
              <a:rPr lang="es-CO" sz="1400" dirty="0">
                <a:solidFill>
                  <a:schemeClr val="tx1">
                    <a:lumMod val="75000"/>
                    <a:lumOff val="25000"/>
                  </a:schemeClr>
                </a:solidFill>
                <a:latin typeface="Open Sans" panose="020B0606030504020204"/>
              </a:rPr>
              <a:t>Dependiendo de la escritura y composición del informe se puede clasificar en: </a:t>
            </a:r>
          </a:p>
          <a:p>
            <a:pPr marL="285750" lvl="0" indent="-285750" algn="just">
              <a:buFont typeface="Arial" panose="020B0604020202020204" pitchFamily="34" charset="0"/>
              <a:buChar char="•"/>
            </a:pPr>
            <a:r>
              <a:rPr lang="es-CO" sz="1400" b="1" dirty="0">
                <a:solidFill>
                  <a:schemeClr val="tx1">
                    <a:lumMod val="75000"/>
                    <a:lumOff val="25000"/>
                  </a:schemeClr>
                </a:solidFill>
                <a:latin typeface="Open Sans" panose="020B0606030504020204"/>
              </a:rPr>
              <a:t>Expositivos: </a:t>
            </a:r>
            <a:r>
              <a:rPr lang="es-CO" sz="1400" dirty="0">
                <a:solidFill>
                  <a:schemeClr val="tx1">
                    <a:lumMod val="75000"/>
                    <a:lumOff val="25000"/>
                  </a:schemeClr>
                </a:solidFill>
                <a:latin typeface="Open Sans" panose="020B0606030504020204"/>
              </a:rPr>
              <a:t>también conocido como dossier, se caracteriza por tener una descripción completa del tema o instrucciones, este tipo de informe no tiene como necesidad incluir interpretación o conclusiones.</a:t>
            </a:r>
          </a:p>
          <a:p>
            <a:pPr marL="285750" lvl="0" indent="-285750" algn="just">
              <a:buFont typeface="Arial" panose="020B0604020202020204" pitchFamily="34" charset="0"/>
              <a:buChar char="•"/>
            </a:pPr>
            <a:r>
              <a:rPr lang="es-CO" sz="1400" b="1" dirty="0">
                <a:solidFill>
                  <a:schemeClr val="tx1">
                    <a:lumMod val="75000"/>
                    <a:lumOff val="25000"/>
                  </a:schemeClr>
                </a:solidFill>
                <a:latin typeface="Open Sans" panose="020B0606030504020204"/>
              </a:rPr>
              <a:t>Analítico: </a:t>
            </a:r>
            <a:r>
              <a:rPr lang="es-CO" sz="1400" dirty="0">
                <a:solidFill>
                  <a:schemeClr val="tx1">
                    <a:lumMod val="75000"/>
                    <a:lumOff val="25000"/>
                  </a:schemeClr>
                </a:solidFill>
                <a:latin typeface="Open Sans" panose="020B0606030504020204"/>
              </a:rPr>
              <a:t>su objetivo es justificar una acción o decisión que se está pensando hacer o ya está realizada. También se le denomina propuesta.</a:t>
            </a:r>
          </a:p>
          <a:p>
            <a:pPr marL="285750" lvl="0" indent="-285750" algn="just">
              <a:buFont typeface="Arial" panose="020B0604020202020204" pitchFamily="34" charset="0"/>
              <a:buChar char="•"/>
            </a:pPr>
            <a:r>
              <a:rPr lang="es-CO" sz="1400" b="1" dirty="0">
                <a:solidFill>
                  <a:schemeClr val="tx1">
                    <a:lumMod val="75000"/>
                    <a:lumOff val="25000"/>
                  </a:schemeClr>
                </a:solidFill>
                <a:latin typeface="Open Sans" panose="020B0606030504020204"/>
              </a:rPr>
              <a:t>Persuasivo: </a:t>
            </a:r>
            <a:r>
              <a:rPr lang="es-CO" sz="1400" dirty="0">
                <a:solidFill>
                  <a:schemeClr val="tx1">
                    <a:lumMod val="75000"/>
                    <a:lumOff val="25000"/>
                  </a:schemeClr>
                </a:solidFill>
                <a:latin typeface="Open Sans" panose="020B0606030504020204"/>
              </a:rPr>
              <a:t>tiene como finalidad convencer al destinatario para que tome una decisión desde el punto de vista del autor, propone un plan de acción y una descripción del tema.</a:t>
            </a:r>
          </a:p>
        </p:txBody>
      </p:sp>
      <p:sp>
        <p:nvSpPr>
          <p:cNvPr id="10" name="Botón de acción: Final 9">
            <a:hlinkClick r:id="" action="ppaction://noaction" highlightClick="1"/>
          </p:cNvPr>
          <p:cNvSpPr/>
          <p:nvPr/>
        </p:nvSpPr>
        <p:spPr>
          <a:xfrm flipH="1">
            <a:off x="843643" y="4713787"/>
            <a:ext cx="424542" cy="424543"/>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p:cNvSpPr/>
          <p:nvPr/>
        </p:nvSpPr>
        <p:spPr>
          <a:xfrm>
            <a:off x="11070772" y="3497550"/>
            <a:ext cx="489857" cy="48985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X</a:t>
            </a:r>
            <a:endParaRPr lang="es-CO" dirty="0"/>
          </a:p>
        </p:txBody>
      </p:sp>
      <p:pic>
        <p:nvPicPr>
          <p:cNvPr id="13" name="Imagen 10" descr="Icono&#10;&#10;Descripción generada automáticamente">
            <a:extLst>
              <a:ext uri="{FF2B5EF4-FFF2-40B4-BE49-F238E27FC236}">
                <a16:creationId xmlns:a16="http://schemas.microsoft.com/office/drawing/2014/main" xmlns=""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6287" y="3910403"/>
            <a:ext cx="434340" cy="539422"/>
          </a:xfrm>
          <a:prstGeom prst="rect">
            <a:avLst/>
          </a:prstGeom>
        </p:spPr>
      </p:pic>
    </p:spTree>
    <p:extLst>
      <p:ext uri="{BB962C8B-B14F-4D97-AF65-F5344CB8AC3E}">
        <p14:creationId xmlns:p14="http://schemas.microsoft.com/office/powerpoint/2010/main" val="278025382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5 Rectángulo redondeado"/>
          <p:cNvSpPr/>
          <p:nvPr/>
        </p:nvSpPr>
        <p:spPr>
          <a:xfrm>
            <a:off x="1061506" y="4173268"/>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Tipos de informes</a:t>
            </a:r>
          </a:p>
        </p:txBody>
      </p:sp>
      <p:sp>
        <p:nvSpPr>
          <p:cNvPr id="9" name="Rectángulo 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CuadroTexto 2"/>
          <p:cNvSpPr txBox="1"/>
          <p:nvPr/>
        </p:nvSpPr>
        <p:spPr>
          <a:xfrm>
            <a:off x="587827" y="2119239"/>
            <a:ext cx="11077191" cy="1169551"/>
          </a:xfrm>
          <a:prstGeom prst="rect">
            <a:avLst/>
          </a:prstGeom>
          <a:noFill/>
        </p:spPr>
        <p:txBody>
          <a:bodyPr wrap="square" rtlCol="0">
            <a:spAutoFit/>
          </a:bodyPr>
          <a:lstStyle/>
          <a:p>
            <a:pPr algn="ctr"/>
            <a:r>
              <a:rPr lang="es-CO" sz="1400" b="1" dirty="0">
                <a:solidFill>
                  <a:schemeClr val="accent1">
                    <a:lumMod val="50000"/>
                  </a:schemeClr>
                </a:solidFill>
                <a:latin typeface="Open Sans" panose="020B0606030504020204"/>
              </a:rPr>
              <a:t>TÉCNICAS DE ELABORACIÓN DE INFORMES TÉCNICOS (NORMAS IEEE - ICONTEC</a:t>
            </a:r>
            <a:r>
              <a:rPr lang="es-CO" sz="1400" b="1" dirty="0" smtClean="0">
                <a:solidFill>
                  <a:schemeClr val="accent1">
                    <a:lumMod val="50000"/>
                  </a:schemeClr>
                </a:solidFill>
                <a:latin typeface="Open Sans" panose="020B0606030504020204"/>
              </a:rPr>
              <a:t>)</a:t>
            </a:r>
          </a:p>
          <a:p>
            <a:pPr algn="just"/>
            <a:r>
              <a:rPr lang="es-CO" sz="1400" dirty="0">
                <a:solidFill>
                  <a:schemeClr val="tx1">
                    <a:lumMod val="75000"/>
                    <a:lumOff val="25000"/>
                  </a:schemeClr>
                </a:solidFill>
                <a:latin typeface="Open Sans" panose="020B0606030504020204"/>
              </a:rPr>
              <a:t>Un informe es un documento escrito en prosa informativa, que tiene como objetivo informar y comunicar sobre un asunto en específico, ya sea de estudio o de investigación. Así pues, este tipo de documento contiene hechos verificados u obtenidos por el autor (trabajos, investigaciones, reconocimientos o estudios). Además, cuenta con una explicación concisa y precisa del tema en general, encuentra y propone la mejor solución al tema tratado y explica los métodos que se utilizan para realizarlo.</a:t>
            </a:r>
            <a:endParaRPr lang="es-CO" sz="1400" b="1" dirty="0">
              <a:solidFill>
                <a:schemeClr val="tx1">
                  <a:lumMod val="75000"/>
                  <a:lumOff val="25000"/>
                </a:schemeClr>
              </a:solidFill>
              <a:latin typeface="Open Sans" panose="020B0606030504020204"/>
            </a:endParaRPr>
          </a:p>
        </p:txBody>
      </p:sp>
      <p:sp>
        <p:nvSpPr>
          <p:cNvPr id="7" name="Rectángulo redondeado 6"/>
          <p:cNvSpPr/>
          <p:nvPr/>
        </p:nvSpPr>
        <p:spPr>
          <a:xfrm>
            <a:off x="587827" y="1494112"/>
            <a:ext cx="11077192" cy="52322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bg1"/>
                </a:solidFill>
                <a:latin typeface="Open Sans" panose="020B0606030504020204"/>
              </a:rPr>
              <a:t>Resumen: </a:t>
            </a:r>
            <a:r>
              <a:rPr lang="es-CO" sz="1400" dirty="0">
                <a:solidFill>
                  <a:schemeClr val="bg1"/>
                </a:solidFill>
                <a:latin typeface="Open Sans" panose="020B0606030504020204"/>
              </a:rPr>
              <a:t>En esta lección se explica que es un informe, para que sirve, los pasos que se deben tener en cuenta la hora de realizar este documento y los formatos IEEE e Icontec.</a:t>
            </a:r>
          </a:p>
        </p:txBody>
      </p:sp>
      <p:sp>
        <p:nvSpPr>
          <p:cNvPr id="19" name="5 Rectángulo redondeado"/>
          <p:cNvSpPr/>
          <p:nvPr/>
        </p:nvSpPr>
        <p:spPr>
          <a:xfrm>
            <a:off x="3148782" y="4173268"/>
            <a:ext cx="1638964" cy="605562"/>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Partes del informe </a:t>
            </a:r>
          </a:p>
        </p:txBody>
      </p:sp>
      <p:sp>
        <p:nvSpPr>
          <p:cNvPr id="21" name="5 Rectángulo redondeado"/>
          <p:cNvSpPr/>
          <p:nvPr/>
        </p:nvSpPr>
        <p:spPr>
          <a:xfrm>
            <a:off x="5236058" y="4166865"/>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smtClean="0">
                <a:latin typeface="Open Sans" panose="020B0606030504020204"/>
              </a:rPr>
              <a:t>Etapas</a:t>
            </a:r>
            <a:endParaRPr lang="es-CO" sz="1400" b="1" dirty="0">
              <a:latin typeface="Open Sans" panose="020B0606030504020204"/>
            </a:endParaRPr>
          </a:p>
        </p:txBody>
      </p:sp>
      <p:sp>
        <p:nvSpPr>
          <p:cNvPr id="22" name="5 Rectángulo redondeado"/>
          <p:cNvSpPr/>
          <p:nvPr/>
        </p:nvSpPr>
        <p:spPr>
          <a:xfrm>
            <a:off x="7323334" y="4173268"/>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Normas IEEE</a:t>
            </a:r>
          </a:p>
        </p:txBody>
      </p:sp>
      <p:sp>
        <p:nvSpPr>
          <p:cNvPr id="23" name="5 Rectángulo redondeado"/>
          <p:cNvSpPr/>
          <p:nvPr/>
        </p:nvSpPr>
        <p:spPr>
          <a:xfrm>
            <a:off x="9410610" y="4173268"/>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Normas Icontec</a:t>
            </a:r>
          </a:p>
        </p:txBody>
      </p:sp>
      <p:pic>
        <p:nvPicPr>
          <p:cNvPr id="20" name="Imagen 10" descr="Icono&#10;&#10;Descripción generada automáticamente">
            <a:extLst>
              <a:ext uri="{FF2B5EF4-FFF2-40B4-BE49-F238E27FC236}">
                <a16:creationId xmlns:a16="http://schemas.microsoft.com/office/drawing/2014/main" xmlns=""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1094" y="4589802"/>
            <a:ext cx="434340" cy="539422"/>
          </a:xfrm>
          <a:prstGeom prst="rect">
            <a:avLst/>
          </a:prstGeom>
        </p:spPr>
      </p:pic>
    </p:spTree>
    <p:extLst>
      <p:ext uri="{BB962C8B-B14F-4D97-AF65-F5344CB8AC3E}">
        <p14:creationId xmlns:p14="http://schemas.microsoft.com/office/powerpoint/2010/main" val="13536690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CuadroTexto 2"/>
          <p:cNvSpPr txBox="1"/>
          <p:nvPr/>
        </p:nvSpPr>
        <p:spPr>
          <a:xfrm>
            <a:off x="587827" y="2119239"/>
            <a:ext cx="11077191" cy="1169551"/>
          </a:xfrm>
          <a:prstGeom prst="rect">
            <a:avLst/>
          </a:prstGeom>
          <a:noFill/>
        </p:spPr>
        <p:txBody>
          <a:bodyPr wrap="square" rtlCol="0">
            <a:spAutoFit/>
          </a:bodyPr>
          <a:lstStyle/>
          <a:p>
            <a:pPr algn="ctr"/>
            <a:r>
              <a:rPr lang="es-CO" sz="1400" b="1" dirty="0">
                <a:solidFill>
                  <a:schemeClr val="accent1">
                    <a:lumMod val="50000"/>
                  </a:schemeClr>
                </a:solidFill>
                <a:latin typeface="Open Sans" panose="020B0606030504020204"/>
              </a:rPr>
              <a:t>TÉCNICAS DE ELABORACIÓN DE INFORMES TÉCNICOS (NORMAS IEEE - ICONTEC</a:t>
            </a:r>
            <a:r>
              <a:rPr lang="es-CO" sz="1400" b="1" dirty="0" smtClean="0">
                <a:solidFill>
                  <a:schemeClr val="accent1">
                    <a:lumMod val="50000"/>
                  </a:schemeClr>
                </a:solidFill>
                <a:latin typeface="Open Sans" panose="020B0606030504020204"/>
              </a:rPr>
              <a:t>)</a:t>
            </a:r>
          </a:p>
          <a:p>
            <a:pPr algn="just"/>
            <a:r>
              <a:rPr lang="es-CO" sz="1400" dirty="0">
                <a:solidFill>
                  <a:schemeClr val="tx1">
                    <a:lumMod val="75000"/>
                    <a:lumOff val="25000"/>
                  </a:schemeClr>
                </a:solidFill>
                <a:latin typeface="Open Sans" panose="020B0606030504020204"/>
              </a:rPr>
              <a:t>Un informe es un documento escrito en prosa informativa, que tiene como objetivo informar y comunicar sobre un asunto en específico, ya sea de estudio o de investigación. Así pues, este tipo de documento contiene hechos verificados u obtenidos por el autor (trabajos, investigaciones, reconocimientos o estudios). Además, cuenta con una explicación concisa y precisa del tema en general, encuentra y propone la mejor solución al tema tratado y explica los métodos que se utilizan para realizarlo.</a:t>
            </a:r>
            <a:endParaRPr lang="es-CO" sz="1400" b="1" dirty="0">
              <a:solidFill>
                <a:schemeClr val="tx1">
                  <a:lumMod val="75000"/>
                  <a:lumOff val="25000"/>
                </a:schemeClr>
              </a:solidFill>
              <a:latin typeface="Open Sans" panose="020B0606030504020204"/>
            </a:endParaRPr>
          </a:p>
        </p:txBody>
      </p:sp>
      <p:sp>
        <p:nvSpPr>
          <p:cNvPr id="7" name="Rectángulo redondeado 6"/>
          <p:cNvSpPr/>
          <p:nvPr/>
        </p:nvSpPr>
        <p:spPr>
          <a:xfrm>
            <a:off x="587827" y="1494112"/>
            <a:ext cx="11077192" cy="52322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bg1"/>
                </a:solidFill>
                <a:latin typeface="Open Sans" panose="020B0606030504020204"/>
              </a:rPr>
              <a:t>Resumen: </a:t>
            </a:r>
            <a:r>
              <a:rPr lang="es-CO" sz="1400" dirty="0">
                <a:solidFill>
                  <a:schemeClr val="bg1"/>
                </a:solidFill>
                <a:latin typeface="Open Sans" panose="020B0606030504020204"/>
              </a:rPr>
              <a:t>En esta lección se explica que es un informe, para que sirve, los pasos que se deben tener en cuenta la hora de realizar este documento y los formatos IEEE e Icontec.</a:t>
            </a:r>
          </a:p>
        </p:txBody>
      </p:sp>
      <p:sp>
        <p:nvSpPr>
          <p:cNvPr id="2" name="Rectángulo redondeado 1"/>
          <p:cNvSpPr/>
          <p:nvPr/>
        </p:nvSpPr>
        <p:spPr>
          <a:xfrm>
            <a:off x="685800" y="3690257"/>
            <a:ext cx="10874829" cy="246017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5 Rectángulo redondeado"/>
          <p:cNvSpPr/>
          <p:nvPr/>
        </p:nvSpPr>
        <p:spPr>
          <a:xfrm>
            <a:off x="5236058" y="3481497"/>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smtClean="0">
                <a:latin typeface="Open Sans"/>
              </a:rPr>
              <a:t>Partes del informe</a:t>
            </a:r>
            <a:endParaRPr lang="es-CO" sz="1400" b="1" dirty="0">
              <a:latin typeface="Open Sans"/>
            </a:endParaRPr>
          </a:p>
        </p:txBody>
      </p:sp>
      <p:sp>
        <p:nvSpPr>
          <p:cNvPr id="5" name="CuadroTexto 4"/>
          <p:cNvSpPr txBox="1"/>
          <p:nvPr/>
        </p:nvSpPr>
        <p:spPr>
          <a:xfrm>
            <a:off x="1426028" y="4658733"/>
            <a:ext cx="9394371" cy="52322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panose="020B0606030504020204"/>
              </a:rPr>
              <a:t>El informe debe estar compuesto en un orden especifico, al igual que otros métodos de comunicación, por eso a continuación se enseña sus partes:</a:t>
            </a:r>
          </a:p>
        </p:txBody>
      </p:sp>
      <p:sp>
        <p:nvSpPr>
          <p:cNvPr id="11" name="Elipse 10"/>
          <p:cNvSpPr/>
          <p:nvPr/>
        </p:nvSpPr>
        <p:spPr>
          <a:xfrm>
            <a:off x="11070772" y="3497550"/>
            <a:ext cx="489857" cy="48985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X</a:t>
            </a:r>
            <a:endParaRPr lang="es-CO" dirty="0"/>
          </a:p>
        </p:txBody>
      </p:sp>
      <p:pic>
        <p:nvPicPr>
          <p:cNvPr id="13" name="Imagen 10" descr="Icono&#10;&#10;Descripción generada automáticamente">
            <a:extLst>
              <a:ext uri="{FF2B5EF4-FFF2-40B4-BE49-F238E27FC236}">
                <a16:creationId xmlns:a16="http://schemas.microsoft.com/office/drawing/2014/main" xmlns=""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3344" y="5159273"/>
            <a:ext cx="434340" cy="539422"/>
          </a:xfrm>
          <a:prstGeom prst="rect">
            <a:avLst/>
          </a:prstGeom>
        </p:spPr>
      </p:pic>
      <p:sp>
        <p:nvSpPr>
          <p:cNvPr id="14" name="Botón de acción: Final 13">
            <a:hlinkClick r:id="" action="ppaction://noaction" highlightClick="1"/>
          </p:cNvPr>
          <p:cNvSpPr/>
          <p:nvPr/>
        </p:nvSpPr>
        <p:spPr>
          <a:xfrm>
            <a:off x="10936482" y="4713787"/>
            <a:ext cx="424542" cy="424543"/>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6878176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CuadroTexto 2"/>
          <p:cNvSpPr txBox="1"/>
          <p:nvPr/>
        </p:nvSpPr>
        <p:spPr>
          <a:xfrm>
            <a:off x="587827" y="2119239"/>
            <a:ext cx="11077191" cy="1169551"/>
          </a:xfrm>
          <a:prstGeom prst="rect">
            <a:avLst/>
          </a:prstGeom>
          <a:noFill/>
        </p:spPr>
        <p:txBody>
          <a:bodyPr wrap="square" rtlCol="0">
            <a:spAutoFit/>
          </a:bodyPr>
          <a:lstStyle/>
          <a:p>
            <a:pPr algn="ctr"/>
            <a:r>
              <a:rPr lang="es-CO" sz="1400" b="1" dirty="0">
                <a:solidFill>
                  <a:schemeClr val="accent1">
                    <a:lumMod val="50000"/>
                  </a:schemeClr>
                </a:solidFill>
                <a:latin typeface="Open Sans" panose="020B0606030504020204"/>
              </a:rPr>
              <a:t>TÉCNICAS DE ELABORACIÓN DE INFORMES TÉCNICOS (NORMAS IEEE - ICONTEC</a:t>
            </a:r>
            <a:r>
              <a:rPr lang="es-CO" sz="1400" b="1" dirty="0" smtClean="0">
                <a:solidFill>
                  <a:schemeClr val="accent1">
                    <a:lumMod val="50000"/>
                  </a:schemeClr>
                </a:solidFill>
                <a:latin typeface="Open Sans" panose="020B0606030504020204"/>
              </a:rPr>
              <a:t>)</a:t>
            </a:r>
          </a:p>
          <a:p>
            <a:pPr algn="just"/>
            <a:r>
              <a:rPr lang="es-CO" sz="1400" dirty="0">
                <a:solidFill>
                  <a:schemeClr val="tx1">
                    <a:lumMod val="75000"/>
                    <a:lumOff val="25000"/>
                  </a:schemeClr>
                </a:solidFill>
                <a:latin typeface="Open Sans" panose="020B0606030504020204"/>
              </a:rPr>
              <a:t>Un informe es un documento escrito en prosa informativa, que tiene como objetivo informar y comunicar sobre un asunto en específico, ya sea de estudio o de investigación. Así pues, este tipo de documento contiene hechos verificados u obtenidos por el autor (trabajos, investigaciones, reconocimientos o estudios). Además, cuenta con una explicación concisa y precisa del tema en general, encuentra y propone la mejor solución al tema tratado y explica los métodos que se utilizan para realizarlo.</a:t>
            </a:r>
            <a:endParaRPr lang="es-CO" sz="1400" b="1" dirty="0">
              <a:solidFill>
                <a:schemeClr val="tx1">
                  <a:lumMod val="75000"/>
                  <a:lumOff val="25000"/>
                </a:schemeClr>
              </a:solidFill>
              <a:latin typeface="Open Sans" panose="020B0606030504020204"/>
            </a:endParaRPr>
          </a:p>
        </p:txBody>
      </p:sp>
      <p:sp>
        <p:nvSpPr>
          <p:cNvPr id="7" name="Rectángulo redondeado 6"/>
          <p:cNvSpPr/>
          <p:nvPr/>
        </p:nvSpPr>
        <p:spPr>
          <a:xfrm>
            <a:off x="587827" y="1494112"/>
            <a:ext cx="11077192" cy="52322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bg1"/>
                </a:solidFill>
                <a:latin typeface="Open Sans" panose="020B0606030504020204"/>
              </a:rPr>
              <a:t>Resumen: </a:t>
            </a:r>
            <a:r>
              <a:rPr lang="es-CO" sz="1400" dirty="0">
                <a:solidFill>
                  <a:schemeClr val="bg1"/>
                </a:solidFill>
                <a:latin typeface="Open Sans" panose="020B0606030504020204"/>
              </a:rPr>
              <a:t>En esta lección se explica que es un informe, para que sirve, los pasos que se deben tener en cuenta la hora de realizar este documento y los formatos IEEE e Icontec.</a:t>
            </a:r>
          </a:p>
        </p:txBody>
      </p:sp>
      <p:sp>
        <p:nvSpPr>
          <p:cNvPr id="2" name="Rectángulo redondeado 1"/>
          <p:cNvSpPr/>
          <p:nvPr/>
        </p:nvSpPr>
        <p:spPr>
          <a:xfrm>
            <a:off x="685800" y="3690257"/>
            <a:ext cx="10874829" cy="246017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5 Rectángulo redondeado"/>
          <p:cNvSpPr/>
          <p:nvPr/>
        </p:nvSpPr>
        <p:spPr>
          <a:xfrm>
            <a:off x="5236058" y="3481497"/>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smtClean="0">
                <a:latin typeface="Open Sans"/>
              </a:rPr>
              <a:t>Partes del informe</a:t>
            </a:r>
            <a:endParaRPr lang="es-CO" sz="1400" b="1" dirty="0">
              <a:latin typeface="Open Sans"/>
            </a:endParaRPr>
          </a:p>
        </p:txBody>
      </p:sp>
      <p:sp>
        <p:nvSpPr>
          <p:cNvPr id="5" name="CuadroTexto 4"/>
          <p:cNvSpPr txBox="1"/>
          <p:nvPr/>
        </p:nvSpPr>
        <p:spPr>
          <a:xfrm>
            <a:off x="1358354" y="4103081"/>
            <a:ext cx="9394371" cy="2031325"/>
          </a:xfrm>
          <a:prstGeom prst="rect">
            <a:avLst/>
          </a:prstGeom>
          <a:noFill/>
        </p:spPr>
        <p:txBody>
          <a:bodyPr wrap="square" rtlCol="0">
            <a:spAutoFit/>
          </a:bodyPr>
          <a:lstStyle/>
          <a:p>
            <a:pPr marL="342900" lvl="0" indent="-342900" algn="just">
              <a:buFont typeface="+mj-lt"/>
              <a:buAutoNum type="arabicPeriod"/>
            </a:pPr>
            <a:r>
              <a:rPr lang="es-CO" sz="1400" b="1" dirty="0">
                <a:solidFill>
                  <a:schemeClr val="tx1">
                    <a:lumMod val="65000"/>
                    <a:lumOff val="35000"/>
                  </a:schemeClr>
                </a:solidFill>
                <a:latin typeface="Open Sans" panose="020B0606030504020204"/>
              </a:rPr>
              <a:t>Portada: </a:t>
            </a:r>
            <a:r>
              <a:rPr lang="es-CO" sz="1400" dirty="0">
                <a:solidFill>
                  <a:schemeClr val="tx1">
                    <a:lumMod val="65000"/>
                    <a:lumOff val="35000"/>
                  </a:schemeClr>
                </a:solidFill>
                <a:latin typeface="Open Sans" panose="020B0606030504020204"/>
              </a:rPr>
              <a:t>contiene el título del trabajo y los datos del escritor.</a:t>
            </a:r>
          </a:p>
          <a:p>
            <a:pPr marL="342900" lvl="0" indent="-342900" algn="just">
              <a:buFont typeface="+mj-lt"/>
              <a:buAutoNum type="arabicPeriod"/>
            </a:pPr>
            <a:r>
              <a:rPr lang="es-CO" sz="1400" b="1" dirty="0">
                <a:solidFill>
                  <a:schemeClr val="tx1">
                    <a:lumMod val="65000"/>
                    <a:lumOff val="35000"/>
                  </a:schemeClr>
                </a:solidFill>
                <a:latin typeface="Open Sans" panose="020B0606030504020204"/>
              </a:rPr>
              <a:t>Título: </a:t>
            </a:r>
            <a:r>
              <a:rPr lang="es-CO" sz="1400" dirty="0">
                <a:solidFill>
                  <a:schemeClr val="tx1">
                    <a:lumMod val="65000"/>
                    <a:lumOff val="35000"/>
                  </a:schemeClr>
                </a:solidFill>
                <a:latin typeface="Open Sans" panose="020B0606030504020204"/>
              </a:rPr>
              <a:t>debe dar una idea general de todo lo que abarca el texto.</a:t>
            </a:r>
          </a:p>
          <a:p>
            <a:pPr marL="342900" lvl="0" indent="-342900" algn="just">
              <a:buFont typeface="+mj-lt"/>
              <a:buAutoNum type="arabicPeriod"/>
            </a:pPr>
            <a:r>
              <a:rPr lang="es-CO" sz="1400" b="1" dirty="0">
                <a:solidFill>
                  <a:schemeClr val="tx1">
                    <a:lumMod val="65000"/>
                    <a:lumOff val="35000"/>
                  </a:schemeClr>
                </a:solidFill>
                <a:latin typeface="Open Sans" panose="020B0606030504020204"/>
              </a:rPr>
              <a:t>Índice: </a:t>
            </a:r>
            <a:r>
              <a:rPr lang="es-CO" sz="1400" dirty="0">
                <a:solidFill>
                  <a:schemeClr val="tx1">
                    <a:lumMod val="65000"/>
                    <a:lumOff val="35000"/>
                  </a:schemeClr>
                </a:solidFill>
                <a:latin typeface="Open Sans" panose="020B0606030504020204"/>
              </a:rPr>
              <a:t>en esta sección se indica todas las partes del informe.</a:t>
            </a:r>
          </a:p>
          <a:p>
            <a:pPr marL="342900" lvl="0" indent="-342900" algn="just">
              <a:buFont typeface="+mj-lt"/>
              <a:buAutoNum type="arabicPeriod"/>
            </a:pPr>
            <a:r>
              <a:rPr lang="es-CO" sz="1400" b="1" dirty="0">
                <a:solidFill>
                  <a:schemeClr val="tx1">
                    <a:lumMod val="65000"/>
                    <a:lumOff val="35000"/>
                  </a:schemeClr>
                </a:solidFill>
                <a:latin typeface="Open Sans" panose="020B0606030504020204"/>
              </a:rPr>
              <a:t>Introducción: </a:t>
            </a:r>
            <a:r>
              <a:rPr lang="es-CO" sz="1400" dirty="0">
                <a:solidFill>
                  <a:schemeClr val="tx1">
                    <a:lumMod val="65000"/>
                    <a:lumOff val="35000"/>
                  </a:schemeClr>
                </a:solidFill>
                <a:latin typeface="Open Sans" panose="020B0606030504020204"/>
              </a:rPr>
              <a:t>una breve sinopsis de lo que trata el tema que se va a estudiar o tratar.</a:t>
            </a:r>
          </a:p>
          <a:p>
            <a:pPr marL="342900" lvl="0" indent="-342900" algn="just">
              <a:buFont typeface="+mj-lt"/>
              <a:buAutoNum type="arabicPeriod"/>
            </a:pPr>
            <a:r>
              <a:rPr lang="es-CO" sz="1400" b="1" dirty="0">
                <a:solidFill>
                  <a:schemeClr val="tx1">
                    <a:lumMod val="65000"/>
                    <a:lumOff val="35000"/>
                  </a:schemeClr>
                </a:solidFill>
                <a:latin typeface="Open Sans" panose="020B0606030504020204"/>
              </a:rPr>
              <a:t>Cuerpo: </a:t>
            </a:r>
            <a:r>
              <a:rPr lang="es-CO" sz="1400" dirty="0">
                <a:solidFill>
                  <a:schemeClr val="tx1">
                    <a:lumMod val="65000"/>
                    <a:lumOff val="35000"/>
                  </a:schemeClr>
                </a:solidFill>
                <a:latin typeface="Open Sans" panose="020B0606030504020204"/>
              </a:rPr>
              <a:t>tiene como contenido la información principal del tema, con todas sus especificaciones y puntos específicos.</a:t>
            </a:r>
          </a:p>
          <a:p>
            <a:pPr marL="342900" lvl="0" indent="-342900" algn="just">
              <a:buFont typeface="+mj-lt"/>
              <a:buAutoNum type="arabicPeriod"/>
            </a:pPr>
            <a:r>
              <a:rPr lang="es-CO" sz="1400" b="1" dirty="0">
                <a:solidFill>
                  <a:schemeClr val="tx1">
                    <a:lumMod val="65000"/>
                    <a:lumOff val="35000"/>
                  </a:schemeClr>
                </a:solidFill>
                <a:latin typeface="Open Sans" panose="020B0606030504020204"/>
              </a:rPr>
              <a:t>Conclusiones: </a:t>
            </a:r>
            <a:r>
              <a:rPr lang="es-CO" sz="1400" dirty="0">
                <a:solidFill>
                  <a:schemeClr val="tx1">
                    <a:lumMod val="65000"/>
                    <a:lumOff val="35000"/>
                  </a:schemeClr>
                </a:solidFill>
                <a:latin typeface="Open Sans" panose="020B0606030504020204"/>
              </a:rPr>
              <a:t>aquí se expresa los puntos finales del tema; o sea, los pensamientos finales y la opinión a la que se llegó después de todo el proceso de investigación mientras se realizaba el informe. </a:t>
            </a:r>
          </a:p>
          <a:p>
            <a:pPr marL="342900" lvl="0" indent="-342900" algn="just">
              <a:buFont typeface="+mj-lt"/>
              <a:buAutoNum type="arabicPeriod"/>
            </a:pPr>
            <a:r>
              <a:rPr lang="es-CO" sz="1400" b="1" dirty="0">
                <a:solidFill>
                  <a:schemeClr val="tx1">
                    <a:lumMod val="65000"/>
                    <a:lumOff val="35000"/>
                  </a:schemeClr>
                </a:solidFill>
                <a:latin typeface="Open Sans" panose="020B0606030504020204"/>
              </a:rPr>
              <a:t>Bibliografía: </a:t>
            </a:r>
            <a:r>
              <a:rPr lang="es-CO" sz="1400" dirty="0">
                <a:solidFill>
                  <a:schemeClr val="tx1">
                    <a:lumMod val="65000"/>
                    <a:lumOff val="35000"/>
                  </a:schemeClr>
                </a:solidFill>
                <a:latin typeface="Open Sans" panose="020B0606030504020204"/>
              </a:rPr>
              <a:t>se encuentra en orden alfabético y tiene como contenido todas las fuentes de investigación, ya sean de libros o de páginas de internet.</a:t>
            </a:r>
          </a:p>
        </p:txBody>
      </p:sp>
      <p:sp>
        <p:nvSpPr>
          <p:cNvPr id="11" name="Elipse 10"/>
          <p:cNvSpPr/>
          <p:nvPr/>
        </p:nvSpPr>
        <p:spPr>
          <a:xfrm>
            <a:off x="11070772" y="3497550"/>
            <a:ext cx="489857" cy="48985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X</a:t>
            </a:r>
            <a:endParaRPr lang="es-CO" dirty="0"/>
          </a:p>
        </p:txBody>
      </p:sp>
      <p:pic>
        <p:nvPicPr>
          <p:cNvPr id="13" name="Imagen 10" descr="Icono&#10;&#10;Descripción generada automáticamente">
            <a:extLst>
              <a:ext uri="{FF2B5EF4-FFF2-40B4-BE49-F238E27FC236}">
                <a16:creationId xmlns:a16="http://schemas.microsoft.com/office/drawing/2014/main" xmlns=""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3344" y="5159273"/>
            <a:ext cx="434340" cy="539422"/>
          </a:xfrm>
          <a:prstGeom prst="rect">
            <a:avLst/>
          </a:prstGeom>
        </p:spPr>
      </p:pic>
      <p:sp>
        <p:nvSpPr>
          <p:cNvPr id="10" name="Botón de acción: Final 9">
            <a:hlinkClick r:id="" action="ppaction://noaction" highlightClick="1"/>
          </p:cNvPr>
          <p:cNvSpPr/>
          <p:nvPr/>
        </p:nvSpPr>
        <p:spPr>
          <a:xfrm>
            <a:off x="10936482" y="4713787"/>
            <a:ext cx="424542" cy="424543"/>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Botón de acción: Final 13">
            <a:hlinkClick r:id="" action="ppaction://noaction" highlightClick="1"/>
          </p:cNvPr>
          <p:cNvSpPr/>
          <p:nvPr/>
        </p:nvSpPr>
        <p:spPr>
          <a:xfrm flipH="1">
            <a:off x="843643" y="4713787"/>
            <a:ext cx="424542" cy="424543"/>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86815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a:extLst>
              <a:ext uri="{FF2B5EF4-FFF2-40B4-BE49-F238E27FC236}">
                <a16:creationId xmlns="" xmlns:a16="http://schemas.microsoft.com/office/drawing/2014/main" id="{F50D53D5-3372-43B8-A47D-9EF4E3077112}"/>
              </a:ext>
            </a:extLst>
          </p:cNvPr>
          <p:cNvSpPr/>
          <p:nvPr/>
        </p:nvSpPr>
        <p:spPr>
          <a:xfrm>
            <a:off x="714095" y="1534822"/>
            <a:ext cx="10731193" cy="1346029"/>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dirty="0">
              <a:solidFill>
                <a:schemeClr val="tx1">
                  <a:lumMod val="75000"/>
                  <a:lumOff val="25000"/>
                </a:schemeClr>
              </a:solidFill>
              <a:ea typeface="Times New Roman" panose="02020603050405020304" pitchFamily="18" charset="0"/>
            </a:endParaRPr>
          </a:p>
          <a:p>
            <a:pPr algn="just"/>
            <a:endParaRPr lang="es-ES" sz="1400" dirty="0">
              <a:solidFill>
                <a:schemeClr val="tx1">
                  <a:lumMod val="75000"/>
                  <a:lumOff val="25000"/>
                </a:schemeClr>
              </a:solidFill>
              <a:ea typeface="Times New Roman" panose="02020603050405020304" pitchFamily="18" charset="0"/>
            </a:endParaRPr>
          </a:p>
          <a:p>
            <a:pPr algn="just"/>
            <a:r>
              <a:rPr lang="es-CO" sz="1400" b="1" dirty="0">
                <a:solidFill>
                  <a:schemeClr val="tx1">
                    <a:lumMod val="75000"/>
                    <a:lumOff val="25000"/>
                  </a:schemeClr>
                </a:solidFill>
                <a:latin typeface="Open Sans" panose="020B0606030504020204"/>
                <a:ea typeface="Times New Roman" panose="02020603050405020304" pitchFamily="18" charset="0"/>
              </a:rPr>
              <a:t>La seguridad en los sistemas embebidos</a:t>
            </a:r>
          </a:p>
          <a:p>
            <a:pPr algn="just"/>
            <a:r>
              <a:rPr lang="es-CO" sz="1400" dirty="0">
                <a:solidFill>
                  <a:schemeClr val="tx1">
                    <a:lumMod val="75000"/>
                    <a:lumOff val="25000"/>
                  </a:schemeClr>
                </a:solidFill>
                <a:latin typeface="Open Sans" panose="020B0606030504020204"/>
                <a:ea typeface="Times New Roman" panose="02020603050405020304" pitchFamily="18" charset="0"/>
              </a:rPr>
              <a:t>Hablar de seguridad en un sistema electrónico, y más un sistema embebido que hace uso de una red para su constante monitoreo, es un tema muy delicado para tratar, ya que este tipo de dispositivos tienen la posibilidad de conectarse remotamente desde cualquier punto, esto es posible gracias al uso de la red, lo que conlleva a que estos pueden quedar vulnerables, pero este tema no es un factor fuerte, ya que tiene muchas debilidades en este sector, algunas carencias de seguridad pueden ser</a:t>
            </a:r>
            <a:r>
              <a:rPr lang="es-CO" sz="1400" dirty="0" smtClean="0">
                <a:solidFill>
                  <a:schemeClr val="tx1">
                    <a:lumMod val="75000"/>
                    <a:lumOff val="25000"/>
                  </a:schemeClr>
                </a:solidFill>
                <a:latin typeface="Open Sans" panose="020B0606030504020204"/>
                <a:ea typeface="Times New Roman" panose="02020603050405020304" pitchFamily="18" charset="0"/>
              </a:rPr>
              <a:t>:</a:t>
            </a:r>
          </a:p>
          <a:p>
            <a:pPr algn="just"/>
            <a:endParaRPr lang="es-CO" sz="1400" dirty="0">
              <a:solidFill>
                <a:schemeClr val="tx1">
                  <a:lumMod val="75000"/>
                  <a:lumOff val="25000"/>
                </a:schemeClr>
              </a:solidFill>
            </a:endParaRPr>
          </a:p>
          <a:p>
            <a:pPr algn="just"/>
            <a:endParaRPr lang="es-CO" sz="1400" dirty="0">
              <a:solidFill>
                <a:schemeClr val="tx1">
                  <a:lumMod val="75000"/>
                  <a:lumOff val="25000"/>
                </a:schemeClr>
              </a:solidFill>
            </a:endParaRPr>
          </a:p>
        </p:txBody>
      </p:sp>
      <p:sp>
        <p:nvSpPr>
          <p:cNvPr id="5" name="Rectángulo 4"/>
          <p:cNvSpPr/>
          <p:nvPr/>
        </p:nvSpPr>
        <p:spPr>
          <a:xfrm>
            <a:off x="6990970" y="3182614"/>
            <a:ext cx="3563209" cy="2246769"/>
          </a:xfrm>
          <a:prstGeom prst="rect">
            <a:avLst/>
          </a:prstGeom>
          <a:solidFill>
            <a:srgbClr val="FDFFDD"/>
          </a:solidFill>
        </p:spPr>
        <p:txBody>
          <a:bodyPr wrap="square">
            <a:spAutoFit/>
          </a:bodyPr>
          <a:lstStyle/>
          <a:p>
            <a:endParaRPr lang="es-CO" sz="1400" dirty="0" smtClean="0">
              <a:latin typeface="Open Sans" panose="020B0606030504020204"/>
            </a:endParaRPr>
          </a:p>
          <a:p>
            <a:pPr algn="just"/>
            <a:r>
              <a:rPr lang="es-CO" sz="1400" dirty="0" smtClean="0">
                <a:latin typeface="Open Sans" panose="020B0606030504020204"/>
              </a:rPr>
              <a:t>Finalmente</a:t>
            </a:r>
            <a:r>
              <a:rPr lang="es-CO" sz="1400" dirty="0">
                <a:latin typeface="Open Sans" panose="020B0606030504020204"/>
              </a:rPr>
              <a:t>, la poca seguridad de estos sistemas está siendo replanteada gracias a que poco a poco se vienen implementando con mayor frecuencia en la denominada “industria 4.0”, y esto ha demandado que los diseñadores busquen la forma de mejorar este aspecto</a:t>
            </a:r>
            <a:r>
              <a:rPr lang="es-CO" sz="1400" dirty="0" smtClean="0">
                <a:latin typeface="Open Sans" panose="020B0606030504020204"/>
              </a:rPr>
              <a:t>.</a:t>
            </a:r>
          </a:p>
          <a:p>
            <a:endParaRPr lang="es-CO" sz="1400" dirty="0">
              <a:latin typeface="Open Sans" panose="020B0606030504020204"/>
            </a:endParaRPr>
          </a:p>
          <a:p>
            <a:endParaRPr lang="es-CO" sz="1400" dirty="0">
              <a:latin typeface="Open Sans" panose="020B0606030504020204"/>
            </a:endParaRPr>
          </a:p>
          <a:p>
            <a:endParaRPr lang="es-CO" sz="1400" dirty="0">
              <a:latin typeface="Open Sans" panose="020B0606030504020204"/>
            </a:endParaRPr>
          </a:p>
        </p:txBody>
      </p:sp>
      <p:sp>
        <p:nvSpPr>
          <p:cNvPr id="7" name="Rectángulo 6"/>
          <p:cNvSpPr/>
          <p:nvPr/>
        </p:nvSpPr>
        <p:spPr>
          <a:xfrm>
            <a:off x="345474" y="950462"/>
            <a:ext cx="4816896"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7197" y="4728199"/>
            <a:ext cx="1372676" cy="1372676"/>
          </a:xfrm>
          <a:prstGeom prst="rect">
            <a:avLst/>
          </a:prstGeom>
        </p:spPr>
      </p:pic>
      <p:sp>
        <p:nvSpPr>
          <p:cNvPr id="6" name="Rectángulo redondeado 5"/>
          <p:cNvSpPr/>
          <p:nvPr/>
        </p:nvSpPr>
        <p:spPr>
          <a:xfrm>
            <a:off x="956052" y="3328070"/>
            <a:ext cx="5084311" cy="1297858"/>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es-CO" sz="1400" b="1" dirty="0">
                <a:solidFill>
                  <a:schemeClr val="tx1">
                    <a:lumMod val="75000"/>
                    <a:lumOff val="25000"/>
                  </a:schemeClr>
                </a:solidFill>
                <a:latin typeface="Open Sans" panose="020B0606030504020204"/>
              </a:rPr>
              <a:t>Un cifrado débil: </a:t>
            </a:r>
            <a:r>
              <a:rPr lang="es-CO" sz="1400" dirty="0">
                <a:solidFill>
                  <a:schemeClr val="tx1">
                    <a:lumMod val="75000"/>
                    <a:lumOff val="25000"/>
                  </a:schemeClr>
                </a:solidFill>
                <a:latin typeface="Open Sans" panose="020B0606030504020204"/>
              </a:rPr>
              <a:t>la criptografía de estos sistemas es muy básica, lo que lleva a que los datos compartidos entre estos dispositivos pueden ser interceptados fácilmente y descifrados.</a:t>
            </a: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5412" y="4259404"/>
            <a:ext cx="5115786" cy="328299"/>
          </a:xfrm>
          <a:prstGeom prst="rect">
            <a:avLst/>
          </a:prstGeom>
        </p:spPr>
      </p:pic>
      <p:sp>
        <p:nvSpPr>
          <p:cNvPr id="18" name="Elipse 17"/>
          <p:cNvSpPr/>
          <p:nvPr/>
        </p:nvSpPr>
        <p:spPr>
          <a:xfrm>
            <a:off x="2537613" y="4641228"/>
            <a:ext cx="216309" cy="2163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p:cNvSpPr/>
          <p:nvPr/>
        </p:nvSpPr>
        <p:spPr>
          <a:xfrm>
            <a:off x="2885768"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lipse 21"/>
          <p:cNvSpPr/>
          <p:nvPr/>
        </p:nvSpPr>
        <p:spPr>
          <a:xfrm>
            <a:off x="3233923"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Elipse 22"/>
          <p:cNvSpPr/>
          <p:nvPr/>
        </p:nvSpPr>
        <p:spPr>
          <a:xfrm>
            <a:off x="3582078"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23"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1565" y="4749382"/>
            <a:ext cx="374203" cy="464736"/>
          </a:xfrm>
          <a:prstGeom prst="rect">
            <a:avLst/>
          </a:prstGeom>
        </p:spPr>
      </p:pic>
      <p:sp>
        <p:nvSpPr>
          <p:cNvPr id="19" name="CuadroTexto 18"/>
          <p:cNvSpPr txBox="1"/>
          <p:nvPr/>
        </p:nvSpPr>
        <p:spPr>
          <a:xfrm>
            <a:off x="1454505" y="4595493"/>
            <a:ext cx="660758" cy="307777"/>
          </a:xfrm>
          <a:prstGeom prst="rect">
            <a:avLst/>
          </a:prstGeom>
          <a:noFill/>
        </p:spPr>
        <p:txBody>
          <a:bodyPr wrap="none" rtlCol="0">
            <a:spAutoFit/>
          </a:bodyPr>
          <a:lstStyle/>
          <a:p>
            <a:r>
              <a:rPr lang="es-CO" sz="1400" b="1" i="1" dirty="0" smtClean="0">
                <a:latin typeface="Open Sans" panose="020B0606030504020204"/>
              </a:rPr>
              <a:t>Desliza</a:t>
            </a:r>
            <a:endParaRPr lang="es-CO" sz="1400" b="1" i="1" dirty="0">
              <a:latin typeface="Open Sans" panose="020B0606030504020204"/>
            </a:endParaRPr>
          </a:p>
        </p:txBody>
      </p:sp>
    </p:spTree>
    <p:extLst>
      <p:ext uri="{BB962C8B-B14F-4D97-AF65-F5344CB8AC3E}">
        <p14:creationId xmlns:p14="http://schemas.microsoft.com/office/powerpoint/2010/main" val="169702243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CuadroTexto 2"/>
          <p:cNvSpPr txBox="1"/>
          <p:nvPr/>
        </p:nvSpPr>
        <p:spPr>
          <a:xfrm>
            <a:off x="587827" y="2119239"/>
            <a:ext cx="11077191" cy="1169551"/>
          </a:xfrm>
          <a:prstGeom prst="rect">
            <a:avLst/>
          </a:prstGeom>
          <a:noFill/>
        </p:spPr>
        <p:txBody>
          <a:bodyPr wrap="square" rtlCol="0">
            <a:spAutoFit/>
          </a:bodyPr>
          <a:lstStyle/>
          <a:p>
            <a:pPr algn="ctr"/>
            <a:r>
              <a:rPr lang="es-CO" sz="1400" b="1" dirty="0">
                <a:solidFill>
                  <a:schemeClr val="accent1">
                    <a:lumMod val="50000"/>
                  </a:schemeClr>
                </a:solidFill>
                <a:latin typeface="Open Sans" panose="020B0606030504020204"/>
              </a:rPr>
              <a:t>TÉCNICAS DE ELABORACIÓN DE INFORMES TÉCNICOS (NORMAS IEEE - ICONTEC</a:t>
            </a:r>
            <a:r>
              <a:rPr lang="es-CO" sz="1400" b="1" dirty="0" smtClean="0">
                <a:solidFill>
                  <a:schemeClr val="accent1">
                    <a:lumMod val="50000"/>
                  </a:schemeClr>
                </a:solidFill>
                <a:latin typeface="Open Sans" panose="020B0606030504020204"/>
              </a:rPr>
              <a:t>)</a:t>
            </a:r>
          </a:p>
          <a:p>
            <a:pPr algn="just"/>
            <a:r>
              <a:rPr lang="es-CO" sz="1400" dirty="0">
                <a:solidFill>
                  <a:schemeClr val="tx1">
                    <a:lumMod val="75000"/>
                    <a:lumOff val="25000"/>
                  </a:schemeClr>
                </a:solidFill>
                <a:latin typeface="Open Sans" panose="020B0606030504020204"/>
              </a:rPr>
              <a:t>Un informe es un documento escrito en prosa informativa, que tiene como objetivo informar y comunicar sobre un asunto en específico, ya sea de estudio o de investigación. Así pues, este tipo de documento contiene hechos verificados u obtenidos por el autor (trabajos, investigaciones, reconocimientos o estudios). Además, cuenta con una explicación concisa y precisa del tema en general, encuentra y propone la mejor solución al tema tratado y explica los métodos que se utilizan para realizarlo.</a:t>
            </a:r>
            <a:endParaRPr lang="es-CO" sz="1400" b="1" dirty="0">
              <a:solidFill>
                <a:schemeClr val="tx1">
                  <a:lumMod val="75000"/>
                  <a:lumOff val="25000"/>
                </a:schemeClr>
              </a:solidFill>
              <a:latin typeface="Open Sans" panose="020B0606030504020204"/>
            </a:endParaRPr>
          </a:p>
        </p:txBody>
      </p:sp>
      <p:sp>
        <p:nvSpPr>
          <p:cNvPr id="7" name="Rectángulo redondeado 6"/>
          <p:cNvSpPr/>
          <p:nvPr/>
        </p:nvSpPr>
        <p:spPr>
          <a:xfrm>
            <a:off x="587827" y="1494112"/>
            <a:ext cx="11077192" cy="52322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bg1"/>
                </a:solidFill>
                <a:latin typeface="Open Sans" panose="020B0606030504020204"/>
              </a:rPr>
              <a:t>Resumen: </a:t>
            </a:r>
            <a:r>
              <a:rPr lang="es-CO" sz="1400" dirty="0">
                <a:solidFill>
                  <a:schemeClr val="bg1"/>
                </a:solidFill>
                <a:latin typeface="Open Sans" panose="020B0606030504020204"/>
              </a:rPr>
              <a:t>En esta lección se explica que es un informe, para que sirve, los pasos que se deben tener en cuenta la hora de realizar este documento y los formatos IEEE e Icontec.</a:t>
            </a:r>
          </a:p>
        </p:txBody>
      </p:sp>
      <p:sp>
        <p:nvSpPr>
          <p:cNvPr id="2" name="Rectángulo redondeado 1"/>
          <p:cNvSpPr/>
          <p:nvPr/>
        </p:nvSpPr>
        <p:spPr>
          <a:xfrm>
            <a:off x="685800" y="3690257"/>
            <a:ext cx="10874829" cy="246017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5 Rectángulo redondeado"/>
          <p:cNvSpPr/>
          <p:nvPr/>
        </p:nvSpPr>
        <p:spPr>
          <a:xfrm>
            <a:off x="5236058" y="3481497"/>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smtClean="0">
                <a:latin typeface="Open Sans"/>
              </a:rPr>
              <a:t>Partes del informe</a:t>
            </a:r>
            <a:endParaRPr lang="es-CO" sz="1400" b="1" dirty="0">
              <a:latin typeface="Open Sans"/>
            </a:endParaRPr>
          </a:p>
        </p:txBody>
      </p:sp>
      <p:sp>
        <p:nvSpPr>
          <p:cNvPr id="5" name="CuadroTexto 4"/>
          <p:cNvSpPr txBox="1"/>
          <p:nvPr/>
        </p:nvSpPr>
        <p:spPr>
          <a:xfrm>
            <a:off x="1358354" y="4335567"/>
            <a:ext cx="9394371" cy="116955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panose="020B0606030504020204"/>
              </a:rPr>
              <a:t>Al momento de presentar un informe se debe de tener en cuenta que es un documento de reporte o de información que va dirigido hacia una o varias personas con un propósito de explicar un tema en específico</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Durante la realización del informe, se debe organizar la información de tal forma que exprese de manera clara la idea y sus componentes más importantes</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sp>
        <p:nvSpPr>
          <p:cNvPr id="11" name="Elipse 10"/>
          <p:cNvSpPr/>
          <p:nvPr/>
        </p:nvSpPr>
        <p:spPr>
          <a:xfrm>
            <a:off x="11070772" y="3497550"/>
            <a:ext cx="489857" cy="48985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X</a:t>
            </a:r>
            <a:endParaRPr lang="es-CO" dirty="0"/>
          </a:p>
        </p:txBody>
      </p:sp>
      <p:pic>
        <p:nvPicPr>
          <p:cNvPr id="13" name="Imagen 10" descr="Icono&#10;&#10;Descripción generada automáticamente">
            <a:extLst>
              <a:ext uri="{FF2B5EF4-FFF2-40B4-BE49-F238E27FC236}">
                <a16:creationId xmlns:a16="http://schemas.microsoft.com/office/drawing/2014/main" xmlns=""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772" y="3932311"/>
            <a:ext cx="434340" cy="539422"/>
          </a:xfrm>
          <a:prstGeom prst="rect">
            <a:avLst/>
          </a:prstGeom>
        </p:spPr>
      </p:pic>
      <p:sp>
        <p:nvSpPr>
          <p:cNvPr id="10" name="Botón de acción: Final 9">
            <a:hlinkClick r:id="" action="ppaction://noaction" highlightClick="1"/>
          </p:cNvPr>
          <p:cNvSpPr/>
          <p:nvPr/>
        </p:nvSpPr>
        <p:spPr>
          <a:xfrm>
            <a:off x="10936482" y="4713787"/>
            <a:ext cx="424542" cy="424543"/>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Botón de acción: Final 13">
            <a:hlinkClick r:id="" action="ppaction://noaction" highlightClick="1"/>
          </p:cNvPr>
          <p:cNvSpPr/>
          <p:nvPr/>
        </p:nvSpPr>
        <p:spPr>
          <a:xfrm flipH="1">
            <a:off x="843643" y="4713787"/>
            <a:ext cx="424542" cy="424543"/>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9782572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5 Rectángulo redondeado"/>
          <p:cNvSpPr/>
          <p:nvPr/>
        </p:nvSpPr>
        <p:spPr>
          <a:xfrm>
            <a:off x="1061506" y="4173268"/>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Tipos de informes</a:t>
            </a:r>
          </a:p>
        </p:txBody>
      </p:sp>
      <p:sp>
        <p:nvSpPr>
          <p:cNvPr id="9" name="Rectángulo 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CuadroTexto 2"/>
          <p:cNvSpPr txBox="1"/>
          <p:nvPr/>
        </p:nvSpPr>
        <p:spPr>
          <a:xfrm>
            <a:off x="587827" y="2119239"/>
            <a:ext cx="11077191" cy="1169551"/>
          </a:xfrm>
          <a:prstGeom prst="rect">
            <a:avLst/>
          </a:prstGeom>
          <a:noFill/>
        </p:spPr>
        <p:txBody>
          <a:bodyPr wrap="square" rtlCol="0">
            <a:spAutoFit/>
          </a:bodyPr>
          <a:lstStyle/>
          <a:p>
            <a:pPr algn="ctr"/>
            <a:r>
              <a:rPr lang="es-CO" sz="1400" b="1" dirty="0">
                <a:solidFill>
                  <a:schemeClr val="accent1">
                    <a:lumMod val="50000"/>
                  </a:schemeClr>
                </a:solidFill>
                <a:latin typeface="Open Sans" panose="020B0606030504020204"/>
              </a:rPr>
              <a:t>TÉCNICAS DE ELABORACIÓN DE INFORMES TÉCNICOS (NORMAS IEEE - ICONTEC</a:t>
            </a:r>
            <a:r>
              <a:rPr lang="es-CO" sz="1400" b="1" dirty="0" smtClean="0">
                <a:solidFill>
                  <a:schemeClr val="accent1">
                    <a:lumMod val="50000"/>
                  </a:schemeClr>
                </a:solidFill>
                <a:latin typeface="Open Sans" panose="020B0606030504020204"/>
              </a:rPr>
              <a:t>)</a:t>
            </a:r>
          </a:p>
          <a:p>
            <a:pPr algn="just"/>
            <a:r>
              <a:rPr lang="es-CO" sz="1400" dirty="0">
                <a:solidFill>
                  <a:schemeClr val="tx1">
                    <a:lumMod val="75000"/>
                    <a:lumOff val="25000"/>
                  </a:schemeClr>
                </a:solidFill>
                <a:latin typeface="Open Sans" panose="020B0606030504020204"/>
              </a:rPr>
              <a:t>Un informe es un documento escrito en prosa informativa, que tiene como objetivo informar y comunicar sobre un asunto en específico, ya sea de estudio o de investigación. Así pues, este tipo de documento contiene hechos verificados u obtenidos por el autor (trabajos, investigaciones, reconocimientos o estudios). Además, cuenta con una explicación concisa y precisa del tema en general, encuentra y propone la mejor solución al tema tratado y explica los métodos que se utilizan para realizarlo.</a:t>
            </a:r>
            <a:endParaRPr lang="es-CO" sz="1400" b="1" dirty="0">
              <a:solidFill>
                <a:schemeClr val="tx1">
                  <a:lumMod val="75000"/>
                  <a:lumOff val="25000"/>
                </a:schemeClr>
              </a:solidFill>
              <a:latin typeface="Open Sans" panose="020B0606030504020204"/>
            </a:endParaRPr>
          </a:p>
        </p:txBody>
      </p:sp>
      <p:sp>
        <p:nvSpPr>
          <p:cNvPr id="7" name="Rectángulo redondeado 6"/>
          <p:cNvSpPr/>
          <p:nvPr/>
        </p:nvSpPr>
        <p:spPr>
          <a:xfrm>
            <a:off x="587827" y="1494112"/>
            <a:ext cx="11077192" cy="52322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bg1"/>
                </a:solidFill>
                <a:latin typeface="Open Sans" panose="020B0606030504020204"/>
              </a:rPr>
              <a:t>Resumen: </a:t>
            </a:r>
            <a:r>
              <a:rPr lang="es-CO" sz="1400" dirty="0">
                <a:solidFill>
                  <a:schemeClr val="bg1"/>
                </a:solidFill>
                <a:latin typeface="Open Sans" panose="020B0606030504020204"/>
              </a:rPr>
              <a:t>En esta lección se explica que es un informe, para que sirve, los pasos que se deben tener en cuenta la hora de realizar este documento y los formatos IEEE e Icontec.</a:t>
            </a:r>
          </a:p>
        </p:txBody>
      </p:sp>
      <p:sp>
        <p:nvSpPr>
          <p:cNvPr id="19" name="5 Rectángulo redondeado"/>
          <p:cNvSpPr/>
          <p:nvPr/>
        </p:nvSpPr>
        <p:spPr>
          <a:xfrm>
            <a:off x="3148782" y="4173268"/>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Partes del informe </a:t>
            </a:r>
          </a:p>
        </p:txBody>
      </p:sp>
      <p:sp>
        <p:nvSpPr>
          <p:cNvPr id="21" name="5 Rectángulo redondeado"/>
          <p:cNvSpPr/>
          <p:nvPr/>
        </p:nvSpPr>
        <p:spPr>
          <a:xfrm>
            <a:off x="5236058" y="4166865"/>
            <a:ext cx="1638964" cy="605562"/>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smtClean="0">
                <a:latin typeface="Open Sans" panose="020B0606030504020204"/>
              </a:rPr>
              <a:t>Etapas</a:t>
            </a:r>
            <a:endParaRPr lang="es-CO" sz="1400" b="1" dirty="0">
              <a:latin typeface="Open Sans" panose="020B0606030504020204"/>
            </a:endParaRPr>
          </a:p>
        </p:txBody>
      </p:sp>
      <p:sp>
        <p:nvSpPr>
          <p:cNvPr id="22" name="5 Rectángulo redondeado"/>
          <p:cNvSpPr/>
          <p:nvPr/>
        </p:nvSpPr>
        <p:spPr>
          <a:xfrm>
            <a:off x="7323334" y="4173268"/>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Normas IEEE</a:t>
            </a:r>
          </a:p>
        </p:txBody>
      </p:sp>
      <p:sp>
        <p:nvSpPr>
          <p:cNvPr id="23" name="5 Rectángulo redondeado"/>
          <p:cNvSpPr/>
          <p:nvPr/>
        </p:nvSpPr>
        <p:spPr>
          <a:xfrm>
            <a:off x="9410610" y="4173268"/>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Normas Icontec</a:t>
            </a:r>
          </a:p>
        </p:txBody>
      </p:sp>
      <p:pic>
        <p:nvPicPr>
          <p:cNvPr id="20" name="Imagen 10" descr="Icono&#10;&#10;Descripción generada automáticamente">
            <a:extLst>
              <a:ext uri="{FF2B5EF4-FFF2-40B4-BE49-F238E27FC236}">
                <a16:creationId xmlns:a16="http://schemas.microsoft.com/office/drawing/2014/main" xmlns=""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9252" y="4509119"/>
            <a:ext cx="434340" cy="539422"/>
          </a:xfrm>
          <a:prstGeom prst="rect">
            <a:avLst/>
          </a:prstGeom>
        </p:spPr>
      </p:pic>
    </p:spTree>
    <p:extLst>
      <p:ext uri="{BB962C8B-B14F-4D97-AF65-F5344CB8AC3E}">
        <p14:creationId xmlns:p14="http://schemas.microsoft.com/office/powerpoint/2010/main" val="343449910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CuadroTexto 2"/>
          <p:cNvSpPr txBox="1"/>
          <p:nvPr/>
        </p:nvSpPr>
        <p:spPr>
          <a:xfrm>
            <a:off x="587827" y="2119239"/>
            <a:ext cx="11077191" cy="1169551"/>
          </a:xfrm>
          <a:prstGeom prst="rect">
            <a:avLst/>
          </a:prstGeom>
          <a:noFill/>
        </p:spPr>
        <p:txBody>
          <a:bodyPr wrap="square" rtlCol="0">
            <a:spAutoFit/>
          </a:bodyPr>
          <a:lstStyle/>
          <a:p>
            <a:pPr algn="ctr"/>
            <a:r>
              <a:rPr lang="es-CO" sz="1400" b="1" dirty="0">
                <a:solidFill>
                  <a:schemeClr val="accent1">
                    <a:lumMod val="50000"/>
                  </a:schemeClr>
                </a:solidFill>
                <a:latin typeface="Open Sans" panose="020B0606030504020204"/>
              </a:rPr>
              <a:t>TÉCNICAS DE ELABORACIÓN DE INFORMES TÉCNICOS (NORMAS IEEE - ICONTEC</a:t>
            </a:r>
            <a:r>
              <a:rPr lang="es-CO" sz="1400" b="1" dirty="0" smtClean="0">
                <a:solidFill>
                  <a:schemeClr val="accent1">
                    <a:lumMod val="50000"/>
                  </a:schemeClr>
                </a:solidFill>
                <a:latin typeface="Open Sans" panose="020B0606030504020204"/>
              </a:rPr>
              <a:t>)</a:t>
            </a:r>
          </a:p>
          <a:p>
            <a:pPr algn="just"/>
            <a:r>
              <a:rPr lang="es-CO" sz="1400" dirty="0">
                <a:solidFill>
                  <a:schemeClr val="tx1">
                    <a:lumMod val="75000"/>
                    <a:lumOff val="25000"/>
                  </a:schemeClr>
                </a:solidFill>
                <a:latin typeface="Open Sans" panose="020B0606030504020204"/>
              </a:rPr>
              <a:t>Un informe es un documento escrito en prosa informativa, que tiene como objetivo informar y comunicar sobre un asunto en específico, ya sea de estudio o de investigación. Así pues, este tipo de documento contiene hechos verificados u obtenidos por el autor (trabajos, investigaciones, reconocimientos o estudios). Además, cuenta con una explicación concisa y precisa del tema en general, encuentra y propone la mejor solución al tema tratado y explica los métodos que se utilizan para realizarlo.</a:t>
            </a:r>
            <a:endParaRPr lang="es-CO" sz="1400" b="1" dirty="0">
              <a:solidFill>
                <a:schemeClr val="tx1">
                  <a:lumMod val="75000"/>
                  <a:lumOff val="25000"/>
                </a:schemeClr>
              </a:solidFill>
              <a:latin typeface="Open Sans" panose="020B0606030504020204"/>
            </a:endParaRPr>
          </a:p>
        </p:txBody>
      </p:sp>
      <p:sp>
        <p:nvSpPr>
          <p:cNvPr id="7" name="Rectángulo redondeado 6"/>
          <p:cNvSpPr/>
          <p:nvPr/>
        </p:nvSpPr>
        <p:spPr>
          <a:xfrm>
            <a:off x="587827" y="1494112"/>
            <a:ext cx="11077192" cy="52322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bg1"/>
                </a:solidFill>
                <a:latin typeface="Open Sans" panose="020B0606030504020204"/>
              </a:rPr>
              <a:t>Resumen: </a:t>
            </a:r>
            <a:r>
              <a:rPr lang="es-CO" sz="1400" dirty="0">
                <a:solidFill>
                  <a:schemeClr val="bg1"/>
                </a:solidFill>
                <a:latin typeface="Open Sans" panose="020B0606030504020204"/>
              </a:rPr>
              <a:t>En esta lección se explica que es un informe, para que sirve, los pasos que se deben tener en cuenta la hora de realizar este documento y los formatos IEEE e Icontec.</a:t>
            </a:r>
          </a:p>
        </p:txBody>
      </p:sp>
      <p:sp>
        <p:nvSpPr>
          <p:cNvPr id="2" name="Rectángulo redondeado 1"/>
          <p:cNvSpPr/>
          <p:nvPr/>
        </p:nvSpPr>
        <p:spPr>
          <a:xfrm>
            <a:off x="685800" y="3690257"/>
            <a:ext cx="10874829" cy="246017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5 Rectángulo redondeado"/>
          <p:cNvSpPr/>
          <p:nvPr/>
        </p:nvSpPr>
        <p:spPr>
          <a:xfrm>
            <a:off x="5236058" y="3481497"/>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Etapas para la realización de un informe</a:t>
            </a:r>
          </a:p>
        </p:txBody>
      </p:sp>
      <p:sp>
        <p:nvSpPr>
          <p:cNvPr id="5" name="CuadroTexto 4"/>
          <p:cNvSpPr txBox="1"/>
          <p:nvPr/>
        </p:nvSpPr>
        <p:spPr>
          <a:xfrm>
            <a:off x="2605948" y="4227845"/>
            <a:ext cx="7034532" cy="1384995"/>
          </a:xfrm>
          <a:prstGeom prst="rect">
            <a:avLst/>
          </a:prstGeom>
          <a:noFill/>
        </p:spPr>
        <p:txBody>
          <a:bodyPr wrap="square" rtlCol="0">
            <a:spAutoFit/>
          </a:bodyPr>
          <a:lstStyle/>
          <a:p>
            <a:pPr marL="342900" lvl="0" indent="-342900" algn="just">
              <a:buFont typeface="+mj-lt"/>
              <a:buAutoNum type="arabicPeriod"/>
            </a:pPr>
            <a:r>
              <a:rPr lang="es-CO" sz="1400" dirty="0">
                <a:solidFill>
                  <a:schemeClr val="tx1">
                    <a:lumMod val="75000"/>
                    <a:lumOff val="25000"/>
                  </a:schemeClr>
                </a:solidFill>
                <a:latin typeface="Open Sans" panose="020B0606030504020204"/>
              </a:rPr>
              <a:t>Se determina la información que es necesaria para tener una base fundamental para el informe.</a:t>
            </a:r>
          </a:p>
          <a:p>
            <a:pPr marL="342900" lvl="0" indent="-342900" algn="just">
              <a:buFont typeface="+mj-lt"/>
              <a:buAutoNum type="arabicPeriod"/>
            </a:pPr>
            <a:r>
              <a:rPr lang="es-CO" sz="1400" dirty="0">
                <a:solidFill>
                  <a:schemeClr val="tx1">
                    <a:lumMod val="75000"/>
                    <a:lumOff val="25000"/>
                  </a:schemeClr>
                </a:solidFill>
                <a:latin typeface="Open Sans" panose="020B0606030504020204"/>
              </a:rPr>
              <a:t>Se definen las actividades que se van a llevar a cabo en el respectivo documento.</a:t>
            </a:r>
          </a:p>
          <a:p>
            <a:pPr marL="342900" lvl="0" indent="-342900" algn="just">
              <a:buFont typeface="+mj-lt"/>
              <a:buAutoNum type="arabicPeriod"/>
            </a:pPr>
            <a:r>
              <a:rPr lang="es-CO" sz="1400" dirty="0">
                <a:solidFill>
                  <a:schemeClr val="tx1">
                    <a:lumMod val="75000"/>
                    <a:lumOff val="25000"/>
                  </a:schemeClr>
                </a:solidFill>
                <a:latin typeface="Open Sans" panose="020B0606030504020204"/>
              </a:rPr>
              <a:t>Se recolectan datos y la obtención necesaria de información.</a:t>
            </a:r>
          </a:p>
          <a:p>
            <a:pPr marL="342900" lvl="0" indent="-342900" algn="just">
              <a:buFont typeface="+mj-lt"/>
              <a:buAutoNum type="arabicPeriod"/>
            </a:pPr>
            <a:r>
              <a:rPr lang="es-CO" sz="1400" dirty="0">
                <a:solidFill>
                  <a:schemeClr val="tx1">
                    <a:lumMod val="75000"/>
                    <a:lumOff val="25000"/>
                  </a:schemeClr>
                </a:solidFill>
                <a:latin typeface="Open Sans" panose="020B0606030504020204"/>
              </a:rPr>
              <a:t>Se analizan los datos, se seleccionan los datos que sirven y los que no sirven se descartan.</a:t>
            </a:r>
          </a:p>
          <a:p>
            <a:pPr marL="342900" lvl="0" indent="-342900" algn="just">
              <a:buFont typeface="+mj-lt"/>
              <a:buAutoNum type="arabicPeriod"/>
            </a:pPr>
            <a:r>
              <a:rPr lang="es-CO" sz="1400" dirty="0">
                <a:solidFill>
                  <a:schemeClr val="tx1">
                    <a:lumMod val="75000"/>
                    <a:lumOff val="25000"/>
                  </a:schemeClr>
                </a:solidFill>
                <a:latin typeface="Open Sans" panose="020B0606030504020204"/>
              </a:rPr>
              <a:t>Se sintetiza toda la información por medio de análisis.</a:t>
            </a:r>
          </a:p>
          <a:p>
            <a:pPr marL="342900" lvl="0" indent="-342900" algn="just">
              <a:buFont typeface="+mj-lt"/>
              <a:buAutoNum type="arabicPeriod"/>
            </a:pPr>
            <a:r>
              <a:rPr lang="es-CO" sz="1400" dirty="0">
                <a:solidFill>
                  <a:schemeClr val="tx1">
                    <a:lumMod val="75000"/>
                    <a:lumOff val="25000"/>
                  </a:schemeClr>
                </a:solidFill>
                <a:latin typeface="Open Sans" panose="020B0606030504020204"/>
              </a:rPr>
              <a:t>Se organiza y se elabora el informe escrito.</a:t>
            </a:r>
          </a:p>
        </p:txBody>
      </p:sp>
      <p:sp>
        <p:nvSpPr>
          <p:cNvPr id="11" name="Elipse 10"/>
          <p:cNvSpPr/>
          <p:nvPr/>
        </p:nvSpPr>
        <p:spPr>
          <a:xfrm>
            <a:off x="11070772" y="3497550"/>
            <a:ext cx="489857" cy="48985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X</a:t>
            </a:r>
            <a:endParaRPr lang="es-CO" dirty="0"/>
          </a:p>
        </p:txBody>
      </p:sp>
      <p:pic>
        <p:nvPicPr>
          <p:cNvPr id="13" name="Imagen 10" descr="Icono&#10;&#10;Descripción generada automáticamente">
            <a:extLst>
              <a:ext uri="{FF2B5EF4-FFF2-40B4-BE49-F238E27FC236}">
                <a16:creationId xmlns:a16="http://schemas.microsoft.com/office/drawing/2014/main" xmlns=""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772" y="3932311"/>
            <a:ext cx="434340" cy="539422"/>
          </a:xfrm>
          <a:prstGeom prst="rect">
            <a:avLst/>
          </a:prstGeom>
        </p:spPr>
      </p:pic>
    </p:spTree>
    <p:extLst>
      <p:ext uri="{BB962C8B-B14F-4D97-AF65-F5344CB8AC3E}">
        <p14:creationId xmlns:p14="http://schemas.microsoft.com/office/powerpoint/2010/main" val="15238572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5 Rectángulo redondeado"/>
          <p:cNvSpPr/>
          <p:nvPr/>
        </p:nvSpPr>
        <p:spPr>
          <a:xfrm>
            <a:off x="1061506" y="4173268"/>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Tipos de informes</a:t>
            </a:r>
          </a:p>
        </p:txBody>
      </p:sp>
      <p:sp>
        <p:nvSpPr>
          <p:cNvPr id="9" name="Rectángulo 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CuadroTexto 2"/>
          <p:cNvSpPr txBox="1"/>
          <p:nvPr/>
        </p:nvSpPr>
        <p:spPr>
          <a:xfrm>
            <a:off x="587827" y="2119239"/>
            <a:ext cx="11077191" cy="1169551"/>
          </a:xfrm>
          <a:prstGeom prst="rect">
            <a:avLst/>
          </a:prstGeom>
          <a:noFill/>
        </p:spPr>
        <p:txBody>
          <a:bodyPr wrap="square" rtlCol="0">
            <a:spAutoFit/>
          </a:bodyPr>
          <a:lstStyle/>
          <a:p>
            <a:pPr algn="ctr"/>
            <a:r>
              <a:rPr lang="es-CO" sz="1400" b="1" dirty="0">
                <a:solidFill>
                  <a:schemeClr val="accent1">
                    <a:lumMod val="50000"/>
                  </a:schemeClr>
                </a:solidFill>
                <a:latin typeface="Open Sans" panose="020B0606030504020204"/>
              </a:rPr>
              <a:t>TÉCNICAS DE ELABORACIÓN DE INFORMES TÉCNICOS (NORMAS IEEE - ICONTEC</a:t>
            </a:r>
            <a:r>
              <a:rPr lang="es-CO" sz="1400" b="1" dirty="0" smtClean="0">
                <a:solidFill>
                  <a:schemeClr val="accent1">
                    <a:lumMod val="50000"/>
                  </a:schemeClr>
                </a:solidFill>
                <a:latin typeface="Open Sans" panose="020B0606030504020204"/>
              </a:rPr>
              <a:t>)</a:t>
            </a:r>
          </a:p>
          <a:p>
            <a:pPr algn="just"/>
            <a:r>
              <a:rPr lang="es-CO" sz="1400" dirty="0">
                <a:solidFill>
                  <a:schemeClr val="tx1">
                    <a:lumMod val="75000"/>
                    <a:lumOff val="25000"/>
                  </a:schemeClr>
                </a:solidFill>
                <a:latin typeface="Open Sans" panose="020B0606030504020204"/>
              </a:rPr>
              <a:t>Un informe es un documento escrito en prosa informativa, que tiene como objetivo informar y comunicar sobre un asunto en específico, ya sea de estudio o de investigación. Así pues, este tipo de documento contiene hechos verificados u obtenidos por el autor (trabajos, investigaciones, reconocimientos o estudios). Además, cuenta con una explicación concisa y precisa del tema en general, encuentra y propone la mejor solución al tema tratado y explica los métodos que se utilizan para realizarlo.</a:t>
            </a:r>
            <a:endParaRPr lang="es-CO" sz="1400" b="1" dirty="0">
              <a:solidFill>
                <a:schemeClr val="tx1">
                  <a:lumMod val="75000"/>
                  <a:lumOff val="25000"/>
                </a:schemeClr>
              </a:solidFill>
              <a:latin typeface="Open Sans" panose="020B0606030504020204"/>
            </a:endParaRPr>
          </a:p>
        </p:txBody>
      </p:sp>
      <p:sp>
        <p:nvSpPr>
          <p:cNvPr id="7" name="Rectángulo redondeado 6"/>
          <p:cNvSpPr/>
          <p:nvPr/>
        </p:nvSpPr>
        <p:spPr>
          <a:xfrm>
            <a:off x="587827" y="1494112"/>
            <a:ext cx="11077192" cy="52322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bg1"/>
                </a:solidFill>
                <a:latin typeface="Open Sans" panose="020B0606030504020204"/>
              </a:rPr>
              <a:t>Resumen: </a:t>
            </a:r>
            <a:r>
              <a:rPr lang="es-CO" sz="1400" dirty="0">
                <a:solidFill>
                  <a:schemeClr val="bg1"/>
                </a:solidFill>
                <a:latin typeface="Open Sans" panose="020B0606030504020204"/>
              </a:rPr>
              <a:t>En esta lección se explica que es un informe, para que sirve, los pasos que se deben tener en cuenta la hora de realizar este documento y los formatos IEEE e Icontec.</a:t>
            </a:r>
          </a:p>
        </p:txBody>
      </p:sp>
      <p:sp>
        <p:nvSpPr>
          <p:cNvPr id="19" name="5 Rectángulo redondeado"/>
          <p:cNvSpPr/>
          <p:nvPr/>
        </p:nvSpPr>
        <p:spPr>
          <a:xfrm>
            <a:off x="3148782" y="4173268"/>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Partes del informe </a:t>
            </a:r>
          </a:p>
        </p:txBody>
      </p:sp>
      <p:sp>
        <p:nvSpPr>
          <p:cNvPr id="21" name="5 Rectángulo redondeado"/>
          <p:cNvSpPr/>
          <p:nvPr/>
        </p:nvSpPr>
        <p:spPr>
          <a:xfrm>
            <a:off x="5236058" y="4166865"/>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smtClean="0">
                <a:latin typeface="Open Sans" panose="020B0606030504020204"/>
              </a:rPr>
              <a:t>Etapas</a:t>
            </a:r>
            <a:endParaRPr lang="es-CO" sz="1400" b="1" dirty="0">
              <a:latin typeface="Open Sans" panose="020B0606030504020204"/>
            </a:endParaRPr>
          </a:p>
        </p:txBody>
      </p:sp>
      <p:sp>
        <p:nvSpPr>
          <p:cNvPr id="22" name="5 Rectángulo redondeado"/>
          <p:cNvSpPr/>
          <p:nvPr/>
        </p:nvSpPr>
        <p:spPr>
          <a:xfrm>
            <a:off x="7323334" y="4173268"/>
            <a:ext cx="1638964" cy="605562"/>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Normas IEEE</a:t>
            </a:r>
          </a:p>
        </p:txBody>
      </p:sp>
      <p:sp>
        <p:nvSpPr>
          <p:cNvPr id="23" name="5 Rectángulo redondeado"/>
          <p:cNvSpPr/>
          <p:nvPr/>
        </p:nvSpPr>
        <p:spPr>
          <a:xfrm>
            <a:off x="9410610" y="4173268"/>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Normas Icontec</a:t>
            </a:r>
          </a:p>
        </p:txBody>
      </p:sp>
      <p:pic>
        <p:nvPicPr>
          <p:cNvPr id="20" name="Imagen 10" descr="Icono&#10;&#10;Descripción generada automáticamente">
            <a:extLst>
              <a:ext uri="{FF2B5EF4-FFF2-40B4-BE49-F238E27FC236}">
                <a16:creationId xmlns:a16="http://schemas.microsoft.com/office/drawing/2014/main" xmlns=""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5646" y="4538933"/>
            <a:ext cx="434340" cy="539422"/>
          </a:xfrm>
          <a:prstGeom prst="rect">
            <a:avLst/>
          </a:prstGeom>
        </p:spPr>
      </p:pic>
    </p:spTree>
    <p:extLst>
      <p:ext uri="{BB962C8B-B14F-4D97-AF65-F5344CB8AC3E}">
        <p14:creationId xmlns:p14="http://schemas.microsoft.com/office/powerpoint/2010/main" val="6469513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CuadroTexto 2"/>
          <p:cNvSpPr txBox="1"/>
          <p:nvPr/>
        </p:nvSpPr>
        <p:spPr>
          <a:xfrm>
            <a:off x="587827" y="2119239"/>
            <a:ext cx="11077191" cy="1169551"/>
          </a:xfrm>
          <a:prstGeom prst="rect">
            <a:avLst/>
          </a:prstGeom>
          <a:noFill/>
        </p:spPr>
        <p:txBody>
          <a:bodyPr wrap="square" rtlCol="0">
            <a:spAutoFit/>
          </a:bodyPr>
          <a:lstStyle/>
          <a:p>
            <a:pPr algn="ctr"/>
            <a:r>
              <a:rPr lang="es-CO" sz="1400" b="1" dirty="0">
                <a:solidFill>
                  <a:schemeClr val="accent1">
                    <a:lumMod val="50000"/>
                  </a:schemeClr>
                </a:solidFill>
                <a:latin typeface="Open Sans" panose="020B0606030504020204"/>
              </a:rPr>
              <a:t>TÉCNICAS DE ELABORACIÓN DE INFORMES TÉCNICOS (NORMAS IEEE - ICONTEC</a:t>
            </a:r>
            <a:r>
              <a:rPr lang="es-CO" sz="1400" b="1" dirty="0" smtClean="0">
                <a:solidFill>
                  <a:schemeClr val="accent1">
                    <a:lumMod val="50000"/>
                  </a:schemeClr>
                </a:solidFill>
                <a:latin typeface="Open Sans" panose="020B0606030504020204"/>
              </a:rPr>
              <a:t>)</a:t>
            </a:r>
          </a:p>
          <a:p>
            <a:pPr algn="just"/>
            <a:r>
              <a:rPr lang="es-CO" sz="1400" dirty="0">
                <a:solidFill>
                  <a:schemeClr val="tx1">
                    <a:lumMod val="75000"/>
                    <a:lumOff val="25000"/>
                  </a:schemeClr>
                </a:solidFill>
                <a:latin typeface="Open Sans" panose="020B0606030504020204"/>
              </a:rPr>
              <a:t>Un informe es un documento escrito en prosa informativa, que tiene como objetivo informar y comunicar sobre un asunto en específico, ya sea de estudio o de investigación. Así pues, este tipo de documento contiene hechos verificados u obtenidos por el autor (trabajos, investigaciones, reconocimientos o estudios). Además, cuenta con una explicación concisa y precisa del tema en general, encuentra y propone la mejor solución al tema tratado y explica los métodos que se utilizan para realizarlo.</a:t>
            </a:r>
            <a:endParaRPr lang="es-CO" sz="1400" b="1" dirty="0">
              <a:solidFill>
                <a:schemeClr val="tx1">
                  <a:lumMod val="75000"/>
                  <a:lumOff val="25000"/>
                </a:schemeClr>
              </a:solidFill>
              <a:latin typeface="Open Sans" panose="020B0606030504020204"/>
            </a:endParaRPr>
          </a:p>
        </p:txBody>
      </p:sp>
      <p:sp>
        <p:nvSpPr>
          <p:cNvPr id="7" name="Rectángulo redondeado 6"/>
          <p:cNvSpPr/>
          <p:nvPr/>
        </p:nvSpPr>
        <p:spPr>
          <a:xfrm>
            <a:off x="587827" y="1494112"/>
            <a:ext cx="11077192" cy="52322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bg1"/>
                </a:solidFill>
                <a:latin typeface="Open Sans" panose="020B0606030504020204"/>
              </a:rPr>
              <a:t>Resumen: </a:t>
            </a:r>
            <a:r>
              <a:rPr lang="es-CO" sz="1400" dirty="0">
                <a:solidFill>
                  <a:schemeClr val="bg1"/>
                </a:solidFill>
                <a:latin typeface="Open Sans" panose="020B0606030504020204"/>
              </a:rPr>
              <a:t>En esta lección se explica que es un informe, para que sirve, los pasos que se deben tener en cuenta la hora de realizar este documento y los formatos IEEE e Icontec.</a:t>
            </a:r>
          </a:p>
        </p:txBody>
      </p:sp>
      <p:sp>
        <p:nvSpPr>
          <p:cNvPr id="2" name="Rectángulo redondeado 1"/>
          <p:cNvSpPr/>
          <p:nvPr/>
        </p:nvSpPr>
        <p:spPr>
          <a:xfrm>
            <a:off x="685800" y="3690257"/>
            <a:ext cx="10874829" cy="246017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5 Rectángulo redondeado"/>
          <p:cNvSpPr/>
          <p:nvPr/>
        </p:nvSpPr>
        <p:spPr>
          <a:xfrm>
            <a:off x="5236058" y="3481497"/>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Normas IEEE</a:t>
            </a:r>
          </a:p>
        </p:txBody>
      </p:sp>
      <p:sp>
        <p:nvSpPr>
          <p:cNvPr id="5" name="CuadroTexto 4"/>
          <p:cNvSpPr txBox="1"/>
          <p:nvPr/>
        </p:nvSpPr>
        <p:spPr>
          <a:xfrm>
            <a:off x="1358354" y="4551011"/>
            <a:ext cx="9394371" cy="73866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panose="020B0606030504020204"/>
              </a:rPr>
              <a:t>Es la sociedad técnica profesional conocida como </a:t>
            </a:r>
            <a:r>
              <a:rPr lang="es-CO" sz="1400" dirty="0" err="1">
                <a:solidFill>
                  <a:schemeClr val="tx1">
                    <a:lumMod val="75000"/>
                    <a:lumOff val="25000"/>
                  </a:schemeClr>
                </a:solidFill>
                <a:latin typeface="Open Sans" panose="020B0606030504020204"/>
              </a:rPr>
              <a:t>Institute</a:t>
            </a:r>
            <a:r>
              <a:rPr lang="es-CO" sz="1400" dirty="0">
                <a:solidFill>
                  <a:schemeClr val="tx1">
                    <a:lumMod val="75000"/>
                    <a:lumOff val="25000"/>
                  </a:schemeClr>
                </a:solidFill>
                <a:latin typeface="Open Sans" panose="020B0606030504020204"/>
              </a:rPr>
              <a:t> of </a:t>
            </a:r>
            <a:r>
              <a:rPr lang="es-CO" sz="1400" dirty="0" err="1">
                <a:solidFill>
                  <a:schemeClr val="tx1">
                    <a:lumMod val="75000"/>
                    <a:lumOff val="25000"/>
                  </a:schemeClr>
                </a:solidFill>
                <a:latin typeface="Open Sans" panose="020B0606030504020204"/>
              </a:rPr>
              <a:t>Electrical</a:t>
            </a:r>
            <a:r>
              <a:rPr lang="es-CO" sz="1400" dirty="0">
                <a:solidFill>
                  <a:schemeClr val="tx1">
                    <a:lumMod val="75000"/>
                    <a:lumOff val="25000"/>
                  </a:schemeClr>
                </a:solidFill>
                <a:latin typeface="Open Sans" panose="020B0606030504020204"/>
              </a:rPr>
              <a:t> and </a:t>
            </a:r>
            <a:r>
              <a:rPr lang="es-CO" sz="1400" dirty="0" err="1">
                <a:solidFill>
                  <a:schemeClr val="tx1">
                    <a:lumMod val="75000"/>
                    <a:lumOff val="25000"/>
                  </a:schemeClr>
                </a:solidFill>
                <a:latin typeface="Open Sans" panose="020B0606030504020204"/>
              </a:rPr>
              <a:t>Electronics</a:t>
            </a:r>
            <a:r>
              <a:rPr lang="es-CO" sz="1400" dirty="0">
                <a:solidFill>
                  <a:schemeClr val="tx1">
                    <a:lumMod val="75000"/>
                    <a:lumOff val="25000"/>
                  </a:schemeClr>
                </a:solidFill>
                <a:latin typeface="Open Sans" panose="020B0606030504020204"/>
              </a:rPr>
              <a:t>, en Latinoamérica se conoce como El Instituto de Ingeniería Eléctrica y Electrónica. Esta asociación generó una estructura para plasmar información necesaria en un artículo científico con el fin de conocer las ideas. Este es el formato:</a:t>
            </a:r>
          </a:p>
        </p:txBody>
      </p:sp>
      <p:sp>
        <p:nvSpPr>
          <p:cNvPr id="11" name="Elipse 10"/>
          <p:cNvSpPr/>
          <p:nvPr/>
        </p:nvSpPr>
        <p:spPr>
          <a:xfrm>
            <a:off x="11070772" y="3497550"/>
            <a:ext cx="489857" cy="48985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X</a:t>
            </a:r>
            <a:endParaRPr lang="es-CO" dirty="0"/>
          </a:p>
        </p:txBody>
      </p:sp>
      <p:pic>
        <p:nvPicPr>
          <p:cNvPr id="13" name="Imagen 10" descr="Icono&#10;&#10;Descripción generada automáticamente">
            <a:extLst>
              <a:ext uri="{FF2B5EF4-FFF2-40B4-BE49-F238E27FC236}">
                <a16:creationId xmlns:a16="http://schemas.microsoft.com/office/drawing/2014/main" xmlns=""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36482" y="5138330"/>
            <a:ext cx="434340" cy="539422"/>
          </a:xfrm>
          <a:prstGeom prst="rect">
            <a:avLst/>
          </a:prstGeom>
        </p:spPr>
      </p:pic>
      <p:sp>
        <p:nvSpPr>
          <p:cNvPr id="10" name="Botón de acción: Final 9">
            <a:hlinkClick r:id="" action="ppaction://noaction" highlightClick="1"/>
          </p:cNvPr>
          <p:cNvSpPr/>
          <p:nvPr/>
        </p:nvSpPr>
        <p:spPr>
          <a:xfrm>
            <a:off x="10936482" y="4713787"/>
            <a:ext cx="424542" cy="424543"/>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5698696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CuadroTexto 2"/>
          <p:cNvSpPr txBox="1"/>
          <p:nvPr/>
        </p:nvSpPr>
        <p:spPr>
          <a:xfrm>
            <a:off x="587827" y="2119239"/>
            <a:ext cx="11077191" cy="1169551"/>
          </a:xfrm>
          <a:prstGeom prst="rect">
            <a:avLst/>
          </a:prstGeom>
          <a:noFill/>
        </p:spPr>
        <p:txBody>
          <a:bodyPr wrap="square" rtlCol="0">
            <a:spAutoFit/>
          </a:bodyPr>
          <a:lstStyle/>
          <a:p>
            <a:pPr algn="ctr"/>
            <a:r>
              <a:rPr lang="es-CO" sz="1400" b="1" dirty="0">
                <a:solidFill>
                  <a:schemeClr val="accent1">
                    <a:lumMod val="50000"/>
                  </a:schemeClr>
                </a:solidFill>
                <a:latin typeface="Open Sans" panose="020B0606030504020204"/>
              </a:rPr>
              <a:t>TÉCNICAS DE ELABORACIÓN DE INFORMES TÉCNICOS (NORMAS IEEE - ICONTEC</a:t>
            </a:r>
            <a:r>
              <a:rPr lang="es-CO" sz="1400" b="1" dirty="0" smtClean="0">
                <a:solidFill>
                  <a:schemeClr val="accent1">
                    <a:lumMod val="50000"/>
                  </a:schemeClr>
                </a:solidFill>
                <a:latin typeface="Open Sans" panose="020B0606030504020204"/>
              </a:rPr>
              <a:t>)</a:t>
            </a:r>
          </a:p>
          <a:p>
            <a:pPr algn="just"/>
            <a:r>
              <a:rPr lang="es-CO" sz="1400" dirty="0">
                <a:solidFill>
                  <a:schemeClr val="tx1">
                    <a:lumMod val="75000"/>
                    <a:lumOff val="25000"/>
                  </a:schemeClr>
                </a:solidFill>
                <a:latin typeface="Open Sans" panose="020B0606030504020204"/>
              </a:rPr>
              <a:t>Un informe es un documento escrito en prosa informativa, que tiene como objetivo informar y comunicar sobre un asunto en específico, ya sea de estudio o de investigación. Así pues, este tipo de documento contiene hechos verificados u obtenidos por el autor (trabajos, investigaciones, reconocimientos o estudios). Además, cuenta con una explicación concisa y precisa del tema en general, encuentra y propone la mejor solución al tema tratado y explica los métodos que se utilizan para realizarlo.</a:t>
            </a:r>
            <a:endParaRPr lang="es-CO" sz="1400" b="1" dirty="0">
              <a:solidFill>
                <a:schemeClr val="tx1">
                  <a:lumMod val="75000"/>
                  <a:lumOff val="25000"/>
                </a:schemeClr>
              </a:solidFill>
              <a:latin typeface="Open Sans" panose="020B0606030504020204"/>
            </a:endParaRPr>
          </a:p>
        </p:txBody>
      </p:sp>
      <p:sp>
        <p:nvSpPr>
          <p:cNvPr id="7" name="Rectángulo redondeado 6"/>
          <p:cNvSpPr/>
          <p:nvPr/>
        </p:nvSpPr>
        <p:spPr>
          <a:xfrm>
            <a:off x="587827" y="1494112"/>
            <a:ext cx="11077192" cy="52322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bg1"/>
                </a:solidFill>
                <a:latin typeface="Open Sans" panose="020B0606030504020204"/>
              </a:rPr>
              <a:t>Resumen: </a:t>
            </a:r>
            <a:r>
              <a:rPr lang="es-CO" sz="1400" dirty="0">
                <a:solidFill>
                  <a:schemeClr val="bg1"/>
                </a:solidFill>
                <a:latin typeface="Open Sans" panose="020B0606030504020204"/>
              </a:rPr>
              <a:t>En esta lección se explica que es un informe, para que sirve, los pasos que se deben tener en cuenta la hora de realizar este documento y los formatos IEEE e Icontec.</a:t>
            </a:r>
          </a:p>
        </p:txBody>
      </p:sp>
      <p:sp>
        <p:nvSpPr>
          <p:cNvPr id="2" name="Rectángulo redondeado 1"/>
          <p:cNvSpPr/>
          <p:nvPr/>
        </p:nvSpPr>
        <p:spPr>
          <a:xfrm>
            <a:off x="685800" y="3690257"/>
            <a:ext cx="10874829" cy="246017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5 Rectángulo redondeado"/>
          <p:cNvSpPr/>
          <p:nvPr/>
        </p:nvSpPr>
        <p:spPr>
          <a:xfrm>
            <a:off x="5236058" y="3481497"/>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Normas IEEE</a:t>
            </a:r>
          </a:p>
        </p:txBody>
      </p:sp>
      <p:sp>
        <p:nvSpPr>
          <p:cNvPr id="5" name="CuadroTexto 4"/>
          <p:cNvSpPr txBox="1"/>
          <p:nvPr/>
        </p:nvSpPr>
        <p:spPr>
          <a:xfrm>
            <a:off x="2609031" y="4227845"/>
            <a:ext cx="6893017" cy="1384995"/>
          </a:xfrm>
          <a:prstGeom prst="rect">
            <a:avLst/>
          </a:prstGeom>
          <a:noFill/>
        </p:spPr>
        <p:txBody>
          <a:bodyPr wrap="square" rtlCol="0">
            <a:spAutoFit/>
          </a:bodyPr>
          <a:lstStyle/>
          <a:p>
            <a:r>
              <a:rPr lang="es-CO" sz="1400" b="1" dirty="0">
                <a:solidFill>
                  <a:schemeClr val="tx1">
                    <a:lumMod val="75000"/>
                    <a:lumOff val="25000"/>
                  </a:schemeClr>
                </a:solidFill>
                <a:latin typeface="Open Sans" panose="020B0606030504020204"/>
              </a:rPr>
              <a:t>Márgenes: </a:t>
            </a:r>
            <a:r>
              <a:rPr lang="es-CO" sz="1400" dirty="0">
                <a:solidFill>
                  <a:schemeClr val="tx1">
                    <a:lumMod val="75000"/>
                    <a:lumOff val="25000"/>
                  </a:schemeClr>
                </a:solidFill>
                <a:latin typeface="Open Sans" panose="020B0606030504020204"/>
              </a:rPr>
              <a:t>1.78 cm superior e inferior y 1.65 cm laterales.</a:t>
            </a:r>
            <a:endParaRPr lang="es-CO" sz="1400" b="1" dirty="0">
              <a:solidFill>
                <a:schemeClr val="tx1">
                  <a:lumMod val="75000"/>
                  <a:lumOff val="25000"/>
                </a:schemeClr>
              </a:solidFill>
              <a:latin typeface="Open Sans" panose="020B0606030504020204"/>
            </a:endParaRPr>
          </a:p>
          <a:p>
            <a:r>
              <a:rPr lang="es-CO" sz="1400" b="1" dirty="0">
                <a:solidFill>
                  <a:schemeClr val="tx1">
                    <a:lumMod val="75000"/>
                    <a:lumOff val="25000"/>
                  </a:schemeClr>
                </a:solidFill>
                <a:latin typeface="Open Sans" panose="020B0606030504020204"/>
              </a:rPr>
              <a:t>División por hojas: </a:t>
            </a:r>
            <a:r>
              <a:rPr lang="es-CO" sz="1400" dirty="0">
                <a:solidFill>
                  <a:schemeClr val="tx1">
                    <a:lumMod val="75000"/>
                    <a:lumOff val="25000"/>
                  </a:schemeClr>
                </a:solidFill>
                <a:latin typeface="Open Sans" panose="020B0606030504020204"/>
              </a:rPr>
              <a:t>dos columnas.</a:t>
            </a:r>
            <a:endParaRPr lang="es-CO" sz="1400" b="1" dirty="0">
              <a:solidFill>
                <a:schemeClr val="tx1">
                  <a:lumMod val="75000"/>
                  <a:lumOff val="25000"/>
                </a:schemeClr>
              </a:solidFill>
              <a:latin typeface="Open Sans" panose="020B0606030504020204"/>
            </a:endParaRPr>
          </a:p>
          <a:p>
            <a:r>
              <a:rPr lang="es-CO" sz="1400" b="1" dirty="0">
                <a:solidFill>
                  <a:schemeClr val="tx1">
                    <a:lumMod val="75000"/>
                    <a:lumOff val="25000"/>
                  </a:schemeClr>
                </a:solidFill>
                <a:latin typeface="Open Sans" panose="020B0606030504020204"/>
              </a:rPr>
              <a:t>Tamaño y tipo de letra: </a:t>
            </a:r>
            <a:r>
              <a:rPr lang="es-CO" sz="1400" dirty="0">
                <a:solidFill>
                  <a:schemeClr val="tx1">
                    <a:lumMod val="75000"/>
                    <a:lumOff val="25000"/>
                  </a:schemeClr>
                </a:solidFill>
                <a:latin typeface="Open Sans" panose="020B0606030504020204"/>
              </a:rPr>
              <a:t>Times New </a:t>
            </a:r>
            <a:r>
              <a:rPr lang="es-CO" sz="1400" dirty="0" err="1">
                <a:solidFill>
                  <a:schemeClr val="tx1">
                    <a:lumMod val="75000"/>
                    <a:lumOff val="25000"/>
                  </a:schemeClr>
                </a:solidFill>
                <a:latin typeface="Open Sans" panose="020B0606030504020204"/>
              </a:rPr>
              <a:t>Roman</a:t>
            </a:r>
            <a:r>
              <a:rPr lang="es-CO" sz="1400" dirty="0">
                <a:solidFill>
                  <a:schemeClr val="tx1">
                    <a:lumMod val="75000"/>
                    <a:lumOff val="25000"/>
                  </a:schemeClr>
                </a:solidFill>
                <a:latin typeface="Open Sans" panose="020B0606030504020204"/>
              </a:rPr>
              <a:t> a 24 puntos</a:t>
            </a:r>
            <a:endParaRPr lang="es-CO" sz="1400" b="1" dirty="0">
              <a:solidFill>
                <a:schemeClr val="tx1">
                  <a:lumMod val="75000"/>
                  <a:lumOff val="25000"/>
                </a:schemeClr>
              </a:solidFill>
              <a:latin typeface="Open Sans" panose="020B0606030504020204"/>
            </a:endParaRPr>
          </a:p>
          <a:p>
            <a:r>
              <a:rPr lang="es-CO" sz="1400" b="1" dirty="0">
                <a:solidFill>
                  <a:schemeClr val="tx1">
                    <a:lumMod val="75000"/>
                    <a:lumOff val="25000"/>
                  </a:schemeClr>
                </a:solidFill>
                <a:latin typeface="Open Sans" panose="020B0606030504020204"/>
              </a:rPr>
              <a:t>Componentes del trabajo escrito: </a:t>
            </a:r>
            <a:r>
              <a:rPr lang="es-CO" sz="1400" dirty="0">
                <a:solidFill>
                  <a:schemeClr val="tx1">
                    <a:lumMod val="75000"/>
                    <a:lumOff val="25000"/>
                  </a:schemeClr>
                </a:solidFill>
                <a:latin typeface="Open Sans" panose="020B0606030504020204"/>
              </a:rPr>
              <a:t>Times New </a:t>
            </a:r>
            <a:r>
              <a:rPr lang="es-CO" sz="1400" dirty="0" err="1">
                <a:solidFill>
                  <a:schemeClr val="tx1">
                    <a:lumMod val="75000"/>
                    <a:lumOff val="25000"/>
                  </a:schemeClr>
                </a:solidFill>
                <a:latin typeface="Open Sans" panose="020B0606030504020204"/>
              </a:rPr>
              <a:t>Roman</a:t>
            </a:r>
            <a:r>
              <a:rPr lang="es-CO" sz="1400" dirty="0">
                <a:solidFill>
                  <a:schemeClr val="tx1">
                    <a:lumMod val="75000"/>
                    <a:lumOff val="25000"/>
                  </a:schemeClr>
                </a:solidFill>
                <a:latin typeface="Open Sans" panose="020B0606030504020204"/>
              </a:rPr>
              <a:t> a 24 puntos</a:t>
            </a:r>
            <a:endParaRPr lang="es-CO" sz="1400" b="1" dirty="0">
              <a:solidFill>
                <a:schemeClr val="tx1">
                  <a:lumMod val="75000"/>
                  <a:lumOff val="25000"/>
                </a:schemeClr>
              </a:solidFill>
              <a:latin typeface="Open Sans" panose="020B0606030504020204"/>
            </a:endParaRPr>
          </a:p>
          <a:p>
            <a:r>
              <a:rPr lang="es-CO" sz="1400" b="1" dirty="0">
                <a:solidFill>
                  <a:schemeClr val="tx1">
                    <a:lumMod val="75000"/>
                    <a:lumOff val="25000"/>
                  </a:schemeClr>
                </a:solidFill>
                <a:latin typeface="Open Sans" panose="020B0606030504020204"/>
              </a:rPr>
              <a:t>Sangría: </a:t>
            </a:r>
            <a:r>
              <a:rPr lang="es-CO" sz="1400" dirty="0">
                <a:solidFill>
                  <a:schemeClr val="tx1">
                    <a:lumMod val="75000"/>
                    <a:lumOff val="25000"/>
                  </a:schemeClr>
                </a:solidFill>
                <a:latin typeface="Open Sans" panose="020B0606030504020204"/>
              </a:rPr>
              <a:t>No es recomendable usar sangría.</a:t>
            </a:r>
            <a:endParaRPr lang="es-CO" sz="1400" b="1" dirty="0">
              <a:solidFill>
                <a:schemeClr val="tx1">
                  <a:lumMod val="75000"/>
                  <a:lumOff val="25000"/>
                </a:schemeClr>
              </a:solidFill>
              <a:latin typeface="Open Sans" panose="020B0606030504020204"/>
            </a:endParaRPr>
          </a:p>
          <a:p>
            <a:r>
              <a:rPr lang="es-CO" sz="1400" b="1" dirty="0">
                <a:solidFill>
                  <a:schemeClr val="tx1">
                    <a:lumMod val="75000"/>
                    <a:lumOff val="25000"/>
                  </a:schemeClr>
                </a:solidFill>
                <a:latin typeface="Open Sans" panose="020B0606030504020204"/>
              </a:rPr>
              <a:t>Partes del trabajo: </a:t>
            </a:r>
            <a:r>
              <a:rPr lang="es-CO" sz="1400" dirty="0">
                <a:solidFill>
                  <a:schemeClr val="tx1">
                    <a:lumMod val="75000"/>
                    <a:lumOff val="25000"/>
                  </a:schemeClr>
                </a:solidFill>
                <a:latin typeface="Open Sans" panose="020B0606030504020204"/>
              </a:rPr>
              <a:t>resumen, introducción, desarrollo, conclusiones, recomendaciones y referencias.</a:t>
            </a:r>
            <a:endParaRPr lang="es-CO" sz="1400" b="1" dirty="0">
              <a:solidFill>
                <a:schemeClr val="tx1">
                  <a:lumMod val="75000"/>
                  <a:lumOff val="25000"/>
                </a:schemeClr>
              </a:solidFill>
              <a:latin typeface="Open Sans" panose="020B0606030504020204"/>
            </a:endParaRPr>
          </a:p>
        </p:txBody>
      </p:sp>
      <p:sp>
        <p:nvSpPr>
          <p:cNvPr id="11" name="Elipse 10"/>
          <p:cNvSpPr/>
          <p:nvPr/>
        </p:nvSpPr>
        <p:spPr>
          <a:xfrm>
            <a:off x="11070772" y="3497550"/>
            <a:ext cx="489857" cy="48985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X</a:t>
            </a:r>
            <a:endParaRPr lang="es-CO" dirty="0"/>
          </a:p>
        </p:txBody>
      </p:sp>
      <p:pic>
        <p:nvPicPr>
          <p:cNvPr id="13" name="Imagen 10" descr="Icono&#10;&#10;Descripción generada automáticamente">
            <a:extLst>
              <a:ext uri="{FF2B5EF4-FFF2-40B4-BE49-F238E27FC236}">
                <a16:creationId xmlns:a16="http://schemas.microsoft.com/office/drawing/2014/main" xmlns=""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8530" y="3910403"/>
            <a:ext cx="434340" cy="539422"/>
          </a:xfrm>
          <a:prstGeom prst="rect">
            <a:avLst/>
          </a:prstGeom>
        </p:spPr>
      </p:pic>
      <p:sp>
        <p:nvSpPr>
          <p:cNvPr id="10" name="Botón de acción: Final 9">
            <a:hlinkClick r:id="" action="ppaction://noaction" highlightClick="1"/>
          </p:cNvPr>
          <p:cNvSpPr/>
          <p:nvPr/>
        </p:nvSpPr>
        <p:spPr>
          <a:xfrm>
            <a:off x="10936482" y="4713787"/>
            <a:ext cx="424542" cy="424543"/>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Botón de acción: Final 13">
            <a:hlinkClick r:id="" action="ppaction://noaction" highlightClick="1"/>
          </p:cNvPr>
          <p:cNvSpPr/>
          <p:nvPr/>
        </p:nvSpPr>
        <p:spPr>
          <a:xfrm flipH="1">
            <a:off x="843643" y="4713787"/>
            <a:ext cx="424542" cy="424543"/>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3962781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5 Rectángulo redondeado"/>
          <p:cNvSpPr/>
          <p:nvPr/>
        </p:nvSpPr>
        <p:spPr>
          <a:xfrm>
            <a:off x="1061506" y="4173268"/>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Tipos de informes</a:t>
            </a:r>
          </a:p>
        </p:txBody>
      </p:sp>
      <p:sp>
        <p:nvSpPr>
          <p:cNvPr id="9" name="Rectángulo 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CuadroTexto 2"/>
          <p:cNvSpPr txBox="1"/>
          <p:nvPr/>
        </p:nvSpPr>
        <p:spPr>
          <a:xfrm>
            <a:off x="587827" y="2119239"/>
            <a:ext cx="11077191" cy="1169551"/>
          </a:xfrm>
          <a:prstGeom prst="rect">
            <a:avLst/>
          </a:prstGeom>
          <a:noFill/>
        </p:spPr>
        <p:txBody>
          <a:bodyPr wrap="square" rtlCol="0">
            <a:spAutoFit/>
          </a:bodyPr>
          <a:lstStyle/>
          <a:p>
            <a:pPr algn="ctr"/>
            <a:r>
              <a:rPr lang="es-CO" sz="1400" b="1" dirty="0">
                <a:solidFill>
                  <a:schemeClr val="accent1">
                    <a:lumMod val="50000"/>
                  </a:schemeClr>
                </a:solidFill>
                <a:latin typeface="Open Sans" panose="020B0606030504020204"/>
              </a:rPr>
              <a:t>TÉCNICAS DE ELABORACIÓN DE INFORMES TÉCNICOS (NORMAS IEEE - ICONTEC</a:t>
            </a:r>
            <a:r>
              <a:rPr lang="es-CO" sz="1400" b="1" dirty="0" smtClean="0">
                <a:solidFill>
                  <a:schemeClr val="accent1">
                    <a:lumMod val="50000"/>
                  </a:schemeClr>
                </a:solidFill>
                <a:latin typeface="Open Sans" panose="020B0606030504020204"/>
              </a:rPr>
              <a:t>)</a:t>
            </a:r>
          </a:p>
          <a:p>
            <a:pPr algn="just"/>
            <a:r>
              <a:rPr lang="es-CO" sz="1400" dirty="0">
                <a:solidFill>
                  <a:schemeClr val="tx1">
                    <a:lumMod val="75000"/>
                    <a:lumOff val="25000"/>
                  </a:schemeClr>
                </a:solidFill>
                <a:latin typeface="Open Sans" panose="020B0606030504020204"/>
              </a:rPr>
              <a:t>Un informe es un documento escrito en prosa informativa, que tiene como objetivo informar y comunicar sobre un asunto en específico, ya sea de estudio o de investigación. Así pues, este tipo de documento contiene hechos verificados u obtenidos por el autor (trabajos, investigaciones, reconocimientos o estudios). Además, cuenta con una explicación concisa y precisa del tema en general, encuentra y propone la mejor solución al tema tratado y explica los métodos que se utilizan para realizarlo.</a:t>
            </a:r>
            <a:endParaRPr lang="es-CO" sz="1400" b="1" dirty="0">
              <a:solidFill>
                <a:schemeClr val="tx1">
                  <a:lumMod val="75000"/>
                  <a:lumOff val="25000"/>
                </a:schemeClr>
              </a:solidFill>
              <a:latin typeface="Open Sans" panose="020B0606030504020204"/>
            </a:endParaRPr>
          </a:p>
        </p:txBody>
      </p:sp>
      <p:sp>
        <p:nvSpPr>
          <p:cNvPr id="7" name="Rectángulo redondeado 6"/>
          <p:cNvSpPr/>
          <p:nvPr/>
        </p:nvSpPr>
        <p:spPr>
          <a:xfrm>
            <a:off x="587827" y="1494112"/>
            <a:ext cx="11077192" cy="52322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bg1"/>
                </a:solidFill>
                <a:latin typeface="Open Sans" panose="020B0606030504020204"/>
              </a:rPr>
              <a:t>Resumen: </a:t>
            </a:r>
            <a:r>
              <a:rPr lang="es-CO" sz="1400" dirty="0">
                <a:solidFill>
                  <a:schemeClr val="bg1"/>
                </a:solidFill>
                <a:latin typeface="Open Sans" panose="020B0606030504020204"/>
              </a:rPr>
              <a:t>En esta lección se explica que es un informe, para que sirve, los pasos que se deben tener en cuenta la hora de realizar este documento y los formatos IEEE e Icontec.</a:t>
            </a:r>
          </a:p>
        </p:txBody>
      </p:sp>
      <p:sp>
        <p:nvSpPr>
          <p:cNvPr id="19" name="5 Rectángulo redondeado"/>
          <p:cNvSpPr/>
          <p:nvPr/>
        </p:nvSpPr>
        <p:spPr>
          <a:xfrm>
            <a:off x="3148782" y="4173268"/>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Partes del informe </a:t>
            </a:r>
          </a:p>
        </p:txBody>
      </p:sp>
      <p:sp>
        <p:nvSpPr>
          <p:cNvPr id="21" name="5 Rectángulo redondeado"/>
          <p:cNvSpPr/>
          <p:nvPr/>
        </p:nvSpPr>
        <p:spPr>
          <a:xfrm>
            <a:off x="5236058" y="4166865"/>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smtClean="0">
                <a:latin typeface="Open Sans" panose="020B0606030504020204"/>
              </a:rPr>
              <a:t>Etapas</a:t>
            </a:r>
            <a:endParaRPr lang="es-CO" sz="1400" b="1" dirty="0">
              <a:latin typeface="Open Sans" panose="020B0606030504020204"/>
            </a:endParaRPr>
          </a:p>
        </p:txBody>
      </p:sp>
      <p:sp>
        <p:nvSpPr>
          <p:cNvPr id="22" name="5 Rectángulo redondeado"/>
          <p:cNvSpPr/>
          <p:nvPr/>
        </p:nvSpPr>
        <p:spPr>
          <a:xfrm>
            <a:off x="7323334" y="4173268"/>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Normas IEEE</a:t>
            </a:r>
          </a:p>
        </p:txBody>
      </p:sp>
      <p:sp>
        <p:nvSpPr>
          <p:cNvPr id="23" name="5 Rectángulo redondeado"/>
          <p:cNvSpPr/>
          <p:nvPr/>
        </p:nvSpPr>
        <p:spPr>
          <a:xfrm>
            <a:off x="9410610" y="4173268"/>
            <a:ext cx="1638964" cy="605562"/>
          </a:xfrm>
          <a:prstGeom prst="round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Normas Icontec</a:t>
            </a:r>
          </a:p>
        </p:txBody>
      </p:sp>
      <p:pic>
        <p:nvPicPr>
          <p:cNvPr id="20" name="Imagen 10" descr="Icono&#10;&#10;Descripción generada automáticamente">
            <a:extLst>
              <a:ext uri="{FF2B5EF4-FFF2-40B4-BE49-F238E27FC236}">
                <a16:creationId xmlns:a16="http://schemas.microsoft.com/office/drawing/2014/main" xmlns=""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2922" y="4509119"/>
            <a:ext cx="434340" cy="539422"/>
          </a:xfrm>
          <a:prstGeom prst="rect">
            <a:avLst/>
          </a:prstGeom>
        </p:spPr>
      </p:pic>
    </p:spTree>
    <p:extLst>
      <p:ext uri="{BB962C8B-B14F-4D97-AF65-F5344CB8AC3E}">
        <p14:creationId xmlns:p14="http://schemas.microsoft.com/office/powerpoint/2010/main" val="51151604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CuadroTexto 2"/>
          <p:cNvSpPr txBox="1"/>
          <p:nvPr/>
        </p:nvSpPr>
        <p:spPr>
          <a:xfrm>
            <a:off x="587827" y="2119239"/>
            <a:ext cx="11077191" cy="1169551"/>
          </a:xfrm>
          <a:prstGeom prst="rect">
            <a:avLst/>
          </a:prstGeom>
          <a:noFill/>
        </p:spPr>
        <p:txBody>
          <a:bodyPr wrap="square" rtlCol="0">
            <a:spAutoFit/>
          </a:bodyPr>
          <a:lstStyle/>
          <a:p>
            <a:pPr algn="ctr"/>
            <a:r>
              <a:rPr lang="es-CO" sz="1400" b="1" dirty="0">
                <a:solidFill>
                  <a:schemeClr val="accent1">
                    <a:lumMod val="50000"/>
                  </a:schemeClr>
                </a:solidFill>
                <a:latin typeface="Open Sans" panose="020B0606030504020204"/>
              </a:rPr>
              <a:t>TÉCNICAS DE ELABORACIÓN DE INFORMES TÉCNICOS (NORMAS IEEE - ICONTEC</a:t>
            </a:r>
            <a:r>
              <a:rPr lang="es-CO" sz="1400" b="1" dirty="0" smtClean="0">
                <a:solidFill>
                  <a:schemeClr val="accent1">
                    <a:lumMod val="50000"/>
                  </a:schemeClr>
                </a:solidFill>
                <a:latin typeface="Open Sans" panose="020B0606030504020204"/>
              </a:rPr>
              <a:t>)</a:t>
            </a:r>
          </a:p>
          <a:p>
            <a:pPr algn="just"/>
            <a:r>
              <a:rPr lang="es-CO" sz="1400" dirty="0">
                <a:solidFill>
                  <a:schemeClr val="tx1">
                    <a:lumMod val="75000"/>
                    <a:lumOff val="25000"/>
                  </a:schemeClr>
                </a:solidFill>
                <a:latin typeface="Open Sans" panose="020B0606030504020204"/>
              </a:rPr>
              <a:t>Un informe es un documento escrito en prosa informativa, que tiene como objetivo informar y comunicar sobre un asunto en específico, ya sea de estudio o de investigación. Así pues, este tipo de documento contiene hechos verificados u obtenidos por el autor (trabajos, investigaciones, reconocimientos o estudios). Además, cuenta con una explicación concisa y precisa del tema en general, encuentra y propone la mejor solución al tema tratado y explica los métodos que se utilizan para realizarlo.</a:t>
            </a:r>
            <a:endParaRPr lang="es-CO" sz="1400" b="1" dirty="0">
              <a:solidFill>
                <a:schemeClr val="tx1">
                  <a:lumMod val="75000"/>
                  <a:lumOff val="25000"/>
                </a:schemeClr>
              </a:solidFill>
              <a:latin typeface="Open Sans" panose="020B0606030504020204"/>
            </a:endParaRPr>
          </a:p>
        </p:txBody>
      </p:sp>
      <p:sp>
        <p:nvSpPr>
          <p:cNvPr id="7" name="Rectángulo redondeado 6"/>
          <p:cNvSpPr/>
          <p:nvPr/>
        </p:nvSpPr>
        <p:spPr>
          <a:xfrm>
            <a:off x="587827" y="1494112"/>
            <a:ext cx="11077192" cy="52322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bg1"/>
                </a:solidFill>
                <a:latin typeface="Open Sans" panose="020B0606030504020204"/>
              </a:rPr>
              <a:t>Resumen: </a:t>
            </a:r>
            <a:r>
              <a:rPr lang="es-CO" sz="1400" dirty="0">
                <a:solidFill>
                  <a:schemeClr val="bg1"/>
                </a:solidFill>
                <a:latin typeface="Open Sans" panose="020B0606030504020204"/>
              </a:rPr>
              <a:t>En esta lección se explica que es un informe, para que sirve, los pasos que se deben tener en cuenta la hora de realizar este documento y los formatos IEEE e Icontec.</a:t>
            </a:r>
          </a:p>
        </p:txBody>
      </p:sp>
      <p:sp>
        <p:nvSpPr>
          <p:cNvPr id="2" name="Rectángulo redondeado 1"/>
          <p:cNvSpPr/>
          <p:nvPr/>
        </p:nvSpPr>
        <p:spPr>
          <a:xfrm>
            <a:off x="685800" y="3690257"/>
            <a:ext cx="10874829" cy="246017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5 Rectángulo redondeado"/>
          <p:cNvSpPr/>
          <p:nvPr/>
        </p:nvSpPr>
        <p:spPr>
          <a:xfrm>
            <a:off x="5236058" y="3481497"/>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Normas IEEE</a:t>
            </a:r>
          </a:p>
        </p:txBody>
      </p:sp>
      <p:sp>
        <p:nvSpPr>
          <p:cNvPr id="5" name="CuadroTexto 4"/>
          <p:cNvSpPr txBox="1"/>
          <p:nvPr/>
        </p:nvSpPr>
        <p:spPr>
          <a:xfrm>
            <a:off x="1358354" y="4551011"/>
            <a:ext cx="9394371" cy="73866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panose="020B0606030504020204"/>
              </a:rPr>
              <a:t>Las normas Icontec fueron establecidas por el Instituto Colombiano de Normas Técnicas y Certificación por medio de las normas colombianas NCT 1486 y NTC 5613 la composición adecuada para presentar trabajos escritos con el fin de mejorar la composición lectora. Este es el formato:</a:t>
            </a:r>
          </a:p>
        </p:txBody>
      </p:sp>
      <p:sp>
        <p:nvSpPr>
          <p:cNvPr id="11" name="Elipse 10"/>
          <p:cNvSpPr/>
          <p:nvPr/>
        </p:nvSpPr>
        <p:spPr>
          <a:xfrm>
            <a:off x="11070772" y="3497550"/>
            <a:ext cx="489857" cy="48985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X</a:t>
            </a:r>
            <a:endParaRPr lang="es-CO" dirty="0"/>
          </a:p>
        </p:txBody>
      </p:sp>
      <p:pic>
        <p:nvPicPr>
          <p:cNvPr id="13" name="Imagen 10" descr="Icono&#10;&#10;Descripción generada automáticamente">
            <a:extLst>
              <a:ext uri="{FF2B5EF4-FFF2-40B4-BE49-F238E27FC236}">
                <a16:creationId xmlns:a16="http://schemas.microsoft.com/office/drawing/2014/main" xmlns=""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36482" y="5138330"/>
            <a:ext cx="434340" cy="539422"/>
          </a:xfrm>
          <a:prstGeom prst="rect">
            <a:avLst/>
          </a:prstGeom>
        </p:spPr>
      </p:pic>
      <p:sp>
        <p:nvSpPr>
          <p:cNvPr id="10" name="Botón de acción: Final 9">
            <a:hlinkClick r:id="" action="ppaction://noaction" highlightClick="1"/>
          </p:cNvPr>
          <p:cNvSpPr/>
          <p:nvPr/>
        </p:nvSpPr>
        <p:spPr>
          <a:xfrm>
            <a:off x="10936482" y="4713787"/>
            <a:ext cx="424542" cy="424543"/>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46898539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87827" y="2119239"/>
            <a:ext cx="11077191" cy="1169551"/>
          </a:xfrm>
          <a:prstGeom prst="rect">
            <a:avLst/>
          </a:prstGeom>
          <a:noFill/>
        </p:spPr>
        <p:txBody>
          <a:bodyPr wrap="square" rtlCol="0">
            <a:spAutoFit/>
          </a:bodyPr>
          <a:lstStyle/>
          <a:p>
            <a:pPr algn="ctr"/>
            <a:r>
              <a:rPr lang="es-CO" sz="1400" b="1" dirty="0">
                <a:solidFill>
                  <a:schemeClr val="accent1">
                    <a:lumMod val="50000"/>
                  </a:schemeClr>
                </a:solidFill>
                <a:latin typeface="Open Sans" panose="020B0606030504020204"/>
              </a:rPr>
              <a:t>TÉCNICAS DE ELABORACIÓN DE INFORMES TÉCNICOS (NORMAS IEEE - ICONTEC</a:t>
            </a:r>
            <a:r>
              <a:rPr lang="es-CO" sz="1400" b="1" dirty="0" smtClean="0">
                <a:solidFill>
                  <a:schemeClr val="accent1">
                    <a:lumMod val="50000"/>
                  </a:schemeClr>
                </a:solidFill>
                <a:latin typeface="Open Sans" panose="020B0606030504020204"/>
              </a:rPr>
              <a:t>)</a:t>
            </a:r>
          </a:p>
          <a:p>
            <a:pPr algn="just"/>
            <a:r>
              <a:rPr lang="es-CO" sz="1400" dirty="0">
                <a:solidFill>
                  <a:schemeClr val="tx1">
                    <a:lumMod val="75000"/>
                    <a:lumOff val="25000"/>
                  </a:schemeClr>
                </a:solidFill>
                <a:latin typeface="Open Sans" panose="020B0606030504020204"/>
              </a:rPr>
              <a:t>Un informe es un documento escrito en prosa informativa, que tiene como objetivo informar y comunicar sobre un asunto en específico, ya sea de estudio o de investigación. Así pues, este tipo de documento contiene hechos verificados u obtenidos por el autor (trabajos, investigaciones, reconocimientos o estudios). Además, cuenta con una explicación concisa y precisa del tema en general, encuentra y propone la mejor solución al tema tratado y explica los métodos que se utilizan para realizarlo.</a:t>
            </a:r>
            <a:endParaRPr lang="es-CO" sz="1400" b="1" dirty="0">
              <a:solidFill>
                <a:schemeClr val="tx1">
                  <a:lumMod val="75000"/>
                  <a:lumOff val="25000"/>
                </a:schemeClr>
              </a:solidFill>
              <a:latin typeface="Open Sans" panose="020B0606030504020204"/>
            </a:endParaRPr>
          </a:p>
        </p:txBody>
      </p:sp>
      <p:sp>
        <p:nvSpPr>
          <p:cNvPr id="7" name="Rectángulo redondeado 6"/>
          <p:cNvSpPr/>
          <p:nvPr/>
        </p:nvSpPr>
        <p:spPr>
          <a:xfrm>
            <a:off x="587827" y="1494112"/>
            <a:ext cx="11077192" cy="52322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bg1"/>
                </a:solidFill>
                <a:latin typeface="Open Sans" panose="020B0606030504020204"/>
              </a:rPr>
              <a:t>Resumen: </a:t>
            </a:r>
            <a:r>
              <a:rPr lang="es-CO" sz="1400" dirty="0">
                <a:solidFill>
                  <a:schemeClr val="bg1"/>
                </a:solidFill>
                <a:latin typeface="Open Sans" panose="020B0606030504020204"/>
              </a:rPr>
              <a:t>En esta lección se explica que es un informe, para que sirve, los pasos que se deben tener en cuenta la hora de realizar este documento y los formatos IEEE e Icontec.</a:t>
            </a:r>
          </a:p>
        </p:txBody>
      </p:sp>
      <p:sp>
        <p:nvSpPr>
          <p:cNvPr id="2" name="Rectángulo redondeado 1"/>
          <p:cNvSpPr/>
          <p:nvPr/>
        </p:nvSpPr>
        <p:spPr>
          <a:xfrm>
            <a:off x="685800" y="3690257"/>
            <a:ext cx="10874829" cy="246017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5 Rectángulo redondeado"/>
          <p:cNvSpPr/>
          <p:nvPr/>
        </p:nvSpPr>
        <p:spPr>
          <a:xfrm>
            <a:off x="5236058" y="3481497"/>
            <a:ext cx="1638964" cy="605562"/>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panose="020B0606030504020204"/>
              </a:rPr>
              <a:t>Normas IEEE</a:t>
            </a:r>
          </a:p>
        </p:txBody>
      </p:sp>
      <p:sp>
        <p:nvSpPr>
          <p:cNvPr id="5" name="CuadroTexto 4"/>
          <p:cNvSpPr txBox="1"/>
          <p:nvPr/>
        </p:nvSpPr>
        <p:spPr>
          <a:xfrm>
            <a:off x="3127872" y="4227845"/>
            <a:ext cx="5990683" cy="1384995"/>
          </a:xfrm>
          <a:prstGeom prst="rect">
            <a:avLst/>
          </a:prstGeom>
          <a:noFill/>
        </p:spPr>
        <p:txBody>
          <a:bodyPr wrap="square" rtlCol="0">
            <a:spAutoFit/>
          </a:bodyPr>
          <a:lstStyle/>
          <a:p>
            <a:r>
              <a:rPr lang="es-CO" sz="1400" b="1" dirty="0">
                <a:solidFill>
                  <a:schemeClr val="tx1">
                    <a:lumMod val="75000"/>
                    <a:lumOff val="25000"/>
                  </a:schemeClr>
                </a:solidFill>
                <a:latin typeface="Open Sans" panose="020B0606030504020204"/>
              </a:rPr>
              <a:t>Márgenes: </a:t>
            </a:r>
            <a:r>
              <a:rPr lang="es-CO" sz="1400" dirty="0">
                <a:solidFill>
                  <a:schemeClr val="tx1">
                    <a:lumMod val="75000"/>
                    <a:lumOff val="25000"/>
                  </a:schemeClr>
                </a:solidFill>
                <a:latin typeface="Open Sans" panose="020B0606030504020204"/>
              </a:rPr>
              <a:t>4 cm superior, 2 cm lateral derecha, 3 cm inferior y 4 cm lateral izquierda.</a:t>
            </a:r>
            <a:endParaRPr lang="es-CO" sz="1400" b="1" dirty="0">
              <a:solidFill>
                <a:schemeClr val="tx1">
                  <a:lumMod val="75000"/>
                  <a:lumOff val="25000"/>
                </a:schemeClr>
              </a:solidFill>
              <a:latin typeface="Open Sans" panose="020B0606030504020204"/>
            </a:endParaRPr>
          </a:p>
          <a:p>
            <a:r>
              <a:rPr lang="es-CO" sz="1400" b="1" dirty="0">
                <a:solidFill>
                  <a:schemeClr val="tx1">
                    <a:lumMod val="75000"/>
                    <a:lumOff val="25000"/>
                  </a:schemeClr>
                </a:solidFill>
                <a:latin typeface="Open Sans" panose="020B0606030504020204"/>
              </a:rPr>
              <a:t>División por hojas: </a:t>
            </a:r>
            <a:r>
              <a:rPr lang="es-CO" sz="1400" dirty="0">
                <a:solidFill>
                  <a:schemeClr val="tx1">
                    <a:lumMod val="75000"/>
                    <a:lumOff val="25000"/>
                  </a:schemeClr>
                </a:solidFill>
                <a:latin typeface="Open Sans" panose="020B0606030504020204"/>
              </a:rPr>
              <a:t>sin división</a:t>
            </a:r>
            <a:r>
              <a:rPr lang="es-CO" sz="1400" b="1" dirty="0">
                <a:solidFill>
                  <a:schemeClr val="tx1">
                    <a:lumMod val="75000"/>
                    <a:lumOff val="25000"/>
                  </a:schemeClr>
                </a:solidFill>
                <a:latin typeface="Open Sans" panose="020B0606030504020204"/>
              </a:rPr>
              <a:t>.</a:t>
            </a:r>
          </a:p>
          <a:p>
            <a:r>
              <a:rPr lang="es-CO" sz="1400" b="1" dirty="0">
                <a:solidFill>
                  <a:schemeClr val="tx1">
                    <a:lumMod val="75000"/>
                    <a:lumOff val="25000"/>
                  </a:schemeClr>
                </a:solidFill>
                <a:latin typeface="Open Sans" panose="020B0606030504020204"/>
              </a:rPr>
              <a:t>Tamaño y tipo de letra: </a:t>
            </a:r>
            <a:r>
              <a:rPr lang="es-CO" sz="1400" dirty="0">
                <a:solidFill>
                  <a:schemeClr val="tx1">
                    <a:lumMod val="75000"/>
                    <a:lumOff val="25000"/>
                  </a:schemeClr>
                </a:solidFill>
                <a:latin typeface="Open Sans" panose="020B0606030504020204"/>
              </a:rPr>
              <a:t>Arial a 12 puntos.</a:t>
            </a:r>
            <a:endParaRPr lang="es-CO" sz="1400" b="1" dirty="0">
              <a:solidFill>
                <a:schemeClr val="tx1">
                  <a:lumMod val="75000"/>
                  <a:lumOff val="25000"/>
                </a:schemeClr>
              </a:solidFill>
              <a:latin typeface="Open Sans" panose="020B0606030504020204"/>
            </a:endParaRPr>
          </a:p>
          <a:p>
            <a:r>
              <a:rPr lang="es-CO" sz="1400" b="1" dirty="0">
                <a:solidFill>
                  <a:schemeClr val="tx1">
                    <a:lumMod val="75000"/>
                    <a:lumOff val="25000"/>
                  </a:schemeClr>
                </a:solidFill>
                <a:latin typeface="Open Sans" panose="020B0606030504020204"/>
              </a:rPr>
              <a:t>Componentes del trabajo escrito: </a:t>
            </a:r>
            <a:r>
              <a:rPr lang="es-CO" sz="1400" dirty="0">
                <a:solidFill>
                  <a:schemeClr val="tx1">
                    <a:lumMod val="75000"/>
                    <a:lumOff val="25000"/>
                  </a:schemeClr>
                </a:solidFill>
                <a:latin typeface="Open Sans" panose="020B0606030504020204"/>
              </a:rPr>
              <a:t>Arial a 12 puntos.</a:t>
            </a:r>
            <a:endParaRPr lang="es-CO" sz="1400" b="1" dirty="0">
              <a:solidFill>
                <a:schemeClr val="tx1">
                  <a:lumMod val="75000"/>
                  <a:lumOff val="25000"/>
                </a:schemeClr>
              </a:solidFill>
              <a:latin typeface="Open Sans" panose="020B0606030504020204"/>
            </a:endParaRPr>
          </a:p>
          <a:p>
            <a:r>
              <a:rPr lang="es-CO" sz="1400" b="1" dirty="0">
                <a:solidFill>
                  <a:schemeClr val="tx1">
                    <a:lumMod val="75000"/>
                    <a:lumOff val="25000"/>
                  </a:schemeClr>
                </a:solidFill>
                <a:latin typeface="Open Sans" panose="020B0606030504020204"/>
              </a:rPr>
              <a:t>Sangría: </a:t>
            </a:r>
            <a:r>
              <a:rPr lang="es-CO" sz="1400" dirty="0">
                <a:solidFill>
                  <a:schemeClr val="tx1">
                    <a:lumMod val="75000"/>
                    <a:lumOff val="25000"/>
                  </a:schemeClr>
                </a:solidFill>
                <a:latin typeface="Open Sans" panose="020B0606030504020204"/>
              </a:rPr>
              <a:t>No es recomendable usar sangría.</a:t>
            </a:r>
            <a:endParaRPr lang="es-CO" sz="1400" b="1" dirty="0">
              <a:solidFill>
                <a:schemeClr val="tx1">
                  <a:lumMod val="75000"/>
                  <a:lumOff val="25000"/>
                </a:schemeClr>
              </a:solidFill>
              <a:latin typeface="Open Sans" panose="020B0606030504020204"/>
            </a:endParaRPr>
          </a:p>
          <a:p>
            <a:r>
              <a:rPr lang="es-CO" sz="1400" b="1" dirty="0">
                <a:solidFill>
                  <a:schemeClr val="tx1">
                    <a:lumMod val="75000"/>
                    <a:lumOff val="25000"/>
                  </a:schemeClr>
                </a:solidFill>
                <a:latin typeface="Open Sans" panose="020B0606030504020204"/>
              </a:rPr>
              <a:t>Partes del trabajo: </a:t>
            </a:r>
            <a:r>
              <a:rPr lang="es-CO" sz="1400" dirty="0">
                <a:solidFill>
                  <a:schemeClr val="tx1">
                    <a:lumMod val="75000"/>
                    <a:lumOff val="25000"/>
                  </a:schemeClr>
                </a:solidFill>
                <a:latin typeface="Open Sans" panose="020B0606030504020204"/>
              </a:rPr>
              <a:t>preliminares, cuerpo y complementarios.</a:t>
            </a:r>
            <a:endParaRPr lang="es-CO" sz="1400" b="1" dirty="0">
              <a:solidFill>
                <a:schemeClr val="tx1">
                  <a:lumMod val="75000"/>
                  <a:lumOff val="25000"/>
                </a:schemeClr>
              </a:solidFill>
              <a:latin typeface="Open Sans" panose="020B0606030504020204"/>
            </a:endParaRPr>
          </a:p>
        </p:txBody>
      </p:sp>
      <p:sp>
        <p:nvSpPr>
          <p:cNvPr id="11" name="Elipse 10"/>
          <p:cNvSpPr/>
          <p:nvPr/>
        </p:nvSpPr>
        <p:spPr>
          <a:xfrm>
            <a:off x="11070772" y="3497550"/>
            <a:ext cx="489857" cy="48985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X</a:t>
            </a:r>
            <a:endParaRPr lang="es-CO" dirty="0"/>
          </a:p>
        </p:txBody>
      </p:sp>
      <p:pic>
        <p:nvPicPr>
          <p:cNvPr id="13" name="Imagen 10" descr="Icono&#10;&#10;Descripción generada automáticamente">
            <a:extLst>
              <a:ext uri="{FF2B5EF4-FFF2-40B4-BE49-F238E27FC236}">
                <a16:creationId xmlns:a16="http://schemas.microsoft.com/office/drawing/2014/main" xmlns=""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8530" y="3910403"/>
            <a:ext cx="434340" cy="539422"/>
          </a:xfrm>
          <a:prstGeom prst="rect">
            <a:avLst/>
          </a:prstGeom>
        </p:spPr>
      </p:pic>
      <p:sp>
        <p:nvSpPr>
          <p:cNvPr id="10" name="Botón de acción: Final 9">
            <a:hlinkClick r:id="" action="ppaction://noaction" highlightClick="1"/>
          </p:cNvPr>
          <p:cNvSpPr/>
          <p:nvPr/>
        </p:nvSpPr>
        <p:spPr>
          <a:xfrm>
            <a:off x="10936482" y="4713787"/>
            <a:ext cx="424542" cy="424543"/>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Botón de acción: Final 13">
            <a:hlinkClick r:id="" action="ppaction://noaction" highlightClick="1"/>
          </p:cNvPr>
          <p:cNvSpPr/>
          <p:nvPr/>
        </p:nvSpPr>
        <p:spPr>
          <a:xfrm flipH="1">
            <a:off x="843643" y="4713787"/>
            <a:ext cx="424542" cy="424543"/>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359776287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redondeado 6"/>
          <p:cNvSpPr/>
          <p:nvPr/>
        </p:nvSpPr>
        <p:spPr>
          <a:xfrm>
            <a:off x="320219" y="1289017"/>
            <a:ext cx="11423739" cy="430859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2" name="Rectángulo redondeado 1"/>
          <p:cNvSpPr/>
          <p:nvPr/>
        </p:nvSpPr>
        <p:spPr>
          <a:xfrm>
            <a:off x="345474" y="5597606"/>
            <a:ext cx="11398484" cy="586577"/>
          </a:xfrm>
          <a:prstGeom prst="round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smtClean="0">
                <a:solidFill>
                  <a:schemeClr val="tx1">
                    <a:lumMod val="75000"/>
                    <a:lumOff val="25000"/>
                  </a:schemeClr>
                </a:solidFill>
                <a:latin typeface="Open Sans" panose="020B0606030504020204"/>
              </a:rPr>
              <a:t>Resumen: </a:t>
            </a:r>
            <a:r>
              <a:rPr lang="es-CO" sz="1400" dirty="0" smtClean="0">
                <a:solidFill>
                  <a:schemeClr val="tx1">
                    <a:lumMod val="75000"/>
                    <a:lumOff val="25000"/>
                  </a:schemeClr>
                </a:solidFill>
                <a:latin typeface="Open Sans" panose="020B0606030504020204"/>
              </a:rPr>
              <a:t>Se </a:t>
            </a:r>
            <a:r>
              <a:rPr lang="es-CO" sz="1400" dirty="0">
                <a:solidFill>
                  <a:schemeClr val="tx1">
                    <a:lumMod val="75000"/>
                    <a:lumOff val="25000"/>
                  </a:schemeClr>
                </a:solidFill>
                <a:latin typeface="Open Sans" panose="020B0606030504020204"/>
              </a:rPr>
              <a:t>explica que es una hoja de características de componentes, cuál es su función y donde se puede aplicar. Se muestra detalladamente como está conformada con ilustraciones como ejemplos.</a:t>
            </a:r>
          </a:p>
        </p:txBody>
      </p:sp>
      <p:sp>
        <p:nvSpPr>
          <p:cNvPr id="4" name="CuadroTexto 3"/>
          <p:cNvSpPr txBox="1"/>
          <p:nvPr/>
        </p:nvSpPr>
        <p:spPr>
          <a:xfrm>
            <a:off x="4194417" y="1781318"/>
            <a:ext cx="7240994" cy="3323987"/>
          </a:xfrm>
          <a:prstGeom prst="rect">
            <a:avLst/>
          </a:prstGeom>
          <a:noFill/>
        </p:spPr>
        <p:txBody>
          <a:bodyPr wrap="square" numCol="1" spcCol="360000" rtlCol="0">
            <a:spAutoFit/>
          </a:bodyPr>
          <a:lstStyle/>
          <a:p>
            <a:pPr algn="just"/>
            <a:r>
              <a:rPr lang="es-CO" sz="1400" b="1" dirty="0">
                <a:solidFill>
                  <a:schemeClr val="bg1"/>
                </a:solidFill>
                <a:latin typeface="Open Sans" panose="020B0606030504020204"/>
              </a:rPr>
              <a:t>APLICACIÓN DE HOJAS DE CARACTERÍSTICAS DE </a:t>
            </a:r>
            <a:r>
              <a:rPr lang="es-CO" sz="1400" b="1" dirty="0" smtClean="0">
                <a:solidFill>
                  <a:schemeClr val="bg1"/>
                </a:solidFill>
                <a:latin typeface="Open Sans" panose="020B0606030504020204"/>
              </a:rPr>
              <a:t>COMPONENTES</a:t>
            </a:r>
          </a:p>
          <a:p>
            <a:pPr algn="just"/>
            <a:endParaRPr lang="es-CO" sz="1400" b="1" dirty="0" smtClean="0">
              <a:solidFill>
                <a:schemeClr val="bg1"/>
              </a:solidFill>
              <a:latin typeface="Open Sans" panose="020B0606030504020204"/>
            </a:endParaRPr>
          </a:p>
          <a:p>
            <a:pPr algn="just"/>
            <a:r>
              <a:rPr lang="es-CO" sz="1400" dirty="0">
                <a:solidFill>
                  <a:schemeClr val="bg1"/>
                </a:solidFill>
                <a:latin typeface="Open Sans" panose="020B0606030504020204"/>
              </a:rPr>
              <a:t>Una hoja de características de componentes, también conocida como hoja de datos o </a:t>
            </a:r>
            <a:r>
              <a:rPr lang="es-CO" sz="1400" dirty="0" err="1">
                <a:solidFill>
                  <a:schemeClr val="bg1"/>
                </a:solidFill>
                <a:latin typeface="Open Sans" panose="020B0606030504020204"/>
              </a:rPr>
              <a:t>datasheet</a:t>
            </a:r>
            <a:r>
              <a:rPr lang="es-CO" sz="1400" dirty="0">
                <a:solidFill>
                  <a:schemeClr val="bg1"/>
                </a:solidFill>
                <a:latin typeface="Open Sans" panose="020B0606030504020204"/>
              </a:rPr>
              <a:t> es un manual de instrucciones donde se encuentra información importante de componentes electrónicos. Los </a:t>
            </a:r>
            <a:r>
              <a:rPr lang="es-CO" sz="1400" dirty="0" err="1">
                <a:solidFill>
                  <a:schemeClr val="bg1"/>
                </a:solidFill>
                <a:latin typeface="Open Sans" panose="020B0606030504020204"/>
              </a:rPr>
              <a:t>datasheets</a:t>
            </a:r>
            <a:r>
              <a:rPr lang="es-CO" sz="1400" dirty="0">
                <a:solidFill>
                  <a:schemeClr val="bg1"/>
                </a:solidFill>
                <a:latin typeface="Open Sans" panose="020B0606030504020204"/>
              </a:rPr>
              <a:t> se caracterizan por su dificultad al iniciar la lectura de uno ya que son escritos por y para ingenieros, la finalidad de un </a:t>
            </a:r>
            <a:r>
              <a:rPr lang="es-CO" sz="1400" dirty="0" err="1">
                <a:solidFill>
                  <a:schemeClr val="bg1"/>
                </a:solidFill>
                <a:latin typeface="Open Sans" panose="020B0606030504020204"/>
              </a:rPr>
              <a:t>datasheet</a:t>
            </a:r>
            <a:r>
              <a:rPr lang="es-CO" sz="1400" dirty="0">
                <a:solidFill>
                  <a:schemeClr val="bg1"/>
                </a:solidFill>
                <a:latin typeface="Open Sans" panose="020B0606030504020204"/>
              </a:rPr>
              <a:t> es poder encontrar toda la información de un dispositivo en él, como pautas para diseñar o como reparar un circuito</a:t>
            </a:r>
            <a:r>
              <a:rPr lang="es-CO" sz="1400" dirty="0" smtClean="0">
                <a:solidFill>
                  <a:schemeClr val="bg1"/>
                </a:solidFill>
                <a:latin typeface="Open Sans" panose="020B0606030504020204"/>
              </a:rPr>
              <a:t>.</a:t>
            </a:r>
          </a:p>
          <a:p>
            <a:pPr algn="just"/>
            <a:endParaRPr lang="es-CO" sz="1400" b="1" dirty="0">
              <a:solidFill>
                <a:schemeClr val="bg1"/>
              </a:solidFill>
              <a:latin typeface="Open Sans" panose="020B0606030504020204"/>
            </a:endParaRPr>
          </a:p>
          <a:p>
            <a:pPr algn="just"/>
            <a:r>
              <a:rPr lang="es-CO" sz="1400" dirty="0">
                <a:solidFill>
                  <a:schemeClr val="bg1"/>
                </a:solidFill>
                <a:latin typeface="Open Sans" panose="020B0606030504020204"/>
              </a:rPr>
              <a:t>Lo que está escrito en un </a:t>
            </a:r>
            <a:r>
              <a:rPr lang="es-CO" sz="1400" dirty="0" err="1">
                <a:solidFill>
                  <a:schemeClr val="bg1"/>
                </a:solidFill>
                <a:latin typeface="Open Sans" panose="020B0606030504020204"/>
              </a:rPr>
              <a:t>datasheet</a:t>
            </a:r>
            <a:r>
              <a:rPr lang="es-CO" sz="1400" dirty="0">
                <a:solidFill>
                  <a:schemeClr val="bg1"/>
                </a:solidFill>
                <a:latin typeface="Open Sans" panose="020B0606030504020204"/>
              </a:rPr>
              <a:t> varía mucho por el tipo de componente, pueden venir de una página para cosas básicas, como lo son conectores hasta cientos de páginas para cosas más complejas, como lo son componentes con muchas características, </a:t>
            </a:r>
            <a:r>
              <a:rPr lang="es-CO" sz="1400" dirty="0" err="1">
                <a:solidFill>
                  <a:schemeClr val="bg1"/>
                </a:solidFill>
                <a:latin typeface="Open Sans" panose="020B0606030504020204"/>
              </a:rPr>
              <a:t>microcontroladores</a:t>
            </a:r>
            <a:r>
              <a:rPr lang="es-CO" sz="1400" dirty="0">
                <a:solidFill>
                  <a:schemeClr val="bg1"/>
                </a:solidFill>
                <a:latin typeface="Open Sans" panose="020B0606030504020204"/>
              </a:rPr>
              <a:t>, procesadores y detalles.</a:t>
            </a:r>
          </a:p>
          <a:p>
            <a:pPr algn="just"/>
            <a:endParaRPr lang="es-CO" sz="1400" b="1" dirty="0" smtClean="0">
              <a:solidFill>
                <a:schemeClr val="bg1"/>
              </a:solidFill>
              <a:latin typeface="Open Sans" panose="020B0606030504020204"/>
            </a:endParaRPr>
          </a:p>
          <a:p>
            <a:pPr algn="just"/>
            <a:r>
              <a:rPr lang="es-CO" sz="1400" dirty="0">
                <a:solidFill>
                  <a:schemeClr val="bg1"/>
                </a:solidFill>
                <a:latin typeface="Open Sans" panose="020B0606030504020204"/>
              </a:rPr>
              <a:t>Algo que es imprescindible de saber es que la mayoría de los </a:t>
            </a:r>
            <a:r>
              <a:rPr lang="es-CO" sz="1400" dirty="0" err="1">
                <a:solidFill>
                  <a:schemeClr val="bg1"/>
                </a:solidFill>
                <a:latin typeface="Open Sans" panose="020B0606030504020204"/>
              </a:rPr>
              <a:t>datasheets</a:t>
            </a:r>
            <a:r>
              <a:rPr lang="es-CO" sz="1400" dirty="0">
                <a:solidFill>
                  <a:schemeClr val="bg1"/>
                </a:solidFill>
                <a:latin typeface="Open Sans" panose="020B0606030504020204"/>
              </a:rPr>
              <a:t> se encuentran en inglés, esto suele desanimar mucho a sus lectores principiantes, pero una gran ventaja es que a veces toda una familia de componentes parecidos comparte el mismo </a:t>
            </a:r>
            <a:r>
              <a:rPr lang="es-CO" sz="1400" dirty="0" err="1">
                <a:solidFill>
                  <a:schemeClr val="bg1"/>
                </a:solidFill>
                <a:latin typeface="Open Sans" panose="020B0606030504020204"/>
              </a:rPr>
              <a:t>datasheet</a:t>
            </a:r>
            <a:r>
              <a:rPr lang="es-CO" sz="1400" dirty="0" smtClean="0">
                <a:solidFill>
                  <a:schemeClr val="bg1"/>
                </a:solidFill>
                <a:latin typeface="Open Sans" panose="020B0606030504020204"/>
              </a:rPr>
              <a:t>.</a:t>
            </a:r>
            <a:endParaRPr lang="es-CO" sz="1400" b="1" dirty="0">
              <a:solidFill>
                <a:schemeClr val="bg1"/>
              </a:solidFill>
              <a:latin typeface="Open Sans" panose="020B0606030504020204"/>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311" y="2021760"/>
            <a:ext cx="3382089" cy="2666119"/>
          </a:xfrm>
          <a:prstGeom prst="rect">
            <a:avLst/>
          </a:prstGeom>
        </p:spPr>
      </p:pic>
      <p:sp>
        <p:nvSpPr>
          <p:cNvPr id="12" name="Rectángulo redondeado 11"/>
          <p:cNvSpPr/>
          <p:nvPr/>
        </p:nvSpPr>
        <p:spPr>
          <a:xfrm>
            <a:off x="1558445" y="4772484"/>
            <a:ext cx="1258530" cy="424066"/>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lumMod val="75000"/>
                    <a:lumOff val="25000"/>
                  </a:schemeClr>
                </a:solidFill>
                <a:latin typeface="Open Sans" panose="020B0606030504020204"/>
              </a:rPr>
              <a:t>Ver más</a:t>
            </a:r>
            <a:endParaRPr lang="es-CO" sz="1600" b="1" dirty="0">
              <a:solidFill>
                <a:schemeClr val="tx1">
                  <a:lumMod val="75000"/>
                  <a:lumOff val="25000"/>
                </a:schemeClr>
              </a:solidFill>
              <a:latin typeface="Open Sans" panose="020B0606030504020204"/>
            </a:endParaRPr>
          </a:p>
        </p:txBody>
      </p:sp>
      <p:pic>
        <p:nvPicPr>
          <p:cNvPr id="13"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647013" y="4903718"/>
            <a:ext cx="458836" cy="458836"/>
          </a:xfrm>
          <a:prstGeom prst="rect">
            <a:avLst/>
          </a:prstGeom>
        </p:spPr>
      </p:pic>
    </p:spTree>
    <p:extLst>
      <p:ext uri="{BB962C8B-B14F-4D97-AF65-F5344CB8AC3E}">
        <p14:creationId xmlns:p14="http://schemas.microsoft.com/office/powerpoint/2010/main" val="3901409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a:extLst>
              <a:ext uri="{FF2B5EF4-FFF2-40B4-BE49-F238E27FC236}">
                <a16:creationId xmlns="" xmlns:a16="http://schemas.microsoft.com/office/drawing/2014/main" id="{F50D53D5-3372-43B8-A47D-9EF4E3077112}"/>
              </a:ext>
            </a:extLst>
          </p:cNvPr>
          <p:cNvSpPr/>
          <p:nvPr/>
        </p:nvSpPr>
        <p:spPr>
          <a:xfrm>
            <a:off x="714095" y="1534822"/>
            <a:ext cx="10731193" cy="1346029"/>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dirty="0">
              <a:solidFill>
                <a:schemeClr val="tx1">
                  <a:lumMod val="75000"/>
                  <a:lumOff val="25000"/>
                </a:schemeClr>
              </a:solidFill>
              <a:ea typeface="Times New Roman" panose="02020603050405020304" pitchFamily="18" charset="0"/>
            </a:endParaRPr>
          </a:p>
          <a:p>
            <a:pPr algn="just"/>
            <a:endParaRPr lang="es-ES" sz="1400" dirty="0">
              <a:solidFill>
                <a:schemeClr val="tx1">
                  <a:lumMod val="75000"/>
                  <a:lumOff val="25000"/>
                </a:schemeClr>
              </a:solidFill>
              <a:ea typeface="Times New Roman" panose="02020603050405020304" pitchFamily="18" charset="0"/>
            </a:endParaRPr>
          </a:p>
          <a:p>
            <a:pPr algn="just"/>
            <a:r>
              <a:rPr lang="es-CO" sz="1400" b="1" dirty="0">
                <a:solidFill>
                  <a:schemeClr val="tx1">
                    <a:lumMod val="75000"/>
                    <a:lumOff val="25000"/>
                  </a:schemeClr>
                </a:solidFill>
                <a:latin typeface="Open Sans" panose="020B0606030504020204"/>
                <a:ea typeface="Times New Roman" panose="02020603050405020304" pitchFamily="18" charset="0"/>
              </a:rPr>
              <a:t>La seguridad en los sistemas embebidos</a:t>
            </a:r>
          </a:p>
          <a:p>
            <a:pPr algn="just"/>
            <a:r>
              <a:rPr lang="es-CO" sz="1400" dirty="0">
                <a:solidFill>
                  <a:schemeClr val="tx1">
                    <a:lumMod val="75000"/>
                    <a:lumOff val="25000"/>
                  </a:schemeClr>
                </a:solidFill>
                <a:latin typeface="Open Sans" panose="020B0606030504020204"/>
                <a:ea typeface="Times New Roman" panose="02020603050405020304" pitchFamily="18" charset="0"/>
              </a:rPr>
              <a:t>Hablar de seguridad en un sistema electrónico, y más un sistema embebido que hace uso de una red para su constante monitoreo, es un tema muy delicado para tratar, ya que este tipo de dispositivos tienen la posibilidad de conectarse remotamente desde cualquier punto, esto es posible gracias al uso de la red, lo que conlleva a que estos pueden quedar vulnerables, pero este tema no es un factor fuerte, ya que tiene muchas debilidades en este sector, algunas carencias de seguridad pueden ser</a:t>
            </a:r>
            <a:r>
              <a:rPr lang="es-CO" sz="1400" dirty="0" smtClean="0">
                <a:solidFill>
                  <a:schemeClr val="tx1">
                    <a:lumMod val="75000"/>
                    <a:lumOff val="25000"/>
                  </a:schemeClr>
                </a:solidFill>
                <a:latin typeface="Open Sans" panose="020B0606030504020204"/>
                <a:ea typeface="Times New Roman" panose="02020603050405020304" pitchFamily="18" charset="0"/>
              </a:rPr>
              <a:t>:</a:t>
            </a:r>
          </a:p>
          <a:p>
            <a:pPr algn="just"/>
            <a:endParaRPr lang="es-CO" sz="1400" dirty="0">
              <a:solidFill>
                <a:schemeClr val="tx1">
                  <a:lumMod val="75000"/>
                  <a:lumOff val="25000"/>
                </a:schemeClr>
              </a:solidFill>
            </a:endParaRPr>
          </a:p>
          <a:p>
            <a:pPr algn="just"/>
            <a:endParaRPr lang="es-CO" sz="1400" dirty="0">
              <a:solidFill>
                <a:schemeClr val="tx1">
                  <a:lumMod val="75000"/>
                  <a:lumOff val="25000"/>
                </a:schemeClr>
              </a:solidFill>
            </a:endParaRPr>
          </a:p>
        </p:txBody>
      </p:sp>
      <p:sp>
        <p:nvSpPr>
          <p:cNvPr id="5" name="Rectángulo 4"/>
          <p:cNvSpPr/>
          <p:nvPr/>
        </p:nvSpPr>
        <p:spPr>
          <a:xfrm>
            <a:off x="6990970" y="3182614"/>
            <a:ext cx="3563209" cy="2246769"/>
          </a:xfrm>
          <a:prstGeom prst="rect">
            <a:avLst/>
          </a:prstGeom>
          <a:solidFill>
            <a:srgbClr val="FDFFDD"/>
          </a:solidFill>
        </p:spPr>
        <p:txBody>
          <a:bodyPr wrap="square">
            <a:spAutoFit/>
          </a:bodyPr>
          <a:lstStyle/>
          <a:p>
            <a:pPr algn="just"/>
            <a:endParaRPr lang="es-CO" sz="1400" dirty="0" smtClean="0">
              <a:latin typeface="Open Sans" panose="020B0606030504020204"/>
            </a:endParaRPr>
          </a:p>
          <a:p>
            <a:pPr algn="just"/>
            <a:r>
              <a:rPr lang="es-CO" sz="1400" dirty="0" smtClean="0">
                <a:latin typeface="Open Sans" panose="020B0606030504020204"/>
              </a:rPr>
              <a:t>Finalmente</a:t>
            </a:r>
            <a:r>
              <a:rPr lang="es-CO" sz="1400" dirty="0">
                <a:latin typeface="Open Sans" panose="020B0606030504020204"/>
              </a:rPr>
              <a:t>, la poca seguridad de estos sistemas está siendo replanteada gracias a que poco a poco se vienen implementando con mayor frecuencia en la denominada “industria 4.0”, y esto ha demandado que los diseñadores busquen la forma de mejorar este aspecto</a:t>
            </a:r>
            <a:r>
              <a:rPr lang="es-CO" sz="1400" dirty="0" smtClean="0">
                <a:latin typeface="Open Sans" panose="020B0606030504020204"/>
              </a:rPr>
              <a:t>.</a:t>
            </a:r>
          </a:p>
          <a:p>
            <a:endParaRPr lang="es-CO" sz="1400" dirty="0">
              <a:latin typeface="Open Sans" panose="020B0606030504020204"/>
            </a:endParaRPr>
          </a:p>
          <a:p>
            <a:endParaRPr lang="es-CO" sz="1400" dirty="0">
              <a:latin typeface="Open Sans" panose="020B0606030504020204"/>
            </a:endParaRPr>
          </a:p>
          <a:p>
            <a:endParaRPr lang="es-CO" sz="1400" dirty="0">
              <a:latin typeface="Open Sans" panose="020B0606030504020204"/>
            </a:endParaRPr>
          </a:p>
        </p:txBody>
      </p:sp>
      <p:sp>
        <p:nvSpPr>
          <p:cNvPr id="7" name="Rectángulo 6"/>
          <p:cNvSpPr/>
          <p:nvPr/>
        </p:nvSpPr>
        <p:spPr>
          <a:xfrm>
            <a:off x="345474" y="950462"/>
            <a:ext cx="4816896"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7197" y="4728199"/>
            <a:ext cx="1372676" cy="1372676"/>
          </a:xfrm>
          <a:prstGeom prst="rect">
            <a:avLst/>
          </a:prstGeom>
        </p:spPr>
      </p:pic>
      <p:sp>
        <p:nvSpPr>
          <p:cNvPr id="6" name="Rectángulo redondeado 5"/>
          <p:cNvSpPr/>
          <p:nvPr/>
        </p:nvSpPr>
        <p:spPr>
          <a:xfrm>
            <a:off x="956052" y="3328070"/>
            <a:ext cx="5084311" cy="1297858"/>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es-CO" sz="1400" b="1" dirty="0">
                <a:solidFill>
                  <a:schemeClr val="tx1">
                    <a:lumMod val="75000"/>
                    <a:lumOff val="25000"/>
                  </a:schemeClr>
                </a:solidFill>
                <a:latin typeface="Open Sans" panose="020B0606030504020204"/>
              </a:rPr>
              <a:t>Falta de certificados: </a:t>
            </a:r>
            <a:r>
              <a:rPr lang="es-CO" sz="1400" dirty="0">
                <a:solidFill>
                  <a:schemeClr val="tx1">
                    <a:lumMod val="75000"/>
                    <a:lumOff val="25000"/>
                  </a:schemeClr>
                </a:solidFill>
                <a:latin typeface="Open Sans" panose="020B0606030504020204"/>
              </a:rPr>
              <a:t>normalmente, para economizar gastos, estos sistemas utilizan cifrados de bajo costo, esto significa que no tiene un buen soporte de grandes empresas o entidades, lo que facilita a los atacadores hacerse pasar por tales entidades y engañar al usuario.</a:t>
            </a: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5412" y="4259404"/>
            <a:ext cx="5115786" cy="328299"/>
          </a:xfrm>
          <a:prstGeom prst="rect">
            <a:avLst/>
          </a:prstGeom>
        </p:spPr>
      </p:pic>
      <p:sp>
        <p:nvSpPr>
          <p:cNvPr id="18" name="Elipse 17"/>
          <p:cNvSpPr/>
          <p:nvPr/>
        </p:nvSpPr>
        <p:spPr>
          <a:xfrm>
            <a:off x="2537613"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p:cNvSpPr/>
          <p:nvPr/>
        </p:nvSpPr>
        <p:spPr>
          <a:xfrm>
            <a:off x="2885768" y="4641228"/>
            <a:ext cx="216309" cy="2163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lipse 21"/>
          <p:cNvSpPr/>
          <p:nvPr/>
        </p:nvSpPr>
        <p:spPr>
          <a:xfrm>
            <a:off x="3233923"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Elipse 22"/>
          <p:cNvSpPr/>
          <p:nvPr/>
        </p:nvSpPr>
        <p:spPr>
          <a:xfrm>
            <a:off x="3582078"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23"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5054" y="4749382"/>
            <a:ext cx="374203" cy="464736"/>
          </a:xfrm>
          <a:prstGeom prst="rect">
            <a:avLst/>
          </a:prstGeom>
        </p:spPr>
      </p:pic>
      <p:sp>
        <p:nvSpPr>
          <p:cNvPr id="13" name="CuadroTexto 12"/>
          <p:cNvSpPr txBox="1"/>
          <p:nvPr/>
        </p:nvSpPr>
        <p:spPr>
          <a:xfrm>
            <a:off x="1454505" y="4595493"/>
            <a:ext cx="660758" cy="307777"/>
          </a:xfrm>
          <a:prstGeom prst="rect">
            <a:avLst/>
          </a:prstGeom>
          <a:noFill/>
        </p:spPr>
        <p:txBody>
          <a:bodyPr wrap="none" rtlCol="0">
            <a:spAutoFit/>
          </a:bodyPr>
          <a:lstStyle/>
          <a:p>
            <a:r>
              <a:rPr lang="es-CO" sz="1400" b="1" i="1" dirty="0" smtClean="0">
                <a:latin typeface="Open Sans" panose="020B0606030504020204"/>
              </a:rPr>
              <a:t>Desliza</a:t>
            </a:r>
            <a:endParaRPr lang="es-CO" sz="1400" b="1" i="1" dirty="0">
              <a:latin typeface="Open Sans" panose="020B0606030504020204"/>
            </a:endParaRPr>
          </a:p>
        </p:txBody>
      </p:sp>
    </p:spTree>
    <p:extLst>
      <p:ext uri="{BB962C8B-B14F-4D97-AF65-F5344CB8AC3E}">
        <p14:creationId xmlns:p14="http://schemas.microsoft.com/office/powerpoint/2010/main" val="33267106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redondeado 26"/>
          <p:cNvSpPr/>
          <p:nvPr/>
        </p:nvSpPr>
        <p:spPr>
          <a:xfrm>
            <a:off x="320219" y="1289017"/>
            <a:ext cx="11423739" cy="430859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redondeado 27"/>
          <p:cNvSpPr/>
          <p:nvPr/>
        </p:nvSpPr>
        <p:spPr>
          <a:xfrm>
            <a:off x="345474" y="5597606"/>
            <a:ext cx="11398484" cy="586577"/>
          </a:xfrm>
          <a:prstGeom prst="round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smtClean="0">
                <a:solidFill>
                  <a:schemeClr val="tx1">
                    <a:lumMod val="75000"/>
                    <a:lumOff val="25000"/>
                  </a:schemeClr>
                </a:solidFill>
                <a:latin typeface="Open Sans" panose="020B0606030504020204"/>
              </a:rPr>
              <a:t>Resumen: </a:t>
            </a:r>
            <a:r>
              <a:rPr lang="es-CO" sz="1400" dirty="0" smtClean="0">
                <a:solidFill>
                  <a:schemeClr val="tx1">
                    <a:lumMod val="75000"/>
                    <a:lumOff val="25000"/>
                  </a:schemeClr>
                </a:solidFill>
                <a:latin typeface="Open Sans" panose="020B0606030504020204"/>
              </a:rPr>
              <a:t>Se </a:t>
            </a:r>
            <a:r>
              <a:rPr lang="es-CO" sz="1400" dirty="0">
                <a:solidFill>
                  <a:schemeClr val="tx1">
                    <a:lumMod val="75000"/>
                    <a:lumOff val="25000"/>
                  </a:schemeClr>
                </a:solidFill>
                <a:latin typeface="Open Sans" panose="020B0606030504020204"/>
              </a:rPr>
              <a:t>explica que es una hoja de características de componentes, cuál es su función y donde se puede aplicar. Se muestra detalladamente como está conformada con ilustraciones como ejemplos.</a:t>
            </a:r>
          </a:p>
        </p:txBody>
      </p:sp>
      <p:sp>
        <p:nvSpPr>
          <p:cNvPr id="10" name="Rectángulo 9"/>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4158402" y="1699623"/>
            <a:ext cx="7389547" cy="3475907"/>
          </a:xfrm>
          <a:prstGeom prst="round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Rectángulo redondeado 7"/>
          <p:cNvSpPr/>
          <p:nvPr/>
        </p:nvSpPr>
        <p:spPr>
          <a:xfrm>
            <a:off x="668588" y="1442370"/>
            <a:ext cx="3293807" cy="36379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Página de resumen</a:t>
            </a:r>
          </a:p>
        </p:txBody>
      </p:sp>
      <p:sp>
        <p:nvSpPr>
          <p:cNvPr id="21" name="Rectángulo redondeado 20"/>
          <p:cNvSpPr/>
          <p:nvPr/>
        </p:nvSpPr>
        <p:spPr>
          <a:xfrm>
            <a:off x="668588" y="1895267"/>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Márgenes de operación </a:t>
            </a:r>
          </a:p>
        </p:txBody>
      </p:sp>
      <p:sp>
        <p:nvSpPr>
          <p:cNvPr id="22" name="Rectángulo redondeado 21"/>
          <p:cNvSpPr/>
          <p:nvPr/>
        </p:nvSpPr>
        <p:spPr>
          <a:xfrm>
            <a:off x="668588" y="2348164"/>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Conexiones o </a:t>
            </a:r>
            <a:r>
              <a:rPr lang="es-CO" sz="1400" b="1" dirty="0" err="1">
                <a:solidFill>
                  <a:schemeClr val="tx1">
                    <a:lumMod val="75000"/>
                    <a:lumOff val="25000"/>
                  </a:schemeClr>
                </a:solidFill>
                <a:latin typeface="Open Sans" panose="020B0606030504020204"/>
              </a:rPr>
              <a:t>pinout</a:t>
            </a:r>
            <a:endParaRPr lang="es-CO" sz="1400" b="1" dirty="0">
              <a:solidFill>
                <a:schemeClr val="tx1">
                  <a:lumMod val="75000"/>
                  <a:lumOff val="25000"/>
                </a:schemeClr>
              </a:solidFill>
              <a:latin typeface="Open Sans" panose="020B0606030504020204"/>
            </a:endParaRPr>
          </a:p>
        </p:txBody>
      </p:sp>
      <p:sp>
        <p:nvSpPr>
          <p:cNvPr id="23" name="Rectángulo redondeado 22"/>
          <p:cNvSpPr/>
          <p:nvPr/>
        </p:nvSpPr>
        <p:spPr>
          <a:xfrm>
            <a:off x="668588" y="2801922"/>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Gráficos</a:t>
            </a:r>
          </a:p>
        </p:txBody>
      </p:sp>
      <p:sp>
        <p:nvSpPr>
          <p:cNvPr id="24" name="Rectángulo redondeado 23"/>
          <p:cNvSpPr/>
          <p:nvPr/>
        </p:nvSpPr>
        <p:spPr>
          <a:xfrm>
            <a:off x="668588" y="325568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Circuitos de ejemplos</a:t>
            </a:r>
          </a:p>
        </p:txBody>
      </p:sp>
      <p:sp>
        <p:nvSpPr>
          <p:cNvPr id="25" name="Rectángulo redondeado 24"/>
          <p:cNvSpPr/>
          <p:nvPr/>
        </p:nvSpPr>
        <p:spPr>
          <a:xfrm>
            <a:off x="668588" y="3709438"/>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Datos mecánicos y de encapsulado </a:t>
            </a:r>
          </a:p>
        </p:txBody>
      </p:sp>
      <p:sp>
        <p:nvSpPr>
          <p:cNvPr id="26" name="Rectángulo redondeado 25"/>
          <p:cNvSpPr/>
          <p:nvPr/>
        </p:nvSpPr>
        <p:spPr>
          <a:xfrm>
            <a:off x="668587" y="4163196"/>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Componentes digitales </a:t>
            </a:r>
          </a:p>
        </p:txBody>
      </p:sp>
      <p:sp>
        <p:nvSpPr>
          <p:cNvPr id="29" name="Rectángulo redondeado 28"/>
          <p:cNvSpPr/>
          <p:nvPr/>
        </p:nvSpPr>
        <p:spPr>
          <a:xfrm>
            <a:off x="668587" y="4612671"/>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Tablas de verdad</a:t>
            </a:r>
          </a:p>
        </p:txBody>
      </p:sp>
      <p:sp>
        <p:nvSpPr>
          <p:cNvPr id="30" name="Rectángulo redondeado 29"/>
          <p:cNvSpPr/>
          <p:nvPr/>
        </p:nvSpPr>
        <p:spPr>
          <a:xfrm>
            <a:off x="668587" y="506899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Diagramas de tiempo </a:t>
            </a:r>
          </a:p>
        </p:txBody>
      </p:sp>
      <p:pic>
        <p:nvPicPr>
          <p:cNvPr id="1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601562" y="1470205"/>
            <a:ext cx="458836" cy="458836"/>
          </a:xfrm>
          <a:prstGeom prst="rect">
            <a:avLst/>
          </a:prstGeom>
        </p:spPr>
      </p:pic>
      <p:sp>
        <p:nvSpPr>
          <p:cNvPr id="9" name="CuadroTexto 8"/>
          <p:cNvSpPr txBox="1"/>
          <p:nvPr/>
        </p:nvSpPr>
        <p:spPr>
          <a:xfrm>
            <a:off x="4389420" y="1991026"/>
            <a:ext cx="3732025" cy="289310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panose="020B0606030504020204"/>
              </a:rPr>
              <a:t>Como parte principal de un </a:t>
            </a:r>
            <a:r>
              <a:rPr lang="es-CO" sz="1400" dirty="0" err="1">
                <a:solidFill>
                  <a:schemeClr val="tx1">
                    <a:lumMod val="75000"/>
                    <a:lumOff val="25000"/>
                  </a:schemeClr>
                </a:solidFill>
                <a:latin typeface="Open Sans" panose="020B0606030504020204"/>
              </a:rPr>
              <a:t>datasheet</a:t>
            </a:r>
            <a:r>
              <a:rPr lang="es-CO" sz="1400" dirty="0">
                <a:solidFill>
                  <a:schemeClr val="tx1">
                    <a:lumMod val="75000"/>
                    <a:lumOff val="25000"/>
                  </a:schemeClr>
                </a:solidFill>
                <a:latin typeface="Open Sans" panose="020B0606030504020204"/>
              </a:rPr>
              <a:t> está la página de resumen, esta se resalta por contener una idea general de los componentes y sus características, la intención de este resumen es hacerse una idea de cómo es el componente, saber si es apto para el trabajo</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Entre las características que se encuentran en este fragmento, se pueden mostrar los diferentes tipos de encapsulado que puede tener el componente, también en ciertos casos explican que función cumple cada pin. A continuación, se muestra un ejemplo de página de resumen</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pic>
        <p:nvPicPr>
          <p:cNvPr id="31" name="Imagen 30"/>
          <p:cNvPicPr/>
          <p:nvPr/>
        </p:nvPicPr>
        <p:blipFill>
          <a:blip r:embed="rId5"/>
          <a:stretch>
            <a:fillRect/>
          </a:stretch>
        </p:blipFill>
        <p:spPr>
          <a:xfrm>
            <a:off x="8199467" y="2109747"/>
            <a:ext cx="3126658" cy="2502310"/>
          </a:xfrm>
          <a:prstGeom prst="rect">
            <a:avLst/>
          </a:prstGeom>
        </p:spPr>
      </p:pic>
      <p:sp>
        <p:nvSpPr>
          <p:cNvPr id="38" name="Elipse 37"/>
          <p:cNvSpPr/>
          <p:nvPr/>
        </p:nvSpPr>
        <p:spPr>
          <a:xfrm>
            <a:off x="7915919" y="4911459"/>
            <a:ext cx="98322" cy="10435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Elipse 38"/>
          <p:cNvSpPr/>
          <p:nvPr/>
        </p:nvSpPr>
        <p:spPr>
          <a:xfrm>
            <a:off x="8161087" y="4911459"/>
            <a:ext cx="98322" cy="10435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CuadroTexto 39"/>
          <p:cNvSpPr txBox="1"/>
          <p:nvPr/>
        </p:nvSpPr>
        <p:spPr>
          <a:xfrm>
            <a:off x="7060513" y="4791222"/>
            <a:ext cx="855406" cy="307777"/>
          </a:xfrm>
          <a:prstGeom prst="rect">
            <a:avLst/>
          </a:prstGeom>
          <a:noFill/>
        </p:spPr>
        <p:txBody>
          <a:bodyPr wrap="square" rtlCol="0">
            <a:spAutoFit/>
          </a:bodyPr>
          <a:lstStyle/>
          <a:p>
            <a:r>
              <a:rPr lang="es-CO" sz="1400" dirty="0" smtClean="0">
                <a:solidFill>
                  <a:schemeClr val="tx1">
                    <a:lumMod val="75000"/>
                    <a:lumOff val="25000"/>
                  </a:schemeClr>
                </a:solidFill>
                <a:latin typeface="Open Sans" panose="020B0606030504020204"/>
              </a:rPr>
              <a:t>Desliza</a:t>
            </a:r>
            <a:endParaRPr lang="es-CO" sz="1400" dirty="0">
              <a:solidFill>
                <a:schemeClr val="tx1">
                  <a:lumMod val="75000"/>
                  <a:lumOff val="25000"/>
                </a:schemeClr>
              </a:solidFill>
              <a:latin typeface="Open Sans" panose="020B0606030504020204"/>
            </a:endParaRPr>
          </a:p>
        </p:txBody>
      </p:sp>
      <p:sp>
        <p:nvSpPr>
          <p:cNvPr id="42" name="CuadroTexto 41"/>
          <p:cNvSpPr txBox="1"/>
          <p:nvPr/>
        </p:nvSpPr>
        <p:spPr>
          <a:xfrm>
            <a:off x="9202513" y="4668111"/>
            <a:ext cx="1120565" cy="276999"/>
          </a:xfrm>
          <a:prstGeom prst="rect">
            <a:avLst/>
          </a:prstGeom>
          <a:solidFill>
            <a:schemeClr val="accent3">
              <a:lumMod val="40000"/>
              <a:lumOff val="60000"/>
            </a:schemeClr>
          </a:solidFill>
        </p:spPr>
        <p:txBody>
          <a:bodyPr wrap="square" rtlCol="0">
            <a:spAutoFit/>
          </a:bodyPr>
          <a:lstStyle/>
          <a:p>
            <a:r>
              <a:rPr lang="es-CO" sz="1200" dirty="0">
                <a:latin typeface="Open Sans" panose="020B0606030504020204"/>
              </a:rPr>
              <a:t>página resumen</a:t>
            </a:r>
          </a:p>
        </p:txBody>
      </p:sp>
    </p:spTree>
    <p:extLst>
      <p:ext uri="{BB962C8B-B14F-4D97-AF65-F5344CB8AC3E}">
        <p14:creationId xmlns:p14="http://schemas.microsoft.com/office/powerpoint/2010/main" val="20891512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redondeado 26"/>
          <p:cNvSpPr/>
          <p:nvPr/>
        </p:nvSpPr>
        <p:spPr>
          <a:xfrm>
            <a:off x="320219" y="1289017"/>
            <a:ext cx="11423739" cy="430859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redondeado 27"/>
          <p:cNvSpPr/>
          <p:nvPr/>
        </p:nvSpPr>
        <p:spPr>
          <a:xfrm>
            <a:off x="345474" y="5597606"/>
            <a:ext cx="11398484" cy="586577"/>
          </a:xfrm>
          <a:prstGeom prst="round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smtClean="0">
                <a:solidFill>
                  <a:schemeClr val="tx1">
                    <a:lumMod val="75000"/>
                    <a:lumOff val="25000"/>
                  </a:schemeClr>
                </a:solidFill>
                <a:latin typeface="Open Sans" panose="020B0606030504020204"/>
              </a:rPr>
              <a:t>Resumen: </a:t>
            </a:r>
            <a:r>
              <a:rPr lang="es-CO" sz="1400" dirty="0" smtClean="0">
                <a:solidFill>
                  <a:schemeClr val="tx1">
                    <a:lumMod val="75000"/>
                    <a:lumOff val="25000"/>
                  </a:schemeClr>
                </a:solidFill>
                <a:latin typeface="Open Sans" panose="020B0606030504020204"/>
              </a:rPr>
              <a:t>Se </a:t>
            </a:r>
            <a:r>
              <a:rPr lang="es-CO" sz="1400" dirty="0">
                <a:solidFill>
                  <a:schemeClr val="tx1">
                    <a:lumMod val="75000"/>
                    <a:lumOff val="25000"/>
                  </a:schemeClr>
                </a:solidFill>
                <a:latin typeface="Open Sans" panose="020B0606030504020204"/>
              </a:rPr>
              <a:t>explica que es una hoja de características de componentes, cuál es su función y donde se puede aplicar. Se muestra detalladamente como está conformada con ilustraciones como ejemplos.</a:t>
            </a:r>
          </a:p>
        </p:txBody>
      </p:sp>
      <p:sp>
        <p:nvSpPr>
          <p:cNvPr id="10" name="Rectángulo 9"/>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4158402" y="1699623"/>
            <a:ext cx="7389547" cy="3475907"/>
          </a:xfrm>
          <a:prstGeom prst="round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Rectángulo redondeado 7"/>
          <p:cNvSpPr/>
          <p:nvPr/>
        </p:nvSpPr>
        <p:spPr>
          <a:xfrm>
            <a:off x="668588" y="1442370"/>
            <a:ext cx="3293807" cy="36379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Página de resumen</a:t>
            </a:r>
          </a:p>
        </p:txBody>
      </p:sp>
      <p:sp>
        <p:nvSpPr>
          <p:cNvPr id="21" name="Rectángulo redondeado 20"/>
          <p:cNvSpPr/>
          <p:nvPr/>
        </p:nvSpPr>
        <p:spPr>
          <a:xfrm>
            <a:off x="668588" y="1895267"/>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Márgenes de operación </a:t>
            </a:r>
          </a:p>
        </p:txBody>
      </p:sp>
      <p:sp>
        <p:nvSpPr>
          <p:cNvPr id="22" name="Rectángulo redondeado 21"/>
          <p:cNvSpPr/>
          <p:nvPr/>
        </p:nvSpPr>
        <p:spPr>
          <a:xfrm>
            <a:off x="668588" y="2348164"/>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Conexiones o </a:t>
            </a:r>
            <a:r>
              <a:rPr lang="es-CO" sz="1400" b="1" dirty="0" err="1">
                <a:solidFill>
                  <a:schemeClr val="tx1">
                    <a:lumMod val="75000"/>
                    <a:lumOff val="25000"/>
                  </a:schemeClr>
                </a:solidFill>
                <a:latin typeface="Open Sans" panose="020B0606030504020204"/>
              </a:rPr>
              <a:t>pinout</a:t>
            </a:r>
            <a:endParaRPr lang="es-CO" sz="1400" b="1" dirty="0">
              <a:solidFill>
                <a:schemeClr val="tx1">
                  <a:lumMod val="75000"/>
                  <a:lumOff val="25000"/>
                </a:schemeClr>
              </a:solidFill>
              <a:latin typeface="Open Sans" panose="020B0606030504020204"/>
            </a:endParaRPr>
          </a:p>
        </p:txBody>
      </p:sp>
      <p:sp>
        <p:nvSpPr>
          <p:cNvPr id="23" name="Rectángulo redondeado 22"/>
          <p:cNvSpPr/>
          <p:nvPr/>
        </p:nvSpPr>
        <p:spPr>
          <a:xfrm>
            <a:off x="668588" y="2801922"/>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Gráficos</a:t>
            </a:r>
          </a:p>
        </p:txBody>
      </p:sp>
      <p:sp>
        <p:nvSpPr>
          <p:cNvPr id="24" name="Rectángulo redondeado 23"/>
          <p:cNvSpPr/>
          <p:nvPr/>
        </p:nvSpPr>
        <p:spPr>
          <a:xfrm>
            <a:off x="668588" y="325568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Circuitos de ejemplos</a:t>
            </a:r>
          </a:p>
        </p:txBody>
      </p:sp>
      <p:sp>
        <p:nvSpPr>
          <p:cNvPr id="25" name="Rectángulo redondeado 24"/>
          <p:cNvSpPr/>
          <p:nvPr/>
        </p:nvSpPr>
        <p:spPr>
          <a:xfrm>
            <a:off x="668588" y="3709438"/>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Datos mecánicos y de encapsulado </a:t>
            </a:r>
          </a:p>
        </p:txBody>
      </p:sp>
      <p:sp>
        <p:nvSpPr>
          <p:cNvPr id="26" name="Rectángulo redondeado 25"/>
          <p:cNvSpPr/>
          <p:nvPr/>
        </p:nvSpPr>
        <p:spPr>
          <a:xfrm>
            <a:off x="668587" y="4163196"/>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Componentes digitales </a:t>
            </a:r>
          </a:p>
        </p:txBody>
      </p:sp>
      <p:sp>
        <p:nvSpPr>
          <p:cNvPr id="29" name="Rectángulo redondeado 28"/>
          <p:cNvSpPr/>
          <p:nvPr/>
        </p:nvSpPr>
        <p:spPr>
          <a:xfrm>
            <a:off x="668587" y="4612671"/>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Tablas de verdad</a:t>
            </a:r>
          </a:p>
        </p:txBody>
      </p:sp>
      <p:sp>
        <p:nvSpPr>
          <p:cNvPr id="30" name="Rectángulo redondeado 29"/>
          <p:cNvSpPr/>
          <p:nvPr/>
        </p:nvSpPr>
        <p:spPr>
          <a:xfrm>
            <a:off x="668587" y="506899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Diagramas de tiempo </a:t>
            </a:r>
          </a:p>
        </p:txBody>
      </p:sp>
      <p:pic>
        <p:nvPicPr>
          <p:cNvPr id="1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601562" y="1470205"/>
            <a:ext cx="458836" cy="458836"/>
          </a:xfrm>
          <a:prstGeom prst="rect">
            <a:avLst/>
          </a:prstGeom>
        </p:spPr>
      </p:pic>
      <p:sp>
        <p:nvSpPr>
          <p:cNvPr id="34" name="Elipse 33"/>
          <p:cNvSpPr/>
          <p:nvPr/>
        </p:nvSpPr>
        <p:spPr>
          <a:xfrm>
            <a:off x="7915919" y="4911459"/>
            <a:ext cx="98322" cy="10435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Elipse 34"/>
          <p:cNvSpPr/>
          <p:nvPr/>
        </p:nvSpPr>
        <p:spPr>
          <a:xfrm>
            <a:off x="8161087" y="4911459"/>
            <a:ext cx="98322" cy="104355"/>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CuadroTexto 35"/>
          <p:cNvSpPr txBox="1"/>
          <p:nvPr/>
        </p:nvSpPr>
        <p:spPr>
          <a:xfrm>
            <a:off x="7060513" y="4791222"/>
            <a:ext cx="855406" cy="307777"/>
          </a:xfrm>
          <a:prstGeom prst="rect">
            <a:avLst/>
          </a:prstGeom>
          <a:noFill/>
        </p:spPr>
        <p:txBody>
          <a:bodyPr wrap="square" rtlCol="0">
            <a:spAutoFit/>
          </a:bodyPr>
          <a:lstStyle/>
          <a:p>
            <a:r>
              <a:rPr lang="es-CO" sz="1400" dirty="0" smtClean="0">
                <a:solidFill>
                  <a:schemeClr val="tx1">
                    <a:lumMod val="75000"/>
                    <a:lumOff val="25000"/>
                  </a:schemeClr>
                </a:solidFill>
                <a:latin typeface="Open Sans" panose="020B0606030504020204"/>
              </a:rPr>
              <a:t>Desliza</a:t>
            </a:r>
            <a:endParaRPr lang="es-CO" sz="1400" dirty="0">
              <a:solidFill>
                <a:schemeClr val="tx1">
                  <a:lumMod val="75000"/>
                  <a:lumOff val="25000"/>
                </a:schemeClr>
              </a:solidFill>
              <a:latin typeface="Open Sans" panose="020B0606030504020204"/>
            </a:endParaRPr>
          </a:p>
        </p:txBody>
      </p:sp>
      <p:pic>
        <p:nvPicPr>
          <p:cNvPr id="37" name="Imagen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1203" y="4887104"/>
            <a:ext cx="288426" cy="288426"/>
          </a:xfrm>
          <a:prstGeom prst="rect">
            <a:avLst/>
          </a:prstGeom>
        </p:spPr>
      </p:pic>
      <p:pic>
        <p:nvPicPr>
          <p:cNvPr id="33" name="Imagen 32"/>
          <p:cNvPicPr/>
          <p:nvPr/>
        </p:nvPicPr>
        <p:blipFill>
          <a:blip r:embed="rId6"/>
          <a:stretch>
            <a:fillRect/>
          </a:stretch>
        </p:blipFill>
        <p:spPr>
          <a:xfrm>
            <a:off x="5109975" y="2128032"/>
            <a:ext cx="5486400" cy="2580005"/>
          </a:xfrm>
          <a:prstGeom prst="rect">
            <a:avLst/>
          </a:prstGeom>
        </p:spPr>
      </p:pic>
      <p:sp>
        <p:nvSpPr>
          <p:cNvPr id="38" name="CuadroTexto 37"/>
          <p:cNvSpPr txBox="1"/>
          <p:nvPr/>
        </p:nvSpPr>
        <p:spPr>
          <a:xfrm>
            <a:off x="9055667" y="4714519"/>
            <a:ext cx="1540708" cy="276999"/>
          </a:xfrm>
          <a:prstGeom prst="rect">
            <a:avLst/>
          </a:prstGeom>
          <a:solidFill>
            <a:schemeClr val="accent3">
              <a:lumMod val="40000"/>
              <a:lumOff val="60000"/>
            </a:schemeClr>
          </a:solidFill>
        </p:spPr>
        <p:txBody>
          <a:bodyPr wrap="square" rtlCol="0">
            <a:spAutoFit/>
          </a:bodyPr>
          <a:lstStyle/>
          <a:p>
            <a:r>
              <a:rPr lang="es-CO" sz="1200" dirty="0">
                <a:solidFill>
                  <a:schemeClr val="tx1">
                    <a:lumMod val="75000"/>
                    <a:lumOff val="25000"/>
                  </a:schemeClr>
                </a:solidFill>
                <a:latin typeface="Open Sans" panose="020B0606030504020204"/>
              </a:rPr>
              <a:t>diagrama esquemático</a:t>
            </a:r>
          </a:p>
        </p:txBody>
      </p:sp>
    </p:spTree>
    <p:extLst>
      <p:ext uri="{BB962C8B-B14F-4D97-AF65-F5344CB8AC3E}">
        <p14:creationId xmlns:p14="http://schemas.microsoft.com/office/powerpoint/2010/main" val="7851733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redondeado 26"/>
          <p:cNvSpPr/>
          <p:nvPr/>
        </p:nvSpPr>
        <p:spPr>
          <a:xfrm>
            <a:off x="320219" y="1289017"/>
            <a:ext cx="11423739" cy="430859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redondeado 27"/>
          <p:cNvSpPr/>
          <p:nvPr/>
        </p:nvSpPr>
        <p:spPr>
          <a:xfrm>
            <a:off x="345474" y="5597606"/>
            <a:ext cx="11398484" cy="586577"/>
          </a:xfrm>
          <a:prstGeom prst="round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smtClean="0">
                <a:solidFill>
                  <a:schemeClr val="tx1">
                    <a:lumMod val="75000"/>
                    <a:lumOff val="25000"/>
                  </a:schemeClr>
                </a:solidFill>
                <a:latin typeface="Open Sans" panose="020B0606030504020204"/>
              </a:rPr>
              <a:t>Resumen: </a:t>
            </a:r>
            <a:r>
              <a:rPr lang="es-CO" sz="1400" dirty="0" smtClean="0">
                <a:solidFill>
                  <a:schemeClr val="tx1">
                    <a:lumMod val="75000"/>
                    <a:lumOff val="25000"/>
                  </a:schemeClr>
                </a:solidFill>
                <a:latin typeface="Open Sans" panose="020B0606030504020204"/>
              </a:rPr>
              <a:t>Se </a:t>
            </a:r>
            <a:r>
              <a:rPr lang="es-CO" sz="1400" dirty="0">
                <a:solidFill>
                  <a:schemeClr val="tx1">
                    <a:lumMod val="75000"/>
                    <a:lumOff val="25000"/>
                  </a:schemeClr>
                </a:solidFill>
                <a:latin typeface="Open Sans" panose="020B0606030504020204"/>
              </a:rPr>
              <a:t>explica que es una hoja de características de componentes, cuál es su función y donde se puede aplicar. Se muestra detalladamente como está conformada con ilustraciones como ejemplos.</a:t>
            </a:r>
          </a:p>
        </p:txBody>
      </p:sp>
      <p:sp>
        <p:nvSpPr>
          <p:cNvPr id="10" name="Rectángulo 9"/>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4158402" y="1699623"/>
            <a:ext cx="7389547" cy="3475907"/>
          </a:xfrm>
          <a:prstGeom prst="round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redondeado 7"/>
          <p:cNvSpPr/>
          <p:nvPr/>
        </p:nvSpPr>
        <p:spPr>
          <a:xfrm>
            <a:off x="668588" y="144237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Página de resumen</a:t>
            </a:r>
          </a:p>
        </p:txBody>
      </p:sp>
      <p:sp>
        <p:nvSpPr>
          <p:cNvPr id="21" name="Rectángulo redondeado 20"/>
          <p:cNvSpPr/>
          <p:nvPr/>
        </p:nvSpPr>
        <p:spPr>
          <a:xfrm>
            <a:off x="668588" y="1895267"/>
            <a:ext cx="3293807" cy="36379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Márgenes de operación </a:t>
            </a:r>
          </a:p>
        </p:txBody>
      </p:sp>
      <p:sp>
        <p:nvSpPr>
          <p:cNvPr id="22" name="Rectángulo redondeado 21"/>
          <p:cNvSpPr/>
          <p:nvPr/>
        </p:nvSpPr>
        <p:spPr>
          <a:xfrm>
            <a:off x="668588" y="2348164"/>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Conexiones o </a:t>
            </a:r>
            <a:r>
              <a:rPr lang="es-CO" sz="1400" b="1" dirty="0" err="1">
                <a:solidFill>
                  <a:schemeClr val="tx1">
                    <a:lumMod val="75000"/>
                    <a:lumOff val="25000"/>
                  </a:schemeClr>
                </a:solidFill>
                <a:latin typeface="Open Sans" panose="020B0606030504020204"/>
              </a:rPr>
              <a:t>pinout</a:t>
            </a:r>
            <a:endParaRPr lang="es-CO" sz="1400" b="1" dirty="0">
              <a:solidFill>
                <a:schemeClr val="tx1">
                  <a:lumMod val="75000"/>
                  <a:lumOff val="25000"/>
                </a:schemeClr>
              </a:solidFill>
              <a:latin typeface="Open Sans" panose="020B0606030504020204"/>
            </a:endParaRPr>
          </a:p>
        </p:txBody>
      </p:sp>
      <p:sp>
        <p:nvSpPr>
          <p:cNvPr id="23" name="Rectángulo redondeado 22"/>
          <p:cNvSpPr/>
          <p:nvPr/>
        </p:nvSpPr>
        <p:spPr>
          <a:xfrm>
            <a:off x="668588" y="2801922"/>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Gráficos</a:t>
            </a:r>
          </a:p>
        </p:txBody>
      </p:sp>
      <p:sp>
        <p:nvSpPr>
          <p:cNvPr id="24" name="Rectángulo redondeado 23"/>
          <p:cNvSpPr/>
          <p:nvPr/>
        </p:nvSpPr>
        <p:spPr>
          <a:xfrm>
            <a:off x="668588" y="325568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Circuitos de ejemplos</a:t>
            </a:r>
          </a:p>
        </p:txBody>
      </p:sp>
      <p:sp>
        <p:nvSpPr>
          <p:cNvPr id="25" name="Rectángulo redondeado 24"/>
          <p:cNvSpPr/>
          <p:nvPr/>
        </p:nvSpPr>
        <p:spPr>
          <a:xfrm>
            <a:off x="668588" y="3709438"/>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Datos mecánicos y de encapsulado </a:t>
            </a:r>
          </a:p>
        </p:txBody>
      </p:sp>
      <p:sp>
        <p:nvSpPr>
          <p:cNvPr id="26" name="Rectángulo redondeado 25"/>
          <p:cNvSpPr/>
          <p:nvPr/>
        </p:nvSpPr>
        <p:spPr>
          <a:xfrm>
            <a:off x="668587" y="4163196"/>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Componentes digitales </a:t>
            </a:r>
          </a:p>
        </p:txBody>
      </p:sp>
      <p:sp>
        <p:nvSpPr>
          <p:cNvPr id="29" name="Rectángulo redondeado 28"/>
          <p:cNvSpPr/>
          <p:nvPr/>
        </p:nvSpPr>
        <p:spPr>
          <a:xfrm>
            <a:off x="668587" y="4612671"/>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Tablas de verdad</a:t>
            </a:r>
          </a:p>
        </p:txBody>
      </p:sp>
      <p:sp>
        <p:nvSpPr>
          <p:cNvPr id="30" name="Rectángulo redondeado 29"/>
          <p:cNvSpPr/>
          <p:nvPr/>
        </p:nvSpPr>
        <p:spPr>
          <a:xfrm>
            <a:off x="668587" y="506899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Diagramas de tiempo </a:t>
            </a:r>
          </a:p>
        </p:txBody>
      </p:sp>
      <p:pic>
        <p:nvPicPr>
          <p:cNvPr id="1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640569" y="1953924"/>
            <a:ext cx="458836" cy="458836"/>
          </a:xfrm>
          <a:prstGeom prst="rect">
            <a:avLst/>
          </a:prstGeom>
        </p:spPr>
      </p:pic>
      <p:sp>
        <p:nvSpPr>
          <p:cNvPr id="9" name="CuadroTexto 8"/>
          <p:cNvSpPr txBox="1"/>
          <p:nvPr/>
        </p:nvSpPr>
        <p:spPr>
          <a:xfrm>
            <a:off x="4389420" y="1883304"/>
            <a:ext cx="6917677" cy="1600438"/>
          </a:xfrm>
          <a:prstGeom prst="rect">
            <a:avLst/>
          </a:prstGeom>
          <a:noFill/>
        </p:spPr>
        <p:txBody>
          <a:bodyPr wrap="square" rtlCol="0">
            <a:spAutoFit/>
          </a:bodyPr>
          <a:lstStyle/>
          <a:p>
            <a:pPr algn="just"/>
            <a:r>
              <a:rPr lang="es-CO" sz="1400" dirty="0">
                <a:solidFill>
                  <a:schemeClr val="tx1">
                    <a:lumMod val="75000"/>
                    <a:lumOff val="25000"/>
                  </a:schemeClr>
                </a:solidFill>
                <a:latin typeface="Open Sans" panose="020B0606030504020204"/>
              </a:rPr>
              <a:t>En este fragmento del </a:t>
            </a:r>
            <a:r>
              <a:rPr lang="es-CO" sz="1400" dirty="0" err="1">
                <a:solidFill>
                  <a:schemeClr val="tx1">
                    <a:lumMod val="75000"/>
                    <a:lumOff val="25000"/>
                  </a:schemeClr>
                </a:solidFill>
                <a:latin typeface="Open Sans" panose="020B0606030504020204"/>
              </a:rPr>
              <a:t>datasheet</a:t>
            </a:r>
            <a:r>
              <a:rPr lang="es-CO" sz="1400" dirty="0">
                <a:solidFill>
                  <a:schemeClr val="tx1">
                    <a:lumMod val="75000"/>
                    <a:lumOff val="25000"/>
                  </a:schemeClr>
                </a:solidFill>
                <a:latin typeface="Open Sans" panose="020B0606030504020204"/>
              </a:rPr>
              <a:t> se muestran todos los rangos de operación, esta parte es muy importante y se debe de respetar los rangos de operación estipulados por el fabricante, ya que si se pasan por alto en el peor de los casos podría quemarse el componente, dañándolo y causando perdida</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En este fragmento se muestra en ocasiones tres características con tres valores: mínimo MIN, el nominal NOM y el máximo MAX, esto con el fin de tener un valor de operación más preciso, ya que todos los componentes no son iguales y funcionan de diferente manera. </a:t>
            </a:r>
          </a:p>
        </p:txBody>
      </p:sp>
      <p:pic>
        <p:nvPicPr>
          <p:cNvPr id="18" name="Imagen 17"/>
          <p:cNvPicPr/>
          <p:nvPr/>
        </p:nvPicPr>
        <p:blipFill>
          <a:blip r:embed="rId5"/>
          <a:stretch>
            <a:fillRect/>
          </a:stretch>
        </p:blipFill>
        <p:spPr>
          <a:xfrm>
            <a:off x="5299587" y="3444415"/>
            <a:ext cx="5161936" cy="1492722"/>
          </a:xfrm>
          <a:prstGeom prst="rect">
            <a:avLst/>
          </a:prstGeom>
        </p:spPr>
      </p:pic>
      <p:sp>
        <p:nvSpPr>
          <p:cNvPr id="19" name="CuadroTexto 18"/>
          <p:cNvSpPr txBox="1"/>
          <p:nvPr/>
        </p:nvSpPr>
        <p:spPr>
          <a:xfrm>
            <a:off x="8947355" y="4888699"/>
            <a:ext cx="1497099" cy="276999"/>
          </a:xfrm>
          <a:prstGeom prst="rect">
            <a:avLst/>
          </a:prstGeom>
          <a:solidFill>
            <a:schemeClr val="accent3">
              <a:lumMod val="40000"/>
              <a:lumOff val="60000"/>
            </a:schemeClr>
          </a:solidFill>
        </p:spPr>
        <p:txBody>
          <a:bodyPr wrap="square" rtlCol="0">
            <a:spAutoFit/>
          </a:bodyPr>
          <a:lstStyle/>
          <a:p>
            <a:r>
              <a:rPr lang="es-CO" sz="1200" dirty="0">
                <a:solidFill>
                  <a:schemeClr val="tx1">
                    <a:lumMod val="75000"/>
                    <a:lumOff val="25000"/>
                  </a:schemeClr>
                </a:solidFill>
                <a:latin typeface="Open Sans" panose="020B0606030504020204"/>
              </a:rPr>
              <a:t>rango máximo absoluto</a:t>
            </a:r>
          </a:p>
        </p:txBody>
      </p:sp>
    </p:spTree>
    <p:extLst>
      <p:ext uri="{BB962C8B-B14F-4D97-AF65-F5344CB8AC3E}">
        <p14:creationId xmlns:p14="http://schemas.microsoft.com/office/powerpoint/2010/main" val="380704004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redondeado 26"/>
          <p:cNvSpPr/>
          <p:nvPr/>
        </p:nvSpPr>
        <p:spPr>
          <a:xfrm>
            <a:off x="320219" y="1289017"/>
            <a:ext cx="11423739" cy="430859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redondeado 27"/>
          <p:cNvSpPr/>
          <p:nvPr/>
        </p:nvSpPr>
        <p:spPr>
          <a:xfrm>
            <a:off x="345474" y="5597606"/>
            <a:ext cx="11398484" cy="586577"/>
          </a:xfrm>
          <a:prstGeom prst="round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smtClean="0">
                <a:solidFill>
                  <a:schemeClr val="tx1">
                    <a:lumMod val="75000"/>
                    <a:lumOff val="25000"/>
                  </a:schemeClr>
                </a:solidFill>
                <a:latin typeface="Open Sans" panose="020B0606030504020204"/>
              </a:rPr>
              <a:t>Resumen: </a:t>
            </a:r>
            <a:r>
              <a:rPr lang="es-CO" sz="1400" dirty="0" smtClean="0">
                <a:solidFill>
                  <a:schemeClr val="tx1">
                    <a:lumMod val="75000"/>
                    <a:lumOff val="25000"/>
                  </a:schemeClr>
                </a:solidFill>
                <a:latin typeface="Open Sans" panose="020B0606030504020204"/>
              </a:rPr>
              <a:t>Se </a:t>
            </a:r>
            <a:r>
              <a:rPr lang="es-CO" sz="1400" dirty="0">
                <a:solidFill>
                  <a:schemeClr val="tx1">
                    <a:lumMod val="75000"/>
                    <a:lumOff val="25000"/>
                  </a:schemeClr>
                </a:solidFill>
                <a:latin typeface="Open Sans" panose="020B0606030504020204"/>
              </a:rPr>
              <a:t>explica que es una hoja de características de componentes, cuál es su función y donde se puede aplicar. Se muestra detalladamente como está conformada con ilustraciones como ejemplos.</a:t>
            </a:r>
          </a:p>
        </p:txBody>
      </p:sp>
      <p:sp>
        <p:nvSpPr>
          <p:cNvPr id="10" name="Rectángulo 9"/>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4158402" y="1699623"/>
            <a:ext cx="7389547" cy="3475907"/>
          </a:xfrm>
          <a:prstGeom prst="round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redondeado 7"/>
          <p:cNvSpPr/>
          <p:nvPr/>
        </p:nvSpPr>
        <p:spPr>
          <a:xfrm>
            <a:off x="668588" y="144237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Página de resumen</a:t>
            </a:r>
          </a:p>
        </p:txBody>
      </p:sp>
      <p:sp>
        <p:nvSpPr>
          <p:cNvPr id="21" name="Rectángulo redondeado 20"/>
          <p:cNvSpPr/>
          <p:nvPr/>
        </p:nvSpPr>
        <p:spPr>
          <a:xfrm>
            <a:off x="668588" y="1895267"/>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Márgenes de operación </a:t>
            </a:r>
          </a:p>
        </p:txBody>
      </p:sp>
      <p:sp>
        <p:nvSpPr>
          <p:cNvPr id="22" name="Rectángulo redondeado 21"/>
          <p:cNvSpPr/>
          <p:nvPr/>
        </p:nvSpPr>
        <p:spPr>
          <a:xfrm>
            <a:off x="668588" y="2348164"/>
            <a:ext cx="3293807" cy="36379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Conexiones o </a:t>
            </a:r>
            <a:r>
              <a:rPr lang="es-CO" sz="1400" b="1" dirty="0" err="1">
                <a:solidFill>
                  <a:schemeClr val="tx1">
                    <a:lumMod val="75000"/>
                    <a:lumOff val="25000"/>
                  </a:schemeClr>
                </a:solidFill>
                <a:latin typeface="Open Sans" panose="020B0606030504020204"/>
              </a:rPr>
              <a:t>pinout</a:t>
            </a:r>
            <a:endParaRPr lang="es-CO" sz="1400" b="1" dirty="0">
              <a:solidFill>
                <a:schemeClr val="tx1">
                  <a:lumMod val="75000"/>
                  <a:lumOff val="25000"/>
                </a:schemeClr>
              </a:solidFill>
              <a:latin typeface="Open Sans" panose="020B0606030504020204"/>
            </a:endParaRPr>
          </a:p>
        </p:txBody>
      </p:sp>
      <p:sp>
        <p:nvSpPr>
          <p:cNvPr id="23" name="Rectángulo redondeado 22"/>
          <p:cNvSpPr/>
          <p:nvPr/>
        </p:nvSpPr>
        <p:spPr>
          <a:xfrm>
            <a:off x="668588" y="2801922"/>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Gráficos</a:t>
            </a:r>
          </a:p>
        </p:txBody>
      </p:sp>
      <p:sp>
        <p:nvSpPr>
          <p:cNvPr id="24" name="Rectángulo redondeado 23"/>
          <p:cNvSpPr/>
          <p:nvPr/>
        </p:nvSpPr>
        <p:spPr>
          <a:xfrm>
            <a:off x="668588" y="325568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Circuitos de ejemplos</a:t>
            </a:r>
          </a:p>
        </p:txBody>
      </p:sp>
      <p:sp>
        <p:nvSpPr>
          <p:cNvPr id="25" name="Rectángulo redondeado 24"/>
          <p:cNvSpPr/>
          <p:nvPr/>
        </p:nvSpPr>
        <p:spPr>
          <a:xfrm>
            <a:off x="668588" y="3709438"/>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Datos mecánicos y de encapsulado </a:t>
            </a:r>
          </a:p>
        </p:txBody>
      </p:sp>
      <p:sp>
        <p:nvSpPr>
          <p:cNvPr id="26" name="Rectángulo redondeado 25"/>
          <p:cNvSpPr/>
          <p:nvPr/>
        </p:nvSpPr>
        <p:spPr>
          <a:xfrm>
            <a:off x="668587" y="4163196"/>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Componentes digitales </a:t>
            </a:r>
          </a:p>
        </p:txBody>
      </p:sp>
      <p:sp>
        <p:nvSpPr>
          <p:cNvPr id="29" name="Rectángulo redondeado 28"/>
          <p:cNvSpPr/>
          <p:nvPr/>
        </p:nvSpPr>
        <p:spPr>
          <a:xfrm>
            <a:off x="668587" y="4612671"/>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Tablas de verdad</a:t>
            </a:r>
          </a:p>
        </p:txBody>
      </p:sp>
      <p:sp>
        <p:nvSpPr>
          <p:cNvPr id="30" name="Rectángulo redondeado 29"/>
          <p:cNvSpPr/>
          <p:nvPr/>
        </p:nvSpPr>
        <p:spPr>
          <a:xfrm>
            <a:off x="668587" y="506899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Diagramas de tiempo </a:t>
            </a:r>
          </a:p>
        </p:txBody>
      </p:sp>
      <p:pic>
        <p:nvPicPr>
          <p:cNvPr id="1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623985" y="2407682"/>
            <a:ext cx="458836" cy="458836"/>
          </a:xfrm>
          <a:prstGeom prst="rect">
            <a:avLst/>
          </a:prstGeom>
        </p:spPr>
      </p:pic>
      <p:sp>
        <p:nvSpPr>
          <p:cNvPr id="9" name="CuadroTexto 8"/>
          <p:cNvSpPr txBox="1"/>
          <p:nvPr/>
        </p:nvSpPr>
        <p:spPr>
          <a:xfrm>
            <a:off x="4389420" y="1883304"/>
            <a:ext cx="6917677" cy="73866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panose="020B0606030504020204"/>
              </a:rPr>
              <a:t>En este apartado se encuentra la distribución de pines del componente, ya que, al momento de montar un circuito, las conexiones pueden ser un poco complicadas y pude haber la posibilidad de conectar algo erróneamente, por eso es bueno recordar la distribución de conexión del componente. </a:t>
            </a:r>
          </a:p>
        </p:txBody>
      </p:sp>
      <p:sp>
        <p:nvSpPr>
          <p:cNvPr id="19" name="CuadroTexto 18"/>
          <p:cNvSpPr txBox="1"/>
          <p:nvPr/>
        </p:nvSpPr>
        <p:spPr>
          <a:xfrm>
            <a:off x="8516705" y="4872530"/>
            <a:ext cx="1497099" cy="276999"/>
          </a:xfrm>
          <a:prstGeom prst="rect">
            <a:avLst/>
          </a:prstGeom>
          <a:solidFill>
            <a:schemeClr val="accent3">
              <a:lumMod val="40000"/>
              <a:lumOff val="60000"/>
            </a:schemeClr>
          </a:solidFill>
        </p:spPr>
        <p:txBody>
          <a:bodyPr wrap="square" rtlCol="0">
            <a:spAutoFit/>
          </a:bodyPr>
          <a:lstStyle/>
          <a:p>
            <a:r>
              <a:rPr lang="es-CO" sz="1200" dirty="0">
                <a:solidFill>
                  <a:schemeClr val="tx1">
                    <a:lumMod val="75000"/>
                    <a:lumOff val="25000"/>
                  </a:schemeClr>
                </a:solidFill>
                <a:latin typeface="Open Sans" panose="020B0606030504020204"/>
              </a:rPr>
              <a:t>diagrama de conexión</a:t>
            </a:r>
          </a:p>
        </p:txBody>
      </p:sp>
      <p:pic>
        <p:nvPicPr>
          <p:cNvPr id="20" name="Imagen 19"/>
          <p:cNvPicPr/>
          <p:nvPr/>
        </p:nvPicPr>
        <p:blipFill>
          <a:blip r:embed="rId5"/>
          <a:stretch>
            <a:fillRect/>
          </a:stretch>
        </p:blipFill>
        <p:spPr>
          <a:xfrm>
            <a:off x="5571344" y="2616461"/>
            <a:ext cx="4442460" cy="2277745"/>
          </a:xfrm>
          <a:prstGeom prst="rect">
            <a:avLst/>
          </a:prstGeom>
        </p:spPr>
      </p:pic>
    </p:spTree>
    <p:extLst>
      <p:ext uri="{BB962C8B-B14F-4D97-AF65-F5344CB8AC3E}">
        <p14:creationId xmlns:p14="http://schemas.microsoft.com/office/powerpoint/2010/main" val="28231518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redondeado 26"/>
          <p:cNvSpPr/>
          <p:nvPr/>
        </p:nvSpPr>
        <p:spPr>
          <a:xfrm>
            <a:off x="320219" y="1289017"/>
            <a:ext cx="11423739" cy="430859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redondeado 27"/>
          <p:cNvSpPr/>
          <p:nvPr/>
        </p:nvSpPr>
        <p:spPr>
          <a:xfrm>
            <a:off x="345474" y="5597606"/>
            <a:ext cx="11398484" cy="586577"/>
          </a:xfrm>
          <a:prstGeom prst="round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smtClean="0">
                <a:solidFill>
                  <a:schemeClr val="tx1">
                    <a:lumMod val="75000"/>
                    <a:lumOff val="25000"/>
                  </a:schemeClr>
                </a:solidFill>
                <a:latin typeface="Open Sans" panose="020B0606030504020204"/>
              </a:rPr>
              <a:t>Resumen: </a:t>
            </a:r>
            <a:r>
              <a:rPr lang="es-CO" sz="1400" dirty="0" smtClean="0">
                <a:solidFill>
                  <a:schemeClr val="tx1">
                    <a:lumMod val="75000"/>
                    <a:lumOff val="25000"/>
                  </a:schemeClr>
                </a:solidFill>
                <a:latin typeface="Open Sans" panose="020B0606030504020204"/>
              </a:rPr>
              <a:t>Se </a:t>
            </a:r>
            <a:r>
              <a:rPr lang="es-CO" sz="1400" dirty="0">
                <a:solidFill>
                  <a:schemeClr val="tx1">
                    <a:lumMod val="75000"/>
                    <a:lumOff val="25000"/>
                  </a:schemeClr>
                </a:solidFill>
                <a:latin typeface="Open Sans" panose="020B0606030504020204"/>
              </a:rPr>
              <a:t>explica que es una hoja de características de componentes, cuál es su función y donde se puede aplicar. Se muestra detalladamente como está conformada con ilustraciones como ejemplos.</a:t>
            </a:r>
          </a:p>
        </p:txBody>
      </p:sp>
      <p:sp>
        <p:nvSpPr>
          <p:cNvPr id="10" name="Rectángulo 9"/>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4158402" y="1699623"/>
            <a:ext cx="7389547" cy="3475907"/>
          </a:xfrm>
          <a:prstGeom prst="round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redondeado 7"/>
          <p:cNvSpPr/>
          <p:nvPr/>
        </p:nvSpPr>
        <p:spPr>
          <a:xfrm>
            <a:off x="668588" y="144237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Página de resumen</a:t>
            </a:r>
          </a:p>
        </p:txBody>
      </p:sp>
      <p:sp>
        <p:nvSpPr>
          <p:cNvPr id="21" name="Rectángulo redondeado 20"/>
          <p:cNvSpPr/>
          <p:nvPr/>
        </p:nvSpPr>
        <p:spPr>
          <a:xfrm>
            <a:off x="668588" y="1895267"/>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Márgenes de operación </a:t>
            </a:r>
          </a:p>
        </p:txBody>
      </p:sp>
      <p:sp>
        <p:nvSpPr>
          <p:cNvPr id="22" name="Rectángulo redondeado 21"/>
          <p:cNvSpPr/>
          <p:nvPr/>
        </p:nvSpPr>
        <p:spPr>
          <a:xfrm>
            <a:off x="668588" y="2348164"/>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Conexiones o </a:t>
            </a:r>
            <a:r>
              <a:rPr lang="es-CO" sz="1400" b="1" dirty="0" err="1">
                <a:solidFill>
                  <a:schemeClr val="tx1">
                    <a:lumMod val="75000"/>
                    <a:lumOff val="25000"/>
                  </a:schemeClr>
                </a:solidFill>
                <a:latin typeface="Open Sans" panose="020B0606030504020204"/>
              </a:rPr>
              <a:t>pinout</a:t>
            </a:r>
            <a:endParaRPr lang="es-CO" sz="1400" b="1" dirty="0">
              <a:solidFill>
                <a:schemeClr val="tx1">
                  <a:lumMod val="75000"/>
                  <a:lumOff val="25000"/>
                </a:schemeClr>
              </a:solidFill>
              <a:latin typeface="Open Sans" panose="020B0606030504020204"/>
            </a:endParaRPr>
          </a:p>
        </p:txBody>
      </p:sp>
      <p:sp>
        <p:nvSpPr>
          <p:cNvPr id="23" name="Rectángulo redondeado 22"/>
          <p:cNvSpPr/>
          <p:nvPr/>
        </p:nvSpPr>
        <p:spPr>
          <a:xfrm>
            <a:off x="668588" y="2801922"/>
            <a:ext cx="3293807" cy="36379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Gráficos</a:t>
            </a:r>
          </a:p>
        </p:txBody>
      </p:sp>
      <p:sp>
        <p:nvSpPr>
          <p:cNvPr id="24" name="Rectángulo redondeado 23"/>
          <p:cNvSpPr/>
          <p:nvPr/>
        </p:nvSpPr>
        <p:spPr>
          <a:xfrm>
            <a:off x="668588" y="325568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Circuitos de ejemplos</a:t>
            </a:r>
          </a:p>
        </p:txBody>
      </p:sp>
      <p:sp>
        <p:nvSpPr>
          <p:cNvPr id="25" name="Rectángulo redondeado 24"/>
          <p:cNvSpPr/>
          <p:nvPr/>
        </p:nvSpPr>
        <p:spPr>
          <a:xfrm>
            <a:off x="668588" y="3709438"/>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Datos mecánicos y de encapsulado </a:t>
            </a:r>
          </a:p>
        </p:txBody>
      </p:sp>
      <p:sp>
        <p:nvSpPr>
          <p:cNvPr id="26" name="Rectángulo redondeado 25"/>
          <p:cNvSpPr/>
          <p:nvPr/>
        </p:nvSpPr>
        <p:spPr>
          <a:xfrm>
            <a:off x="668587" y="4163196"/>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Componentes digitales </a:t>
            </a:r>
          </a:p>
        </p:txBody>
      </p:sp>
      <p:sp>
        <p:nvSpPr>
          <p:cNvPr id="29" name="Rectángulo redondeado 28"/>
          <p:cNvSpPr/>
          <p:nvPr/>
        </p:nvSpPr>
        <p:spPr>
          <a:xfrm>
            <a:off x="668587" y="4612671"/>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Tablas de verdad</a:t>
            </a:r>
          </a:p>
        </p:txBody>
      </p:sp>
      <p:sp>
        <p:nvSpPr>
          <p:cNvPr id="30" name="Rectángulo redondeado 29"/>
          <p:cNvSpPr/>
          <p:nvPr/>
        </p:nvSpPr>
        <p:spPr>
          <a:xfrm>
            <a:off x="668587" y="506899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Diagramas de tiempo </a:t>
            </a:r>
          </a:p>
        </p:txBody>
      </p:sp>
      <p:pic>
        <p:nvPicPr>
          <p:cNvPr id="1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601562" y="2818980"/>
            <a:ext cx="458836" cy="458836"/>
          </a:xfrm>
          <a:prstGeom prst="rect">
            <a:avLst/>
          </a:prstGeom>
        </p:spPr>
      </p:pic>
      <p:sp>
        <p:nvSpPr>
          <p:cNvPr id="9" name="CuadroTexto 8"/>
          <p:cNvSpPr txBox="1"/>
          <p:nvPr/>
        </p:nvSpPr>
        <p:spPr>
          <a:xfrm>
            <a:off x="4402728" y="2485343"/>
            <a:ext cx="3509161" cy="1815882"/>
          </a:xfrm>
          <a:prstGeom prst="rect">
            <a:avLst/>
          </a:prstGeom>
          <a:noFill/>
        </p:spPr>
        <p:txBody>
          <a:bodyPr wrap="square" rtlCol="0">
            <a:spAutoFit/>
          </a:bodyPr>
          <a:lstStyle/>
          <a:p>
            <a:pPr algn="just"/>
            <a:r>
              <a:rPr lang="es-CO" sz="1400" dirty="0">
                <a:solidFill>
                  <a:schemeClr val="tx1">
                    <a:lumMod val="75000"/>
                    <a:lumOff val="25000"/>
                  </a:schemeClr>
                </a:solidFill>
                <a:latin typeface="Open Sans" panose="020B0606030504020204"/>
              </a:rPr>
              <a:t>Para tener una idea de cómo se comportará el equipo en diferentes condiciones de uso, es bueno tener un gráfico que muestre unas condiciones de uso, por eso el </a:t>
            </a:r>
            <a:r>
              <a:rPr lang="es-CO" sz="1400" dirty="0" err="1">
                <a:solidFill>
                  <a:schemeClr val="tx1">
                    <a:lumMod val="75000"/>
                    <a:lumOff val="25000"/>
                  </a:schemeClr>
                </a:solidFill>
                <a:latin typeface="Open Sans" panose="020B0606030504020204"/>
              </a:rPr>
              <a:t>datasheet</a:t>
            </a:r>
            <a:r>
              <a:rPr lang="es-CO" sz="1400" dirty="0">
                <a:solidFill>
                  <a:schemeClr val="tx1">
                    <a:lumMod val="75000"/>
                    <a:lumOff val="25000"/>
                  </a:schemeClr>
                </a:solidFill>
                <a:latin typeface="Open Sans" panose="020B0606030504020204"/>
              </a:rPr>
              <a:t> tiene una sección de gráficos donde muestra el comportamiento del componente, a continuación, un ejemplo de cómo cambia la corriente máxima en función del voltaje entre la salida y la entrada. </a:t>
            </a:r>
          </a:p>
        </p:txBody>
      </p:sp>
      <p:sp>
        <p:nvSpPr>
          <p:cNvPr id="19" name="CuadroTexto 18"/>
          <p:cNvSpPr txBox="1"/>
          <p:nvPr/>
        </p:nvSpPr>
        <p:spPr>
          <a:xfrm>
            <a:off x="8290562" y="4872530"/>
            <a:ext cx="2780560" cy="276999"/>
          </a:xfrm>
          <a:prstGeom prst="rect">
            <a:avLst/>
          </a:prstGeom>
          <a:solidFill>
            <a:schemeClr val="accent3">
              <a:lumMod val="40000"/>
              <a:lumOff val="60000"/>
            </a:schemeClr>
          </a:solidFill>
        </p:spPr>
        <p:txBody>
          <a:bodyPr wrap="square" rtlCol="0">
            <a:spAutoFit/>
          </a:bodyPr>
          <a:lstStyle/>
          <a:p>
            <a:r>
              <a:rPr lang="es-CO" sz="1200" dirty="0" smtClean="0">
                <a:solidFill>
                  <a:schemeClr val="tx1">
                    <a:lumMod val="75000"/>
                    <a:lumOff val="25000"/>
                  </a:schemeClr>
                </a:solidFill>
                <a:latin typeface="Open Sans" panose="020B0606030504020204"/>
              </a:rPr>
              <a:t>gráfico </a:t>
            </a:r>
            <a:r>
              <a:rPr lang="es-CO" sz="1200" dirty="0">
                <a:solidFill>
                  <a:schemeClr val="tx1">
                    <a:lumMod val="75000"/>
                    <a:lumOff val="25000"/>
                  </a:schemeClr>
                </a:solidFill>
                <a:latin typeface="Open Sans" panose="020B0606030504020204"/>
              </a:rPr>
              <a:t>de corriente en función del voltaje</a:t>
            </a:r>
          </a:p>
        </p:txBody>
      </p:sp>
      <p:pic>
        <p:nvPicPr>
          <p:cNvPr id="31" name="Imagen 30"/>
          <p:cNvPicPr/>
          <p:nvPr/>
        </p:nvPicPr>
        <p:blipFill>
          <a:blip r:embed="rId5"/>
          <a:stretch>
            <a:fillRect/>
          </a:stretch>
        </p:blipFill>
        <p:spPr>
          <a:xfrm>
            <a:off x="8170605" y="1942109"/>
            <a:ext cx="2900517" cy="2902350"/>
          </a:xfrm>
          <a:prstGeom prst="rect">
            <a:avLst/>
          </a:prstGeom>
        </p:spPr>
      </p:pic>
    </p:spTree>
    <p:extLst>
      <p:ext uri="{BB962C8B-B14F-4D97-AF65-F5344CB8AC3E}">
        <p14:creationId xmlns:p14="http://schemas.microsoft.com/office/powerpoint/2010/main" val="39116463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redondeado 26"/>
          <p:cNvSpPr/>
          <p:nvPr/>
        </p:nvSpPr>
        <p:spPr>
          <a:xfrm>
            <a:off x="320219" y="1289017"/>
            <a:ext cx="11423739" cy="430859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redondeado 27"/>
          <p:cNvSpPr/>
          <p:nvPr/>
        </p:nvSpPr>
        <p:spPr>
          <a:xfrm>
            <a:off x="345474" y="5597606"/>
            <a:ext cx="11398484" cy="586577"/>
          </a:xfrm>
          <a:prstGeom prst="round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smtClean="0">
                <a:solidFill>
                  <a:schemeClr val="tx1">
                    <a:lumMod val="75000"/>
                    <a:lumOff val="25000"/>
                  </a:schemeClr>
                </a:solidFill>
                <a:latin typeface="Open Sans" panose="020B0606030504020204"/>
              </a:rPr>
              <a:t>Resumen: </a:t>
            </a:r>
            <a:r>
              <a:rPr lang="es-CO" sz="1400" dirty="0" smtClean="0">
                <a:solidFill>
                  <a:schemeClr val="tx1">
                    <a:lumMod val="75000"/>
                    <a:lumOff val="25000"/>
                  </a:schemeClr>
                </a:solidFill>
                <a:latin typeface="Open Sans" panose="020B0606030504020204"/>
              </a:rPr>
              <a:t>Se </a:t>
            </a:r>
            <a:r>
              <a:rPr lang="es-CO" sz="1400" dirty="0">
                <a:solidFill>
                  <a:schemeClr val="tx1">
                    <a:lumMod val="75000"/>
                    <a:lumOff val="25000"/>
                  </a:schemeClr>
                </a:solidFill>
                <a:latin typeface="Open Sans" panose="020B0606030504020204"/>
              </a:rPr>
              <a:t>explica que es una hoja de características de componentes, cuál es su función y donde se puede aplicar. Se muestra detalladamente como está conformada con ilustraciones como ejemplos.</a:t>
            </a:r>
          </a:p>
        </p:txBody>
      </p:sp>
      <p:sp>
        <p:nvSpPr>
          <p:cNvPr id="10" name="Rectángulo 9"/>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4158402" y="1699623"/>
            <a:ext cx="7389547" cy="3475907"/>
          </a:xfrm>
          <a:prstGeom prst="round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redondeado 7"/>
          <p:cNvSpPr/>
          <p:nvPr/>
        </p:nvSpPr>
        <p:spPr>
          <a:xfrm>
            <a:off x="668588" y="144237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Página de resumen</a:t>
            </a:r>
          </a:p>
        </p:txBody>
      </p:sp>
      <p:sp>
        <p:nvSpPr>
          <p:cNvPr id="21" name="Rectángulo redondeado 20"/>
          <p:cNvSpPr/>
          <p:nvPr/>
        </p:nvSpPr>
        <p:spPr>
          <a:xfrm>
            <a:off x="668588" y="1895267"/>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Márgenes de operación </a:t>
            </a:r>
          </a:p>
        </p:txBody>
      </p:sp>
      <p:sp>
        <p:nvSpPr>
          <p:cNvPr id="22" name="Rectángulo redondeado 21"/>
          <p:cNvSpPr/>
          <p:nvPr/>
        </p:nvSpPr>
        <p:spPr>
          <a:xfrm>
            <a:off x="668588" y="2348164"/>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Conexiones o </a:t>
            </a:r>
            <a:r>
              <a:rPr lang="es-CO" sz="1400" b="1" dirty="0" err="1">
                <a:solidFill>
                  <a:schemeClr val="tx1">
                    <a:lumMod val="75000"/>
                    <a:lumOff val="25000"/>
                  </a:schemeClr>
                </a:solidFill>
                <a:latin typeface="Open Sans" panose="020B0606030504020204"/>
              </a:rPr>
              <a:t>pinout</a:t>
            </a:r>
            <a:endParaRPr lang="es-CO" sz="1400" b="1" dirty="0">
              <a:solidFill>
                <a:schemeClr val="tx1">
                  <a:lumMod val="75000"/>
                  <a:lumOff val="25000"/>
                </a:schemeClr>
              </a:solidFill>
              <a:latin typeface="Open Sans" panose="020B0606030504020204"/>
            </a:endParaRPr>
          </a:p>
        </p:txBody>
      </p:sp>
      <p:sp>
        <p:nvSpPr>
          <p:cNvPr id="23" name="Rectángulo redondeado 22"/>
          <p:cNvSpPr/>
          <p:nvPr/>
        </p:nvSpPr>
        <p:spPr>
          <a:xfrm>
            <a:off x="668588" y="2801922"/>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Gráficos</a:t>
            </a:r>
          </a:p>
        </p:txBody>
      </p:sp>
      <p:sp>
        <p:nvSpPr>
          <p:cNvPr id="24" name="Rectángulo redondeado 23"/>
          <p:cNvSpPr/>
          <p:nvPr/>
        </p:nvSpPr>
        <p:spPr>
          <a:xfrm>
            <a:off x="668588" y="3255680"/>
            <a:ext cx="3293807" cy="36379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Circuitos de ejemplos</a:t>
            </a:r>
          </a:p>
        </p:txBody>
      </p:sp>
      <p:sp>
        <p:nvSpPr>
          <p:cNvPr id="25" name="Rectángulo redondeado 24"/>
          <p:cNvSpPr/>
          <p:nvPr/>
        </p:nvSpPr>
        <p:spPr>
          <a:xfrm>
            <a:off x="668588" y="3709438"/>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Datos mecánicos y de encapsulado </a:t>
            </a:r>
          </a:p>
        </p:txBody>
      </p:sp>
      <p:sp>
        <p:nvSpPr>
          <p:cNvPr id="26" name="Rectángulo redondeado 25"/>
          <p:cNvSpPr/>
          <p:nvPr/>
        </p:nvSpPr>
        <p:spPr>
          <a:xfrm>
            <a:off x="668587" y="4163196"/>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Componentes digitales </a:t>
            </a:r>
          </a:p>
        </p:txBody>
      </p:sp>
      <p:sp>
        <p:nvSpPr>
          <p:cNvPr id="29" name="Rectángulo redondeado 28"/>
          <p:cNvSpPr/>
          <p:nvPr/>
        </p:nvSpPr>
        <p:spPr>
          <a:xfrm>
            <a:off x="668587" y="4612671"/>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Tablas de verdad</a:t>
            </a:r>
          </a:p>
        </p:txBody>
      </p:sp>
      <p:sp>
        <p:nvSpPr>
          <p:cNvPr id="30" name="Rectángulo redondeado 29"/>
          <p:cNvSpPr/>
          <p:nvPr/>
        </p:nvSpPr>
        <p:spPr>
          <a:xfrm>
            <a:off x="668587" y="506899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Diagramas de tiempo </a:t>
            </a:r>
          </a:p>
        </p:txBody>
      </p:sp>
      <p:pic>
        <p:nvPicPr>
          <p:cNvPr id="1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632917" y="3315198"/>
            <a:ext cx="458836" cy="458836"/>
          </a:xfrm>
          <a:prstGeom prst="rect">
            <a:avLst/>
          </a:prstGeom>
        </p:spPr>
      </p:pic>
      <p:sp>
        <p:nvSpPr>
          <p:cNvPr id="9" name="CuadroTexto 8"/>
          <p:cNvSpPr txBox="1"/>
          <p:nvPr/>
        </p:nvSpPr>
        <p:spPr>
          <a:xfrm>
            <a:off x="4522771" y="2029712"/>
            <a:ext cx="6650347" cy="95410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panose="020B0606030504020204"/>
              </a:rPr>
              <a:t>Esta sección es muy contribuyente en el </a:t>
            </a:r>
            <a:r>
              <a:rPr lang="es-CO" sz="1400" dirty="0" err="1">
                <a:solidFill>
                  <a:schemeClr val="tx1">
                    <a:lumMod val="75000"/>
                    <a:lumOff val="25000"/>
                  </a:schemeClr>
                </a:solidFill>
                <a:latin typeface="Open Sans" panose="020B0606030504020204"/>
              </a:rPr>
              <a:t>datasheet</a:t>
            </a:r>
            <a:r>
              <a:rPr lang="es-CO" sz="1400" dirty="0">
                <a:solidFill>
                  <a:schemeClr val="tx1">
                    <a:lumMod val="75000"/>
                    <a:lumOff val="25000"/>
                  </a:schemeClr>
                </a:solidFill>
                <a:latin typeface="Open Sans" panose="020B0606030504020204"/>
              </a:rPr>
              <a:t>, ya que acá podemos evidenciar algunos ejemplos de un diseño de circuito que incluyan el componente del que se esté hablando, con el fin de mejorar o agregar algún otro componente que ayude al funcionamiento óptimo de nuestro circuito.</a:t>
            </a:r>
          </a:p>
        </p:txBody>
      </p:sp>
      <p:sp>
        <p:nvSpPr>
          <p:cNvPr id="19" name="CuadroTexto 18"/>
          <p:cNvSpPr txBox="1"/>
          <p:nvPr/>
        </p:nvSpPr>
        <p:spPr>
          <a:xfrm>
            <a:off x="7758491" y="4612671"/>
            <a:ext cx="2574083" cy="276999"/>
          </a:xfrm>
          <a:prstGeom prst="rect">
            <a:avLst/>
          </a:prstGeom>
          <a:solidFill>
            <a:schemeClr val="accent3">
              <a:lumMod val="40000"/>
              <a:lumOff val="60000"/>
            </a:schemeClr>
          </a:solidFill>
        </p:spPr>
        <p:txBody>
          <a:bodyPr wrap="square" rtlCol="0">
            <a:spAutoFit/>
          </a:bodyPr>
          <a:lstStyle/>
          <a:p>
            <a:r>
              <a:rPr lang="es-CO" sz="1200" dirty="0">
                <a:solidFill>
                  <a:schemeClr val="tx1">
                    <a:lumMod val="75000"/>
                    <a:lumOff val="25000"/>
                  </a:schemeClr>
                </a:solidFill>
                <a:latin typeface="Open Sans" panose="020B0606030504020204"/>
              </a:rPr>
              <a:t>circuito para aumentar la tensión de salida</a:t>
            </a:r>
          </a:p>
        </p:txBody>
      </p:sp>
      <p:pic>
        <p:nvPicPr>
          <p:cNvPr id="20" name="Imagen 19"/>
          <p:cNvPicPr/>
          <p:nvPr/>
        </p:nvPicPr>
        <p:blipFill>
          <a:blip r:embed="rId5"/>
          <a:stretch>
            <a:fillRect/>
          </a:stretch>
        </p:blipFill>
        <p:spPr>
          <a:xfrm>
            <a:off x="5266927" y="2903131"/>
            <a:ext cx="5067300" cy="1741805"/>
          </a:xfrm>
          <a:prstGeom prst="rect">
            <a:avLst/>
          </a:prstGeom>
        </p:spPr>
      </p:pic>
    </p:spTree>
    <p:extLst>
      <p:ext uri="{BB962C8B-B14F-4D97-AF65-F5344CB8AC3E}">
        <p14:creationId xmlns:p14="http://schemas.microsoft.com/office/powerpoint/2010/main" val="36847170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redondeado 26"/>
          <p:cNvSpPr/>
          <p:nvPr/>
        </p:nvSpPr>
        <p:spPr>
          <a:xfrm>
            <a:off x="320219" y="1289017"/>
            <a:ext cx="11423739" cy="430859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redondeado 27"/>
          <p:cNvSpPr/>
          <p:nvPr/>
        </p:nvSpPr>
        <p:spPr>
          <a:xfrm>
            <a:off x="345474" y="5597606"/>
            <a:ext cx="11398484" cy="586577"/>
          </a:xfrm>
          <a:prstGeom prst="round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smtClean="0">
                <a:solidFill>
                  <a:schemeClr val="tx1">
                    <a:lumMod val="75000"/>
                    <a:lumOff val="25000"/>
                  </a:schemeClr>
                </a:solidFill>
                <a:latin typeface="Open Sans" panose="020B0606030504020204"/>
              </a:rPr>
              <a:t>Resumen: </a:t>
            </a:r>
            <a:r>
              <a:rPr lang="es-CO" sz="1400" dirty="0" smtClean="0">
                <a:solidFill>
                  <a:schemeClr val="tx1">
                    <a:lumMod val="75000"/>
                    <a:lumOff val="25000"/>
                  </a:schemeClr>
                </a:solidFill>
                <a:latin typeface="Open Sans" panose="020B0606030504020204"/>
              </a:rPr>
              <a:t>Se </a:t>
            </a:r>
            <a:r>
              <a:rPr lang="es-CO" sz="1400" dirty="0">
                <a:solidFill>
                  <a:schemeClr val="tx1">
                    <a:lumMod val="75000"/>
                    <a:lumOff val="25000"/>
                  </a:schemeClr>
                </a:solidFill>
                <a:latin typeface="Open Sans" panose="020B0606030504020204"/>
              </a:rPr>
              <a:t>explica que es una hoja de características de componentes, cuál es su función y donde se puede aplicar. Se muestra detalladamente como está conformada con ilustraciones como ejemplos.</a:t>
            </a:r>
          </a:p>
        </p:txBody>
      </p:sp>
      <p:sp>
        <p:nvSpPr>
          <p:cNvPr id="10" name="Rectángulo 9"/>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4158402" y="1699623"/>
            <a:ext cx="7389547" cy="3475907"/>
          </a:xfrm>
          <a:prstGeom prst="round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redondeado 7"/>
          <p:cNvSpPr/>
          <p:nvPr/>
        </p:nvSpPr>
        <p:spPr>
          <a:xfrm>
            <a:off x="668588" y="144237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Página de resumen</a:t>
            </a:r>
          </a:p>
        </p:txBody>
      </p:sp>
      <p:sp>
        <p:nvSpPr>
          <p:cNvPr id="21" name="Rectángulo redondeado 20"/>
          <p:cNvSpPr/>
          <p:nvPr/>
        </p:nvSpPr>
        <p:spPr>
          <a:xfrm>
            <a:off x="668588" y="1895267"/>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Márgenes de operación </a:t>
            </a:r>
          </a:p>
        </p:txBody>
      </p:sp>
      <p:sp>
        <p:nvSpPr>
          <p:cNvPr id="22" name="Rectángulo redondeado 21"/>
          <p:cNvSpPr/>
          <p:nvPr/>
        </p:nvSpPr>
        <p:spPr>
          <a:xfrm>
            <a:off x="668588" y="2348164"/>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Conexiones o </a:t>
            </a:r>
            <a:r>
              <a:rPr lang="es-CO" sz="1400" b="1" dirty="0" err="1">
                <a:solidFill>
                  <a:schemeClr val="tx1">
                    <a:lumMod val="75000"/>
                    <a:lumOff val="25000"/>
                  </a:schemeClr>
                </a:solidFill>
                <a:latin typeface="Open Sans" panose="020B0606030504020204"/>
              </a:rPr>
              <a:t>pinout</a:t>
            </a:r>
            <a:endParaRPr lang="es-CO" sz="1400" b="1" dirty="0">
              <a:solidFill>
                <a:schemeClr val="tx1">
                  <a:lumMod val="75000"/>
                  <a:lumOff val="25000"/>
                </a:schemeClr>
              </a:solidFill>
              <a:latin typeface="Open Sans" panose="020B0606030504020204"/>
            </a:endParaRPr>
          </a:p>
        </p:txBody>
      </p:sp>
      <p:sp>
        <p:nvSpPr>
          <p:cNvPr id="23" name="Rectángulo redondeado 22"/>
          <p:cNvSpPr/>
          <p:nvPr/>
        </p:nvSpPr>
        <p:spPr>
          <a:xfrm>
            <a:off x="668588" y="2801922"/>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Gráficos</a:t>
            </a:r>
          </a:p>
        </p:txBody>
      </p:sp>
      <p:sp>
        <p:nvSpPr>
          <p:cNvPr id="24" name="Rectángulo redondeado 23"/>
          <p:cNvSpPr/>
          <p:nvPr/>
        </p:nvSpPr>
        <p:spPr>
          <a:xfrm>
            <a:off x="668588" y="325568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Circuitos de ejemplos</a:t>
            </a:r>
          </a:p>
        </p:txBody>
      </p:sp>
      <p:sp>
        <p:nvSpPr>
          <p:cNvPr id="25" name="Rectángulo redondeado 24"/>
          <p:cNvSpPr/>
          <p:nvPr/>
        </p:nvSpPr>
        <p:spPr>
          <a:xfrm>
            <a:off x="668588" y="3709438"/>
            <a:ext cx="3293807" cy="36379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Datos mecánicos y de encapsulado </a:t>
            </a:r>
          </a:p>
        </p:txBody>
      </p:sp>
      <p:sp>
        <p:nvSpPr>
          <p:cNvPr id="26" name="Rectángulo redondeado 25"/>
          <p:cNvSpPr/>
          <p:nvPr/>
        </p:nvSpPr>
        <p:spPr>
          <a:xfrm>
            <a:off x="668587" y="4163196"/>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Componentes digitales </a:t>
            </a:r>
          </a:p>
        </p:txBody>
      </p:sp>
      <p:sp>
        <p:nvSpPr>
          <p:cNvPr id="29" name="Rectángulo redondeado 28"/>
          <p:cNvSpPr/>
          <p:nvPr/>
        </p:nvSpPr>
        <p:spPr>
          <a:xfrm>
            <a:off x="668587" y="4612671"/>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Tablas de verdad</a:t>
            </a:r>
          </a:p>
        </p:txBody>
      </p:sp>
      <p:sp>
        <p:nvSpPr>
          <p:cNvPr id="30" name="Rectángulo redondeado 29"/>
          <p:cNvSpPr/>
          <p:nvPr/>
        </p:nvSpPr>
        <p:spPr>
          <a:xfrm>
            <a:off x="668587" y="506899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Diagramas de tiempo </a:t>
            </a:r>
          </a:p>
        </p:txBody>
      </p:sp>
      <p:pic>
        <p:nvPicPr>
          <p:cNvPr id="1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594369" y="3768956"/>
            <a:ext cx="458836" cy="458836"/>
          </a:xfrm>
          <a:prstGeom prst="rect">
            <a:avLst/>
          </a:prstGeom>
        </p:spPr>
      </p:pic>
      <p:sp>
        <p:nvSpPr>
          <p:cNvPr id="9" name="CuadroTexto 8"/>
          <p:cNvSpPr txBox="1"/>
          <p:nvPr/>
        </p:nvSpPr>
        <p:spPr>
          <a:xfrm>
            <a:off x="4522772" y="2347314"/>
            <a:ext cx="2198421" cy="1815882"/>
          </a:xfrm>
          <a:prstGeom prst="rect">
            <a:avLst/>
          </a:prstGeom>
          <a:noFill/>
        </p:spPr>
        <p:txBody>
          <a:bodyPr wrap="square" rtlCol="0">
            <a:spAutoFit/>
          </a:bodyPr>
          <a:lstStyle/>
          <a:p>
            <a:pPr algn="just"/>
            <a:r>
              <a:rPr lang="es-CO" sz="1400" dirty="0">
                <a:solidFill>
                  <a:schemeClr val="tx1">
                    <a:lumMod val="75000"/>
                    <a:lumOff val="25000"/>
                  </a:schemeClr>
                </a:solidFill>
                <a:latin typeface="Open Sans" panose="020B0606030504020204"/>
              </a:rPr>
              <a:t>En este apartado se muestra información del diseño del encapsulado, sus dimensiones y otras características del encapsulado del componente, como la disipación de calor y otras consideraciones del montaje.</a:t>
            </a:r>
          </a:p>
        </p:txBody>
      </p:sp>
      <p:sp>
        <p:nvSpPr>
          <p:cNvPr id="19" name="CuadroTexto 18"/>
          <p:cNvSpPr txBox="1"/>
          <p:nvPr/>
        </p:nvSpPr>
        <p:spPr>
          <a:xfrm>
            <a:off x="8599035" y="4824744"/>
            <a:ext cx="1980475" cy="276999"/>
          </a:xfrm>
          <a:prstGeom prst="rect">
            <a:avLst/>
          </a:prstGeom>
          <a:solidFill>
            <a:schemeClr val="accent3">
              <a:lumMod val="40000"/>
              <a:lumOff val="60000"/>
            </a:schemeClr>
          </a:solidFill>
        </p:spPr>
        <p:txBody>
          <a:bodyPr wrap="square" rtlCol="0">
            <a:spAutoFit/>
          </a:bodyPr>
          <a:lstStyle/>
          <a:p>
            <a:r>
              <a:rPr lang="es-CO" sz="1200" dirty="0">
                <a:solidFill>
                  <a:schemeClr val="tx1">
                    <a:lumMod val="75000"/>
                    <a:lumOff val="25000"/>
                  </a:schemeClr>
                </a:solidFill>
                <a:latin typeface="Open Sans" panose="020B0606030504020204"/>
              </a:rPr>
              <a:t>características del encapsulado</a:t>
            </a:r>
          </a:p>
        </p:txBody>
      </p:sp>
      <p:pic>
        <p:nvPicPr>
          <p:cNvPr id="2" name="Imagen 1"/>
          <p:cNvPicPr>
            <a:picLocks noChangeAspect="1"/>
          </p:cNvPicPr>
          <p:nvPr/>
        </p:nvPicPr>
        <p:blipFill>
          <a:blip r:embed="rId5"/>
          <a:stretch>
            <a:fillRect/>
          </a:stretch>
        </p:blipFill>
        <p:spPr>
          <a:xfrm>
            <a:off x="6990827" y="1791144"/>
            <a:ext cx="4287488" cy="3017312"/>
          </a:xfrm>
          <a:prstGeom prst="rect">
            <a:avLst/>
          </a:prstGeom>
        </p:spPr>
      </p:pic>
      <p:sp>
        <p:nvSpPr>
          <p:cNvPr id="32" name="Elipse 31"/>
          <p:cNvSpPr/>
          <p:nvPr/>
        </p:nvSpPr>
        <p:spPr>
          <a:xfrm>
            <a:off x="7011078" y="4912289"/>
            <a:ext cx="98322" cy="10435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Elipse 32"/>
          <p:cNvSpPr/>
          <p:nvPr/>
        </p:nvSpPr>
        <p:spPr>
          <a:xfrm>
            <a:off x="7256246" y="4912289"/>
            <a:ext cx="98322" cy="10435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CuadroTexto 33"/>
          <p:cNvSpPr txBox="1"/>
          <p:nvPr/>
        </p:nvSpPr>
        <p:spPr>
          <a:xfrm>
            <a:off x="6155672" y="4792052"/>
            <a:ext cx="855406" cy="307777"/>
          </a:xfrm>
          <a:prstGeom prst="rect">
            <a:avLst/>
          </a:prstGeom>
          <a:noFill/>
        </p:spPr>
        <p:txBody>
          <a:bodyPr wrap="square" rtlCol="0">
            <a:spAutoFit/>
          </a:bodyPr>
          <a:lstStyle/>
          <a:p>
            <a:r>
              <a:rPr lang="es-CO" sz="1400" dirty="0" smtClean="0">
                <a:solidFill>
                  <a:schemeClr val="tx1">
                    <a:lumMod val="75000"/>
                    <a:lumOff val="25000"/>
                  </a:schemeClr>
                </a:solidFill>
                <a:latin typeface="Open Sans" panose="020B0606030504020204"/>
              </a:rPr>
              <a:t>Desliza</a:t>
            </a:r>
            <a:endParaRPr lang="es-CO" sz="1400" dirty="0">
              <a:solidFill>
                <a:schemeClr val="tx1">
                  <a:lumMod val="75000"/>
                  <a:lumOff val="25000"/>
                </a:schemeClr>
              </a:solidFill>
              <a:latin typeface="Open Sans" panose="020B0606030504020204"/>
            </a:endParaRPr>
          </a:p>
        </p:txBody>
      </p:sp>
    </p:spTree>
    <p:extLst>
      <p:ext uri="{BB962C8B-B14F-4D97-AF65-F5344CB8AC3E}">
        <p14:creationId xmlns:p14="http://schemas.microsoft.com/office/powerpoint/2010/main" val="41152648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redondeado 26"/>
          <p:cNvSpPr/>
          <p:nvPr/>
        </p:nvSpPr>
        <p:spPr>
          <a:xfrm>
            <a:off x="320219" y="1289017"/>
            <a:ext cx="11423739" cy="430859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redondeado 27"/>
          <p:cNvSpPr/>
          <p:nvPr/>
        </p:nvSpPr>
        <p:spPr>
          <a:xfrm>
            <a:off x="345474" y="5597606"/>
            <a:ext cx="11398484" cy="586577"/>
          </a:xfrm>
          <a:prstGeom prst="round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smtClean="0">
                <a:solidFill>
                  <a:schemeClr val="tx1">
                    <a:lumMod val="75000"/>
                    <a:lumOff val="25000"/>
                  </a:schemeClr>
                </a:solidFill>
                <a:latin typeface="Open Sans" panose="020B0606030504020204"/>
              </a:rPr>
              <a:t>Resumen: </a:t>
            </a:r>
            <a:r>
              <a:rPr lang="es-CO" sz="1400" dirty="0" smtClean="0">
                <a:solidFill>
                  <a:schemeClr val="tx1">
                    <a:lumMod val="75000"/>
                    <a:lumOff val="25000"/>
                  </a:schemeClr>
                </a:solidFill>
                <a:latin typeface="Open Sans" panose="020B0606030504020204"/>
              </a:rPr>
              <a:t>Se </a:t>
            </a:r>
            <a:r>
              <a:rPr lang="es-CO" sz="1400" dirty="0">
                <a:solidFill>
                  <a:schemeClr val="tx1">
                    <a:lumMod val="75000"/>
                    <a:lumOff val="25000"/>
                  </a:schemeClr>
                </a:solidFill>
                <a:latin typeface="Open Sans" panose="020B0606030504020204"/>
              </a:rPr>
              <a:t>explica que es una hoja de características de componentes, cuál es su función y donde se puede aplicar. Se muestra detalladamente como está conformada con ilustraciones como ejemplos.</a:t>
            </a:r>
          </a:p>
        </p:txBody>
      </p:sp>
      <p:sp>
        <p:nvSpPr>
          <p:cNvPr id="10" name="Rectángulo 9"/>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4158402" y="1699623"/>
            <a:ext cx="7389547" cy="3475907"/>
          </a:xfrm>
          <a:prstGeom prst="round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redondeado 7"/>
          <p:cNvSpPr/>
          <p:nvPr/>
        </p:nvSpPr>
        <p:spPr>
          <a:xfrm>
            <a:off x="668588" y="144237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Página de resumen</a:t>
            </a:r>
          </a:p>
        </p:txBody>
      </p:sp>
      <p:sp>
        <p:nvSpPr>
          <p:cNvPr id="21" name="Rectángulo redondeado 20"/>
          <p:cNvSpPr/>
          <p:nvPr/>
        </p:nvSpPr>
        <p:spPr>
          <a:xfrm>
            <a:off x="668588" y="1895267"/>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Márgenes de operación </a:t>
            </a:r>
          </a:p>
        </p:txBody>
      </p:sp>
      <p:sp>
        <p:nvSpPr>
          <p:cNvPr id="22" name="Rectángulo redondeado 21"/>
          <p:cNvSpPr/>
          <p:nvPr/>
        </p:nvSpPr>
        <p:spPr>
          <a:xfrm>
            <a:off x="668588" y="2348164"/>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Conexiones o </a:t>
            </a:r>
            <a:r>
              <a:rPr lang="es-CO" sz="1400" b="1" dirty="0" err="1">
                <a:solidFill>
                  <a:schemeClr val="tx1">
                    <a:lumMod val="75000"/>
                    <a:lumOff val="25000"/>
                  </a:schemeClr>
                </a:solidFill>
                <a:latin typeface="Open Sans" panose="020B0606030504020204"/>
              </a:rPr>
              <a:t>pinout</a:t>
            </a:r>
            <a:endParaRPr lang="es-CO" sz="1400" b="1" dirty="0">
              <a:solidFill>
                <a:schemeClr val="tx1">
                  <a:lumMod val="75000"/>
                  <a:lumOff val="25000"/>
                </a:schemeClr>
              </a:solidFill>
              <a:latin typeface="Open Sans" panose="020B0606030504020204"/>
            </a:endParaRPr>
          </a:p>
        </p:txBody>
      </p:sp>
      <p:sp>
        <p:nvSpPr>
          <p:cNvPr id="23" name="Rectángulo redondeado 22"/>
          <p:cNvSpPr/>
          <p:nvPr/>
        </p:nvSpPr>
        <p:spPr>
          <a:xfrm>
            <a:off x="668588" y="2801922"/>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Gráficos</a:t>
            </a:r>
          </a:p>
        </p:txBody>
      </p:sp>
      <p:sp>
        <p:nvSpPr>
          <p:cNvPr id="24" name="Rectángulo redondeado 23"/>
          <p:cNvSpPr/>
          <p:nvPr/>
        </p:nvSpPr>
        <p:spPr>
          <a:xfrm>
            <a:off x="668588" y="325568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Circuitos de ejemplos</a:t>
            </a:r>
          </a:p>
        </p:txBody>
      </p:sp>
      <p:sp>
        <p:nvSpPr>
          <p:cNvPr id="25" name="Rectángulo redondeado 24"/>
          <p:cNvSpPr/>
          <p:nvPr/>
        </p:nvSpPr>
        <p:spPr>
          <a:xfrm>
            <a:off x="668588" y="3709438"/>
            <a:ext cx="3293807" cy="36379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Datos mecánicos y de encapsulado </a:t>
            </a:r>
          </a:p>
        </p:txBody>
      </p:sp>
      <p:sp>
        <p:nvSpPr>
          <p:cNvPr id="26" name="Rectángulo redondeado 25"/>
          <p:cNvSpPr/>
          <p:nvPr/>
        </p:nvSpPr>
        <p:spPr>
          <a:xfrm>
            <a:off x="668587" y="4163196"/>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Componentes digitales </a:t>
            </a:r>
          </a:p>
        </p:txBody>
      </p:sp>
      <p:sp>
        <p:nvSpPr>
          <p:cNvPr id="29" name="Rectángulo redondeado 28"/>
          <p:cNvSpPr/>
          <p:nvPr/>
        </p:nvSpPr>
        <p:spPr>
          <a:xfrm>
            <a:off x="668587" y="4612671"/>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Tablas de verdad</a:t>
            </a:r>
          </a:p>
        </p:txBody>
      </p:sp>
      <p:sp>
        <p:nvSpPr>
          <p:cNvPr id="30" name="Rectángulo redondeado 29"/>
          <p:cNvSpPr/>
          <p:nvPr/>
        </p:nvSpPr>
        <p:spPr>
          <a:xfrm>
            <a:off x="668587" y="506899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Diagramas de tiempo </a:t>
            </a:r>
          </a:p>
        </p:txBody>
      </p:sp>
      <p:pic>
        <p:nvPicPr>
          <p:cNvPr id="1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594369" y="3768956"/>
            <a:ext cx="458836" cy="458836"/>
          </a:xfrm>
          <a:prstGeom prst="rect">
            <a:avLst/>
          </a:prstGeom>
        </p:spPr>
      </p:pic>
      <p:sp>
        <p:nvSpPr>
          <p:cNvPr id="19" name="CuadroTexto 18"/>
          <p:cNvSpPr txBox="1"/>
          <p:nvPr/>
        </p:nvSpPr>
        <p:spPr>
          <a:xfrm>
            <a:off x="8169241" y="4754733"/>
            <a:ext cx="1980475" cy="276999"/>
          </a:xfrm>
          <a:prstGeom prst="rect">
            <a:avLst/>
          </a:prstGeom>
          <a:solidFill>
            <a:schemeClr val="accent3">
              <a:lumMod val="40000"/>
              <a:lumOff val="60000"/>
            </a:schemeClr>
          </a:solidFill>
        </p:spPr>
        <p:txBody>
          <a:bodyPr wrap="square" rtlCol="0">
            <a:spAutoFit/>
          </a:bodyPr>
          <a:lstStyle/>
          <a:p>
            <a:r>
              <a:rPr lang="es-CO" sz="1200" dirty="0">
                <a:solidFill>
                  <a:schemeClr val="tx1">
                    <a:lumMod val="75000"/>
                    <a:lumOff val="25000"/>
                  </a:schemeClr>
                </a:solidFill>
                <a:latin typeface="Open Sans" panose="020B0606030504020204"/>
              </a:rPr>
              <a:t>características del encapsulado</a:t>
            </a:r>
          </a:p>
        </p:txBody>
      </p:sp>
      <p:sp>
        <p:nvSpPr>
          <p:cNvPr id="42" name="Elipse 41"/>
          <p:cNvSpPr/>
          <p:nvPr/>
        </p:nvSpPr>
        <p:spPr>
          <a:xfrm>
            <a:off x="7010950" y="4911874"/>
            <a:ext cx="98322" cy="10435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3" name="Elipse 42"/>
          <p:cNvSpPr/>
          <p:nvPr/>
        </p:nvSpPr>
        <p:spPr>
          <a:xfrm>
            <a:off x="7256118" y="4911874"/>
            <a:ext cx="98322" cy="104355"/>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CuadroTexto 43"/>
          <p:cNvSpPr txBox="1"/>
          <p:nvPr/>
        </p:nvSpPr>
        <p:spPr>
          <a:xfrm>
            <a:off x="6155544" y="4791637"/>
            <a:ext cx="855406" cy="307777"/>
          </a:xfrm>
          <a:prstGeom prst="rect">
            <a:avLst/>
          </a:prstGeom>
          <a:noFill/>
        </p:spPr>
        <p:txBody>
          <a:bodyPr wrap="square" rtlCol="0">
            <a:spAutoFit/>
          </a:bodyPr>
          <a:lstStyle/>
          <a:p>
            <a:r>
              <a:rPr lang="es-CO" sz="1400" dirty="0" smtClean="0">
                <a:solidFill>
                  <a:schemeClr val="tx1">
                    <a:lumMod val="75000"/>
                    <a:lumOff val="25000"/>
                  </a:schemeClr>
                </a:solidFill>
                <a:latin typeface="Open Sans" panose="020B0606030504020204"/>
              </a:rPr>
              <a:t>Desliza</a:t>
            </a:r>
            <a:endParaRPr lang="es-CO" sz="1400" dirty="0">
              <a:solidFill>
                <a:schemeClr val="tx1">
                  <a:lumMod val="75000"/>
                  <a:lumOff val="25000"/>
                </a:schemeClr>
              </a:solidFill>
              <a:latin typeface="Open Sans" panose="020B0606030504020204"/>
            </a:endParaRPr>
          </a:p>
        </p:txBody>
      </p:sp>
      <p:pic>
        <p:nvPicPr>
          <p:cNvPr id="45" name="Imagen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06234" y="4887519"/>
            <a:ext cx="288426" cy="288426"/>
          </a:xfrm>
          <a:prstGeom prst="rect">
            <a:avLst/>
          </a:prstGeom>
        </p:spPr>
      </p:pic>
      <p:pic>
        <p:nvPicPr>
          <p:cNvPr id="4" name="Imagen 3"/>
          <p:cNvPicPr>
            <a:picLocks noChangeAspect="1"/>
          </p:cNvPicPr>
          <p:nvPr/>
        </p:nvPicPr>
        <p:blipFill>
          <a:blip r:embed="rId6"/>
          <a:stretch>
            <a:fillRect/>
          </a:stretch>
        </p:blipFill>
        <p:spPr>
          <a:xfrm>
            <a:off x="5799983" y="1895267"/>
            <a:ext cx="4346502" cy="2843162"/>
          </a:xfrm>
          <a:prstGeom prst="rect">
            <a:avLst/>
          </a:prstGeom>
        </p:spPr>
      </p:pic>
    </p:spTree>
    <p:extLst>
      <p:ext uri="{BB962C8B-B14F-4D97-AF65-F5344CB8AC3E}">
        <p14:creationId xmlns:p14="http://schemas.microsoft.com/office/powerpoint/2010/main" val="94076211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redondeado 26"/>
          <p:cNvSpPr/>
          <p:nvPr/>
        </p:nvSpPr>
        <p:spPr>
          <a:xfrm>
            <a:off x="320219" y="1289017"/>
            <a:ext cx="11423739" cy="430859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redondeado 27"/>
          <p:cNvSpPr/>
          <p:nvPr/>
        </p:nvSpPr>
        <p:spPr>
          <a:xfrm>
            <a:off x="345474" y="5597606"/>
            <a:ext cx="11398484" cy="586577"/>
          </a:xfrm>
          <a:prstGeom prst="round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smtClean="0">
                <a:solidFill>
                  <a:schemeClr val="tx1">
                    <a:lumMod val="75000"/>
                    <a:lumOff val="25000"/>
                  </a:schemeClr>
                </a:solidFill>
                <a:latin typeface="Open Sans" panose="020B0606030504020204"/>
              </a:rPr>
              <a:t>Resumen: </a:t>
            </a:r>
            <a:r>
              <a:rPr lang="es-CO" sz="1400" dirty="0" smtClean="0">
                <a:solidFill>
                  <a:schemeClr val="tx1">
                    <a:lumMod val="75000"/>
                    <a:lumOff val="25000"/>
                  </a:schemeClr>
                </a:solidFill>
                <a:latin typeface="Open Sans" panose="020B0606030504020204"/>
              </a:rPr>
              <a:t>Se </a:t>
            </a:r>
            <a:r>
              <a:rPr lang="es-CO" sz="1400" dirty="0">
                <a:solidFill>
                  <a:schemeClr val="tx1">
                    <a:lumMod val="75000"/>
                    <a:lumOff val="25000"/>
                  </a:schemeClr>
                </a:solidFill>
                <a:latin typeface="Open Sans" panose="020B0606030504020204"/>
              </a:rPr>
              <a:t>explica que es una hoja de características de componentes, cuál es su función y donde se puede aplicar. Se muestra detalladamente como está conformada con ilustraciones como ejemplos.</a:t>
            </a:r>
          </a:p>
        </p:txBody>
      </p:sp>
      <p:sp>
        <p:nvSpPr>
          <p:cNvPr id="10" name="Rectángulo 9"/>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4158402" y="1699623"/>
            <a:ext cx="7389547" cy="3475907"/>
          </a:xfrm>
          <a:prstGeom prst="round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redondeado 7"/>
          <p:cNvSpPr/>
          <p:nvPr/>
        </p:nvSpPr>
        <p:spPr>
          <a:xfrm>
            <a:off x="668588" y="144237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Página de resumen</a:t>
            </a:r>
          </a:p>
        </p:txBody>
      </p:sp>
      <p:sp>
        <p:nvSpPr>
          <p:cNvPr id="21" name="Rectángulo redondeado 20"/>
          <p:cNvSpPr/>
          <p:nvPr/>
        </p:nvSpPr>
        <p:spPr>
          <a:xfrm>
            <a:off x="668588" y="1895267"/>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Márgenes de operación </a:t>
            </a:r>
          </a:p>
        </p:txBody>
      </p:sp>
      <p:sp>
        <p:nvSpPr>
          <p:cNvPr id="22" name="Rectángulo redondeado 21"/>
          <p:cNvSpPr/>
          <p:nvPr/>
        </p:nvSpPr>
        <p:spPr>
          <a:xfrm>
            <a:off x="668588" y="2348164"/>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Conexiones o </a:t>
            </a:r>
            <a:r>
              <a:rPr lang="es-CO" sz="1400" b="1" dirty="0" err="1">
                <a:solidFill>
                  <a:schemeClr val="tx1">
                    <a:lumMod val="75000"/>
                    <a:lumOff val="25000"/>
                  </a:schemeClr>
                </a:solidFill>
                <a:latin typeface="Open Sans" panose="020B0606030504020204"/>
              </a:rPr>
              <a:t>pinout</a:t>
            </a:r>
            <a:endParaRPr lang="es-CO" sz="1400" b="1" dirty="0">
              <a:solidFill>
                <a:schemeClr val="tx1">
                  <a:lumMod val="75000"/>
                  <a:lumOff val="25000"/>
                </a:schemeClr>
              </a:solidFill>
              <a:latin typeface="Open Sans" panose="020B0606030504020204"/>
            </a:endParaRPr>
          </a:p>
        </p:txBody>
      </p:sp>
      <p:sp>
        <p:nvSpPr>
          <p:cNvPr id="23" name="Rectángulo redondeado 22"/>
          <p:cNvSpPr/>
          <p:nvPr/>
        </p:nvSpPr>
        <p:spPr>
          <a:xfrm>
            <a:off x="668588" y="2801922"/>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Gráficos</a:t>
            </a:r>
          </a:p>
        </p:txBody>
      </p:sp>
      <p:sp>
        <p:nvSpPr>
          <p:cNvPr id="24" name="Rectángulo redondeado 23"/>
          <p:cNvSpPr/>
          <p:nvPr/>
        </p:nvSpPr>
        <p:spPr>
          <a:xfrm>
            <a:off x="668588" y="325568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Circuitos de ejemplos</a:t>
            </a:r>
          </a:p>
        </p:txBody>
      </p:sp>
      <p:sp>
        <p:nvSpPr>
          <p:cNvPr id="25" name="Rectángulo redondeado 24"/>
          <p:cNvSpPr/>
          <p:nvPr/>
        </p:nvSpPr>
        <p:spPr>
          <a:xfrm>
            <a:off x="668588" y="3709438"/>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Datos mecánicos y de encapsulado </a:t>
            </a:r>
          </a:p>
        </p:txBody>
      </p:sp>
      <p:sp>
        <p:nvSpPr>
          <p:cNvPr id="26" name="Rectángulo redondeado 25"/>
          <p:cNvSpPr/>
          <p:nvPr/>
        </p:nvSpPr>
        <p:spPr>
          <a:xfrm>
            <a:off x="668587" y="4163196"/>
            <a:ext cx="3293807" cy="36379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Componentes digitales </a:t>
            </a:r>
          </a:p>
        </p:txBody>
      </p:sp>
      <p:sp>
        <p:nvSpPr>
          <p:cNvPr id="29" name="Rectángulo redondeado 28"/>
          <p:cNvSpPr/>
          <p:nvPr/>
        </p:nvSpPr>
        <p:spPr>
          <a:xfrm>
            <a:off x="668587" y="4612671"/>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Tablas de verdad</a:t>
            </a:r>
          </a:p>
        </p:txBody>
      </p:sp>
      <p:sp>
        <p:nvSpPr>
          <p:cNvPr id="30" name="Rectángulo redondeado 29"/>
          <p:cNvSpPr/>
          <p:nvPr/>
        </p:nvSpPr>
        <p:spPr>
          <a:xfrm>
            <a:off x="668587" y="506899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Diagramas de tiempo </a:t>
            </a:r>
          </a:p>
        </p:txBody>
      </p:sp>
      <p:pic>
        <p:nvPicPr>
          <p:cNvPr id="1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601562" y="4194249"/>
            <a:ext cx="458836" cy="458836"/>
          </a:xfrm>
          <a:prstGeom prst="rect">
            <a:avLst/>
          </a:prstGeom>
        </p:spPr>
      </p:pic>
      <p:sp>
        <p:nvSpPr>
          <p:cNvPr id="9" name="CuadroTexto 8"/>
          <p:cNvSpPr txBox="1"/>
          <p:nvPr/>
        </p:nvSpPr>
        <p:spPr>
          <a:xfrm>
            <a:off x="4544587" y="3096254"/>
            <a:ext cx="6617176" cy="523220"/>
          </a:xfrm>
          <a:prstGeom prst="rect">
            <a:avLst/>
          </a:prstGeom>
          <a:noFill/>
        </p:spPr>
        <p:txBody>
          <a:bodyPr wrap="square" rtlCol="0">
            <a:spAutoFit/>
          </a:bodyPr>
          <a:lstStyle/>
          <a:p>
            <a:r>
              <a:rPr lang="es-CO" sz="1400" dirty="0">
                <a:solidFill>
                  <a:schemeClr val="tx1">
                    <a:lumMod val="75000"/>
                    <a:lumOff val="25000"/>
                  </a:schemeClr>
                </a:solidFill>
                <a:latin typeface="Open Sans" panose="020B0606030504020204"/>
              </a:rPr>
              <a:t>Hay algunos casos de secciones específicas de circuitos digitales, los más relevantes son las tablas de verdad y los diagramas de time.</a:t>
            </a:r>
          </a:p>
        </p:txBody>
      </p:sp>
    </p:spTree>
    <p:extLst>
      <p:ext uri="{BB962C8B-B14F-4D97-AF65-F5344CB8AC3E}">
        <p14:creationId xmlns:p14="http://schemas.microsoft.com/office/powerpoint/2010/main" val="324201879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redondeado 26"/>
          <p:cNvSpPr/>
          <p:nvPr/>
        </p:nvSpPr>
        <p:spPr>
          <a:xfrm>
            <a:off x="320219" y="1289017"/>
            <a:ext cx="11423739" cy="430859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redondeado 27"/>
          <p:cNvSpPr/>
          <p:nvPr/>
        </p:nvSpPr>
        <p:spPr>
          <a:xfrm>
            <a:off x="345474" y="5597606"/>
            <a:ext cx="11398484" cy="586577"/>
          </a:xfrm>
          <a:prstGeom prst="round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smtClean="0">
                <a:solidFill>
                  <a:schemeClr val="tx1">
                    <a:lumMod val="75000"/>
                    <a:lumOff val="25000"/>
                  </a:schemeClr>
                </a:solidFill>
                <a:latin typeface="Open Sans" panose="020B0606030504020204"/>
              </a:rPr>
              <a:t>Resumen: </a:t>
            </a:r>
            <a:r>
              <a:rPr lang="es-CO" sz="1400" dirty="0" smtClean="0">
                <a:solidFill>
                  <a:schemeClr val="tx1">
                    <a:lumMod val="75000"/>
                    <a:lumOff val="25000"/>
                  </a:schemeClr>
                </a:solidFill>
                <a:latin typeface="Open Sans" panose="020B0606030504020204"/>
              </a:rPr>
              <a:t>Se </a:t>
            </a:r>
            <a:r>
              <a:rPr lang="es-CO" sz="1400" dirty="0">
                <a:solidFill>
                  <a:schemeClr val="tx1">
                    <a:lumMod val="75000"/>
                    <a:lumOff val="25000"/>
                  </a:schemeClr>
                </a:solidFill>
                <a:latin typeface="Open Sans" panose="020B0606030504020204"/>
              </a:rPr>
              <a:t>explica que es una hoja de características de componentes, cuál es su función y donde se puede aplicar. Se muestra detalladamente como está conformada con ilustraciones como ejemplos.</a:t>
            </a:r>
          </a:p>
        </p:txBody>
      </p:sp>
      <p:sp>
        <p:nvSpPr>
          <p:cNvPr id="10" name="Rectángulo 9"/>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4158402" y="1699623"/>
            <a:ext cx="7389547" cy="3475907"/>
          </a:xfrm>
          <a:prstGeom prst="round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redondeado 7"/>
          <p:cNvSpPr/>
          <p:nvPr/>
        </p:nvSpPr>
        <p:spPr>
          <a:xfrm>
            <a:off x="668588" y="144237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Página de resumen</a:t>
            </a:r>
          </a:p>
        </p:txBody>
      </p:sp>
      <p:sp>
        <p:nvSpPr>
          <p:cNvPr id="21" name="Rectángulo redondeado 20"/>
          <p:cNvSpPr/>
          <p:nvPr/>
        </p:nvSpPr>
        <p:spPr>
          <a:xfrm>
            <a:off x="668588" y="1895267"/>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Márgenes de operación </a:t>
            </a:r>
          </a:p>
        </p:txBody>
      </p:sp>
      <p:sp>
        <p:nvSpPr>
          <p:cNvPr id="22" name="Rectángulo redondeado 21"/>
          <p:cNvSpPr/>
          <p:nvPr/>
        </p:nvSpPr>
        <p:spPr>
          <a:xfrm>
            <a:off x="668588" y="2348164"/>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Conexiones o </a:t>
            </a:r>
            <a:r>
              <a:rPr lang="es-CO" sz="1400" b="1" dirty="0" err="1">
                <a:solidFill>
                  <a:schemeClr val="tx1">
                    <a:lumMod val="75000"/>
                    <a:lumOff val="25000"/>
                  </a:schemeClr>
                </a:solidFill>
                <a:latin typeface="Open Sans" panose="020B0606030504020204"/>
              </a:rPr>
              <a:t>pinout</a:t>
            </a:r>
            <a:endParaRPr lang="es-CO" sz="1400" b="1" dirty="0">
              <a:solidFill>
                <a:schemeClr val="tx1">
                  <a:lumMod val="75000"/>
                  <a:lumOff val="25000"/>
                </a:schemeClr>
              </a:solidFill>
              <a:latin typeface="Open Sans" panose="020B0606030504020204"/>
            </a:endParaRPr>
          </a:p>
        </p:txBody>
      </p:sp>
      <p:sp>
        <p:nvSpPr>
          <p:cNvPr id="23" name="Rectángulo redondeado 22"/>
          <p:cNvSpPr/>
          <p:nvPr/>
        </p:nvSpPr>
        <p:spPr>
          <a:xfrm>
            <a:off x="668588" y="2801922"/>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Gráficos</a:t>
            </a:r>
          </a:p>
        </p:txBody>
      </p:sp>
      <p:sp>
        <p:nvSpPr>
          <p:cNvPr id="24" name="Rectángulo redondeado 23"/>
          <p:cNvSpPr/>
          <p:nvPr/>
        </p:nvSpPr>
        <p:spPr>
          <a:xfrm>
            <a:off x="668588" y="325568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Circuitos de ejemplos</a:t>
            </a:r>
          </a:p>
        </p:txBody>
      </p:sp>
      <p:sp>
        <p:nvSpPr>
          <p:cNvPr id="25" name="Rectángulo redondeado 24"/>
          <p:cNvSpPr/>
          <p:nvPr/>
        </p:nvSpPr>
        <p:spPr>
          <a:xfrm>
            <a:off x="668588" y="3709438"/>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Datos mecánicos y de encapsulado </a:t>
            </a:r>
          </a:p>
        </p:txBody>
      </p:sp>
      <p:sp>
        <p:nvSpPr>
          <p:cNvPr id="26" name="Rectángulo redondeado 25"/>
          <p:cNvSpPr/>
          <p:nvPr/>
        </p:nvSpPr>
        <p:spPr>
          <a:xfrm>
            <a:off x="668587" y="4163196"/>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Componentes digitales </a:t>
            </a:r>
          </a:p>
        </p:txBody>
      </p:sp>
      <p:sp>
        <p:nvSpPr>
          <p:cNvPr id="29" name="Rectángulo redondeado 28"/>
          <p:cNvSpPr/>
          <p:nvPr/>
        </p:nvSpPr>
        <p:spPr>
          <a:xfrm>
            <a:off x="668587" y="4612671"/>
            <a:ext cx="3293807" cy="36379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Tablas de verdad</a:t>
            </a:r>
          </a:p>
        </p:txBody>
      </p:sp>
      <p:sp>
        <p:nvSpPr>
          <p:cNvPr id="30" name="Rectángulo redondeado 29"/>
          <p:cNvSpPr/>
          <p:nvPr/>
        </p:nvSpPr>
        <p:spPr>
          <a:xfrm>
            <a:off x="668587" y="506899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Diagramas de tiempo </a:t>
            </a:r>
          </a:p>
        </p:txBody>
      </p:sp>
      <p:pic>
        <p:nvPicPr>
          <p:cNvPr id="1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601562" y="4646318"/>
            <a:ext cx="458836" cy="458836"/>
          </a:xfrm>
          <a:prstGeom prst="rect">
            <a:avLst/>
          </a:prstGeom>
        </p:spPr>
      </p:pic>
      <p:sp>
        <p:nvSpPr>
          <p:cNvPr id="9" name="CuadroTexto 8"/>
          <p:cNvSpPr txBox="1"/>
          <p:nvPr/>
        </p:nvSpPr>
        <p:spPr>
          <a:xfrm>
            <a:off x="4514447" y="2160729"/>
            <a:ext cx="6677455" cy="73866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panose="020B0606030504020204"/>
              </a:rPr>
              <a:t>Nos demuestra como varían las salidas en función de las entradas, para los circuitos lógicos se debe de recordar que las señales van en código binario de 0 y 1, lo que significa que está clasificada en falso y verdadero, de ahí viene el nombre de tablas de verdad.</a:t>
            </a:r>
          </a:p>
        </p:txBody>
      </p:sp>
      <p:pic>
        <p:nvPicPr>
          <p:cNvPr id="17" name="Imagen 16"/>
          <p:cNvPicPr/>
          <p:nvPr/>
        </p:nvPicPr>
        <p:blipFill>
          <a:blip r:embed="rId5"/>
          <a:stretch>
            <a:fillRect/>
          </a:stretch>
        </p:blipFill>
        <p:spPr>
          <a:xfrm>
            <a:off x="5652899" y="2899393"/>
            <a:ext cx="4400550" cy="1933575"/>
          </a:xfrm>
          <a:prstGeom prst="rect">
            <a:avLst/>
          </a:prstGeom>
        </p:spPr>
      </p:pic>
      <p:sp>
        <p:nvSpPr>
          <p:cNvPr id="18" name="CuadroTexto 17"/>
          <p:cNvSpPr txBox="1"/>
          <p:nvPr/>
        </p:nvSpPr>
        <p:spPr>
          <a:xfrm>
            <a:off x="6695768" y="4727249"/>
            <a:ext cx="3126658" cy="276999"/>
          </a:xfrm>
          <a:prstGeom prst="rect">
            <a:avLst/>
          </a:prstGeom>
          <a:solidFill>
            <a:schemeClr val="accent3">
              <a:lumMod val="40000"/>
              <a:lumOff val="60000"/>
            </a:schemeClr>
          </a:solidFill>
        </p:spPr>
        <p:txBody>
          <a:bodyPr wrap="square" rtlCol="0">
            <a:spAutoFit/>
          </a:bodyPr>
          <a:lstStyle/>
          <a:p>
            <a:r>
              <a:rPr lang="es-CO" sz="1200" dirty="0">
                <a:solidFill>
                  <a:schemeClr val="tx1">
                    <a:lumMod val="75000"/>
                    <a:lumOff val="25000"/>
                  </a:schemeClr>
                </a:solidFill>
                <a:latin typeface="Open Sans" panose="020B0606030504020204"/>
              </a:rPr>
              <a:t>tabla de verdad de </a:t>
            </a:r>
            <a:r>
              <a:rPr lang="es-CO" sz="1200" dirty="0" err="1">
                <a:solidFill>
                  <a:schemeClr val="tx1">
                    <a:lumMod val="75000"/>
                    <a:lumOff val="25000"/>
                  </a:schemeClr>
                </a:solidFill>
                <a:latin typeface="Open Sans" panose="020B0606030504020204"/>
              </a:rPr>
              <a:t>microcontrolador</a:t>
            </a:r>
            <a:r>
              <a:rPr lang="es-CO" sz="1200" dirty="0">
                <a:solidFill>
                  <a:schemeClr val="tx1">
                    <a:lumMod val="75000"/>
                    <a:lumOff val="25000"/>
                  </a:schemeClr>
                </a:solidFill>
                <a:latin typeface="Open Sans" panose="020B0606030504020204"/>
              </a:rPr>
              <a:t> AVR ATtiny2313</a:t>
            </a:r>
          </a:p>
        </p:txBody>
      </p:sp>
    </p:spTree>
    <p:extLst>
      <p:ext uri="{BB962C8B-B14F-4D97-AF65-F5344CB8AC3E}">
        <p14:creationId xmlns:p14="http://schemas.microsoft.com/office/powerpoint/2010/main" val="4258045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a:extLst>
              <a:ext uri="{FF2B5EF4-FFF2-40B4-BE49-F238E27FC236}">
                <a16:creationId xmlns="" xmlns:a16="http://schemas.microsoft.com/office/drawing/2014/main" id="{F50D53D5-3372-43B8-A47D-9EF4E3077112}"/>
              </a:ext>
            </a:extLst>
          </p:cNvPr>
          <p:cNvSpPr/>
          <p:nvPr/>
        </p:nvSpPr>
        <p:spPr>
          <a:xfrm>
            <a:off x="714095" y="1534822"/>
            <a:ext cx="10731193" cy="1346029"/>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dirty="0">
              <a:solidFill>
                <a:schemeClr val="tx1">
                  <a:lumMod val="75000"/>
                  <a:lumOff val="25000"/>
                </a:schemeClr>
              </a:solidFill>
              <a:ea typeface="Times New Roman" panose="02020603050405020304" pitchFamily="18" charset="0"/>
            </a:endParaRPr>
          </a:p>
          <a:p>
            <a:pPr algn="just"/>
            <a:endParaRPr lang="es-ES" sz="1400" dirty="0">
              <a:solidFill>
                <a:schemeClr val="tx1">
                  <a:lumMod val="75000"/>
                  <a:lumOff val="25000"/>
                </a:schemeClr>
              </a:solidFill>
              <a:ea typeface="Times New Roman" panose="02020603050405020304" pitchFamily="18" charset="0"/>
            </a:endParaRPr>
          </a:p>
          <a:p>
            <a:pPr algn="just"/>
            <a:r>
              <a:rPr lang="es-CO" sz="1400" b="1" dirty="0">
                <a:solidFill>
                  <a:schemeClr val="tx1">
                    <a:lumMod val="75000"/>
                    <a:lumOff val="25000"/>
                  </a:schemeClr>
                </a:solidFill>
                <a:latin typeface="Open Sans" panose="020B0606030504020204"/>
                <a:ea typeface="Times New Roman" panose="02020603050405020304" pitchFamily="18" charset="0"/>
              </a:rPr>
              <a:t>La seguridad en los sistemas embebidos</a:t>
            </a:r>
          </a:p>
          <a:p>
            <a:pPr algn="just"/>
            <a:r>
              <a:rPr lang="es-CO" sz="1400" dirty="0">
                <a:solidFill>
                  <a:schemeClr val="tx1">
                    <a:lumMod val="75000"/>
                    <a:lumOff val="25000"/>
                  </a:schemeClr>
                </a:solidFill>
                <a:latin typeface="Open Sans" panose="020B0606030504020204"/>
                <a:ea typeface="Times New Roman" panose="02020603050405020304" pitchFamily="18" charset="0"/>
              </a:rPr>
              <a:t>Hablar de seguridad en un sistema electrónico, y más un sistema embebido que hace uso de una red para su constante monitoreo, es un tema muy delicado para tratar, ya que este tipo de dispositivos tienen la posibilidad de conectarse remotamente desde cualquier punto, esto es posible gracias al uso de la red, lo que conlleva a que estos pueden quedar vulnerables, pero este tema no es un factor fuerte, ya que tiene muchas debilidades en este sector, algunas carencias de seguridad pueden ser</a:t>
            </a:r>
            <a:r>
              <a:rPr lang="es-CO" sz="1400" dirty="0" smtClean="0">
                <a:solidFill>
                  <a:schemeClr val="tx1">
                    <a:lumMod val="75000"/>
                    <a:lumOff val="25000"/>
                  </a:schemeClr>
                </a:solidFill>
                <a:latin typeface="Open Sans" panose="020B0606030504020204"/>
                <a:ea typeface="Times New Roman" panose="02020603050405020304" pitchFamily="18" charset="0"/>
              </a:rPr>
              <a:t>:</a:t>
            </a:r>
          </a:p>
          <a:p>
            <a:pPr algn="just"/>
            <a:endParaRPr lang="es-CO" sz="1400" dirty="0">
              <a:solidFill>
                <a:schemeClr val="tx1">
                  <a:lumMod val="75000"/>
                  <a:lumOff val="25000"/>
                </a:schemeClr>
              </a:solidFill>
            </a:endParaRPr>
          </a:p>
          <a:p>
            <a:pPr algn="just"/>
            <a:endParaRPr lang="es-CO" sz="1400" dirty="0">
              <a:solidFill>
                <a:schemeClr val="tx1">
                  <a:lumMod val="75000"/>
                  <a:lumOff val="25000"/>
                </a:schemeClr>
              </a:solidFill>
            </a:endParaRPr>
          </a:p>
        </p:txBody>
      </p:sp>
      <p:sp>
        <p:nvSpPr>
          <p:cNvPr id="5" name="Rectángulo 4"/>
          <p:cNvSpPr/>
          <p:nvPr/>
        </p:nvSpPr>
        <p:spPr>
          <a:xfrm>
            <a:off x="6990970" y="3182614"/>
            <a:ext cx="3563209" cy="2246769"/>
          </a:xfrm>
          <a:prstGeom prst="rect">
            <a:avLst/>
          </a:prstGeom>
          <a:solidFill>
            <a:srgbClr val="FDFFDD"/>
          </a:solidFill>
        </p:spPr>
        <p:txBody>
          <a:bodyPr wrap="square">
            <a:spAutoFit/>
          </a:bodyPr>
          <a:lstStyle/>
          <a:p>
            <a:endParaRPr lang="es-CO" sz="1400" dirty="0" smtClean="0">
              <a:latin typeface="Open Sans" panose="020B0606030504020204"/>
            </a:endParaRPr>
          </a:p>
          <a:p>
            <a:pPr algn="just"/>
            <a:r>
              <a:rPr lang="es-CO" sz="1400" dirty="0" smtClean="0">
                <a:latin typeface="Open Sans" panose="020B0606030504020204"/>
              </a:rPr>
              <a:t>Finalmente</a:t>
            </a:r>
            <a:r>
              <a:rPr lang="es-CO" sz="1400" dirty="0">
                <a:latin typeface="Open Sans" panose="020B0606030504020204"/>
              </a:rPr>
              <a:t>, la poca seguridad de estos sistemas está siendo replanteada gracias a que poco a poco se vienen implementando con mayor frecuencia en la denominada “industria 4.0”, y esto ha demandado que los diseñadores busquen la forma de mejorar este aspecto</a:t>
            </a:r>
            <a:r>
              <a:rPr lang="es-CO" sz="1400" dirty="0" smtClean="0">
                <a:latin typeface="Open Sans" panose="020B0606030504020204"/>
              </a:rPr>
              <a:t>.</a:t>
            </a:r>
          </a:p>
          <a:p>
            <a:endParaRPr lang="es-CO" sz="1400" dirty="0">
              <a:latin typeface="Open Sans" panose="020B0606030504020204"/>
            </a:endParaRPr>
          </a:p>
          <a:p>
            <a:endParaRPr lang="es-CO" sz="1400" dirty="0">
              <a:latin typeface="Open Sans" panose="020B0606030504020204"/>
            </a:endParaRPr>
          </a:p>
          <a:p>
            <a:endParaRPr lang="es-CO" sz="1400" dirty="0">
              <a:latin typeface="Open Sans" panose="020B0606030504020204"/>
            </a:endParaRPr>
          </a:p>
        </p:txBody>
      </p:sp>
      <p:sp>
        <p:nvSpPr>
          <p:cNvPr id="7" name="Rectángulo 6"/>
          <p:cNvSpPr/>
          <p:nvPr/>
        </p:nvSpPr>
        <p:spPr>
          <a:xfrm>
            <a:off x="345474" y="950462"/>
            <a:ext cx="4816896"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7197" y="4728199"/>
            <a:ext cx="1372676" cy="1372676"/>
          </a:xfrm>
          <a:prstGeom prst="rect">
            <a:avLst/>
          </a:prstGeom>
        </p:spPr>
      </p:pic>
      <p:sp>
        <p:nvSpPr>
          <p:cNvPr id="6" name="Rectángulo redondeado 5"/>
          <p:cNvSpPr/>
          <p:nvPr/>
        </p:nvSpPr>
        <p:spPr>
          <a:xfrm>
            <a:off x="956052" y="3328070"/>
            <a:ext cx="5084311" cy="1297858"/>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es-CO" sz="1400" b="1" dirty="0" err="1">
                <a:solidFill>
                  <a:schemeClr val="tx1">
                    <a:lumMod val="75000"/>
                    <a:lumOff val="25000"/>
                  </a:schemeClr>
                </a:solidFill>
                <a:latin typeface="Open Sans" panose="020B0606030504020204"/>
              </a:rPr>
              <a:t>Backdoors</a:t>
            </a:r>
            <a:r>
              <a:rPr lang="es-CO" sz="1400" b="1" dirty="0">
                <a:solidFill>
                  <a:schemeClr val="tx1">
                    <a:lumMod val="75000"/>
                    <a:lumOff val="25000"/>
                  </a:schemeClr>
                </a:solidFill>
                <a:latin typeface="Open Sans" panose="020B0606030504020204"/>
              </a:rPr>
              <a:t>: </a:t>
            </a:r>
            <a:r>
              <a:rPr lang="es-CO" sz="1400" dirty="0">
                <a:solidFill>
                  <a:schemeClr val="tx1">
                    <a:lumMod val="75000"/>
                    <a:lumOff val="25000"/>
                  </a:schemeClr>
                </a:solidFill>
                <a:latin typeface="Open Sans" panose="020B0606030504020204"/>
              </a:rPr>
              <a:t>esto es como una especie de puerta trasera por donde el fabricante puede entrar al sistema, si un atacante logra utilizar estas </a:t>
            </a:r>
            <a:r>
              <a:rPr lang="es-CO" sz="1400" dirty="0" err="1">
                <a:solidFill>
                  <a:schemeClr val="tx1">
                    <a:lumMod val="75000"/>
                    <a:lumOff val="25000"/>
                  </a:schemeClr>
                </a:solidFill>
                <a:latin typeface="Open Sans" panose="020B0606030504020204"/>
              </a:rPr>
              <a:t>Backdoors</a:t>
            </a:r>
            <a:r>
              <a:rPr lang="es-CO" sz="1400" dirty="0">
                <a:solidFill>
                  <a:schemeClr val="tx1">
                    <a:lumMod val="75000"/>
                    <a:lumOff val="25000"/>
                  </a:schemeClr>
                </a:solidFill>
                <a:latin typeface="Open Sans" panose="020B0606030504020204"/>
              </a:rPr>
              <a:t>, la información puede ser vulnerada.</a:t>
            </a: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5412" y="4259404"/>
            <a:ext cx="5115786" cy="328299"/>
          </a:xfrm>
          <a:prstGeom prst="rect">
            <a:avLst/>
          </a:prstGeom>
        </p:spPr>
      </p:pic>
      <p:sp>
        <p:nvSpPr>
          <p:cNvPr id="18" name="Elipse 17"/>
          <p:cNvSpPr/>
          <p:nvPr/>
        </p:nvSpPr>
        <p:spPr>
          <a:xfrm>
            <a:off x="2537613"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p:cNvSpPr/>
          <p:nvPr/>
        </p:nvSpPr>
        <p:spPr>
          <a:xfrm>
            <a:off x="2885768"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lipse 21"/>
          <p:cNvSpPr/>
          <p:nvPr/>
        </p:nvSpPr>
        <p:spPr>
          <a:xfrm>
            <a:off x="3233923" y="4641228"/>
            <a:ext cx="216309" cy="2163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Elipse 22"/>
          <p:cNvSpPr/>
          <p:nvPr/>
        </p:nvSpPr>
        <p:spPr>
          <a:xfrm>
            <a:off x="3582078"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23"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4975" y="4840779"/>
            <a:ext cx="374203" cy="464736"/>
          </a:xfrm>
          <a:prstGeom prst="rect">
            <a:avLst/>
          </a:prstGeom>
        </p:spPr>
      </p:pic>
      <p:sp>
        <p:nvSpPr>
          <p:cNvPr id="13" name="CuadroTexto 12"/>
          <p:cNvSpPr txBox="1"/>
          <p:nvPr/>
        </p:nvSpPr>
        <p:spPr>
          <a:xfrm>
            <a:off x="1454505" y="4595493"/>
            <a:ext cx="660758" cy="307777"/>
          </a:xfrm>
          <a:prstGeom prst="rect">
            <a:avLst/>
          </a:prstGeom>
          <a:noFill/>
        </p:spPr>
        <p:txBody>
          <a:bodyPr wrap="none" rtlCol="0">
            <a:spAutoFit/>
          </a:bodyPr>
          <a:lstStyle/>
          <a:p>
            <a:r>
              <a:rPr lang="es-CO" sz="1400" b="1" i="1" dirty="0" smtClean="0">
                <a:latin typeface="Open Sans" panose="020B0606030504020204"/>
              </a:rPr>
              <a:t>Desliza</a:t>
            </a:r>
            <a:endParaRPr lang="es-CO" sz="1400" b="1" i="1" dirty="0">
              <a:latin typeface="Open Sans" panose="020B0606030504020204"/>
            </a:endParaRPr>
          </a:p>
        </p:txBody>
      </p:sp>
    </p:spTree>
    <p:extLst>
      <p:ext uri="{BB962C8B-B14F-4D97-AF65-F5344CB8AC3E}">
        <p14:creationId xmlns:p14="http://schemas.microsoft.com/office/powerpoint/2010/main" val="8956663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redondeado 26"/>
          <p:cNvSpPr/>
          <p:nvPr/>
        </p:nvSpPr>
        <p:spPr>
          <a:xfrm>
            <a:off x="320219" y="1289017"/>
            <a:ext cx="11423739" cy="430859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redondeado 27"/>
          <p:cNvSpPr/>
          <p:nvPr/>
        </p:nvSpPr>
        <p:spPr>
          <a:xfrm>
            <a:off x="345474" y="5597606"/>
            <a:ext cx="11398484" cy="586577"/>
          </a:xfrm>
          <a:prstGeom prst="round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smtClean="0">
                <a:solidFill>
                  <a:schemeClr val="tx1">
                    <a:lumMod val="75000"/>
                    <a:lumOff val="25000"/>
                  </a:schemeClr>
                </a:solidFill>
                <a:latin typeface="Open Sans" panose="020B0606030504020204"/>
              </a:rPr>
              <a:t>Resumen: </a:t>
            </a:r>
            <a:r>
              <a:rPr lang="es-CO" sz="1400" dirty="0" smtClean="0">
                <a:solidFill>
                  <a:schemeClr val="tx1">
                    <a:lumMod val="75000"/>
                    <a:lumOff val="25000"/>
                  </a:schemeClr>
                </a:solidFill>
                <a:latin typeface="Open Sans" panose="020B0606030504020204"/>
              </a:rPr>
              <a:t>Se </a:t>
            </a:r>
            <a:r>
              <a:rPr lang="es-CO" sz="1400" dirty="0">
                <a:solidFill>
                  <a:schemeClr val="tx1">
                    <a:lumMod val="75000"/>
                    <a:lumOff val="25000"/>
                  </a:schemeClr>
                </a:solidFill>
                <a:latin typeface="Open Sans" panose="020B0606030504020204"/>
              </a:rPr>
              <a:t>explica que es una hoja de características de componentes, cuál es su función y donde se puede aplicar. Se muestra detalladamente como está conformada con ilustraciones como ejemplos.</a:t>
            </a:r>
          </a:p>
        </p:txBody>
      </p:sp>
      <p:sp>
        <p:nvSpPr>
          <p:cNvPr id="10" name="Rectángulo 9"/>
          <p:cNvSpPr/>
          <p:nvPr/>
        </p:nvSpPr>
        <p:spPr>
          <a:xfrm>
            <a:off x="345474" y="950462"/>
            <a:ext cx="4177297"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TRABAJOS ESCRITOS ENFOCADOS EN LA INGENIERÍA</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4158402" y="1699623"/>
            <a:ext cx="7389547" cy="3475907"/>
          </a:xfrm>
          <a:prstGeom prst="round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redondeado 7"/>
          <p:cNvSpPr/>
          <p:nvPr/>
        </p:nvSpPr>
        <p:spPr>
          <a:xfrm>
            <a:off x="668588" y="144237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Página de resumen</a:t>
            </a:r>
          </a:p>
        </p:txBody>
      </p:sp>
      <p:sp>
        <p:nvSpPr>
          <p:cNvPr id="21" name="Rectángulo redondeado 20"/>
          <p:cNvSpPr/>
          <p:nvPr/>
        </p:nvSpPr>
        <p:spPr>
          <a:xfrm>
            <a:off x="668588" y="1895267"/>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Márgenes de operación </a:t>
            </a:r>
          </a:p>
        </p:txBody>
      </p:sp>
      <p:sp>
        <p:nvSpPr>
          <p:cNvPr id="22" name="Rectángulo redondeado 21"/>
          <p:cNvSpPr/>
          <p:nvPr/>
        </p:nvSpPr>
        <p:spPr>
          <a:xfrm>
            <a:off x="668588" y="2348164"/>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Conexiones o </a:t>
            </a:r>
            <a:r>
              <a:rPr lang="es-CO" sz="1400" b="1" dirty="0" err="1">
                <a:solidFill>
                  <a:schemeClr val="tx1">
                    <a:lumMod val="75000"/>
                    <a:lumOff val="25000"/>
                  </a:schemeClr>
                </a:solidFill>
                <a:latin typeface="Open Sans" panose="020B0606030504020204"/>
              </a:rPr>
              <a:t>pinout</a:t>
            </a:r>
            <a:endParaRPr lang="es-CO" sz="1400" b="1" dirty="0">
              <a:solidFill>
                <a:schemeClr val="tx1">
                  <a:lumMod val="75000"/>
                  <a:lumOff val="25000"/>
                </a:schemeClr>
              </a:solidFill>
              <a:latin typeface="Open Sans" panose="020B0606030504020204"/>
            </a:endParaRPr>
          </a:p>
        </p:txBody>
      </p:sp>
      <p:sp>
        <p:nvSpPr>
          <p:cNvPr id="23" name="Rectángulo redondeado 22"/>
          <p:cNvSpPr/>
          <p:nvPr/>
        </p:nvSpPr>
        <p:spPr>
          <a:xfrm>
            <a:off x="668588" y="2801922"/>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Gráficos</a:t>
            </a:r>
          </a:p>
        </p:txBody>
      </p:sp>
      <p:sp>
        <p:nvSpPr>
          <p:cNvPr id="24" name="Rectángulo redondeado 23"/>
          <p:cNvSpPr/>
          <p:nvPr/>
        </p:nvSpPr>
        <p:spPr>
          <a:xfrm>
            <a:off x="668588" y="3255680"/>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Circuitos de ejemplos</a:t>
            </a:r>
          </a:p>
        </p:txBody>
      </p:sp>
      <p:sp>
        <p:nvSpPr>
          <p:cNvPr id="25" name="Rectángulo redondeado 24"/>
          <p:cNvSpPr/>
          <p:nvPr/>
        </p:nvSpPr>
        <p:spPr>
          <a:xfrm>
            <a:off x="668588" y="3709438"/>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Datos mecánicos y de encapsulado </a:t>
            </a:r>
          </a:p>
        </p:txBody>
      </p:sp>
      <p:sp>
        <p:nvSpPr>
          <p:cNvPr id="26" name="Rectángulo redondeado 25"/>
          <p:cNvSpPr/>
          <p:nvPr/>
        </p:nvSpPr>
        <p:spPr>
          <a:xfrm>
            <a:off x="668587" y="4163196"/>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Componentes digitales </a:t>
            </a:r>
          </a:p>
        </p:txBody>
      </p:sp>
      <p:sp>
        <p:nvSpPr>
          <p:cNvPr id="29" name="Rectángulo redondeado 28"/>
          <p:cNvSpPr/>
          <p:nvPr/>
        </p:nvSpPr>
        <p:spPr>
          <a:xfrm>
            <a:off x="668587" y="4612671"/>
            <a:ext cx="3293807" cy="36379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Tablas de verdad</a:t>
            </a:r>
          </a:p>
        </p:txBody>
      </p:sp>
      <p:sp>
        <p:nvSpPr>
          <p:cNvPr id="30" name="Rectángulo redondeado 29"/>
          <p:cNvSpPr/>
          <p:nvPr/>
        </p:nvSpPr>
        <p:spPr>
          <a:xfrm>
            <a:off x="668587" y="5068990"/>
            <a:ext cx="3293807" cy="36379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panose="020B0606030504020204"/>
              </a:rPr>
              <a:t>Diagramas de tiempo </a:t>
            </a:r>
          </a:p>
        </p:txBody>
      </p:sp>
      <p:pic>
        <p:nvPicPr>
          <p:cNvPr id="1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699565" y="5149944"/>
            <a:ext cx="458836" cy="458836"/>
          </a:xfrm>
          <a:prstGeom prst="rect">
            <a:avLst/>
          </a:prstGeom>
        </p:spPr>
      </p:pic>
      <p:sp>
        <p:nvSpPr>
          <p:cNvPr id="9" name="CuadroTexto 8"/>
          <p:cNvSpPr txBox="1"/>
          <p:nvPr/>
        </p:nvSpPr>
        <p:spPr>
          <a:xfrm>
            <a:off x="4514447" y="2160729"/>
            <a:ext cx="6677455" cy="52322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panose="020B0606030504020204"/>
              </a:rPr>
              <a:t>Un diagrama de tiempo es básicamente un gráfico que permite medir el tiempo en función del estado lógico.</a:t>
            </a:r>
          </a:p>
        </p:txBody>
      </p:sp>
      <p:sp>
        <p:nvSpPr>
          <p:cNvPr id="18" name="CuadroTexto 17"/>
          <p:cNvSpPr txBox="1"/>
          <p:nvPr/>
        </p:nvSpPr>
        <p:spPr>
          <a:xfrm>
            <a:off x="7452852" y="4646364"/>
            <a:ext cx="1337187" cy="276999"/>
          </a:xfrm>
          <a:prstGeom prst="rect">
            <a:avLst/>
          </a:prstGeom>
          <a:solidFill>
            <a:schemeClr val="accent3">
              <a:lumMod val="40000"/>
              <a:lumOff val="60000"/>
            </a:schemeClr>
          </a:solidFill>
        </p:spPr>
        <p:txBody>
          <a:bodyPr wrap="square" rtlCol="0">
            <a:spAutoFit/>
          </a:bodyPr>
          <a:lstStyle/>
          <a:p>
            <a:r>
              <a:rPr lang="es-CO" sz="1200" dirty="0">
                <a:solidFill>
                  <a:schemeClr val="tx1">
                    <a:lumMod val="75000"/>
                    <a:lumOff val="25000"/>
                  </a:schemeClr>
                </a:solidFill>
                <a:latin typeface="Open Sans" panose="020B0606030504020204"/>
              </a:rPr>
              <a:t>diagrama de tiempo</a:t>
            </a:r>
          </a:p>
        </p:txBody>
      </p:sp>
      <p:pic>
        <p:nvPicPr>
          <p:cNvPr id="19" name="Imagen 18"/>
          <p:cNvPicPr/>
          <p:nvPr/>
        </p:nvPicPr>
        <p:blipFill>
          <a:blip r:embed="rId5"/>
          <a:stretch>
            <a:fillRect/>
          </a:stretch>
        </p:blipFill>
        <p:spPr>
          <a:xfrm>
            <a:off x="6044716" y="2608871"/>
            <a:ext cx="3002280" cy="2021205"/>
          </a:xfrm>
          <a:prstGeom prst="rect">
            <a:avLst/>
          </a:prstGeom>
        </p:spPr>
      </p:pic>
    </p:spTree>
    <p:extLst>
      <p:ext uri="{BB962C8B-B14F-4D97-AF65-F5344CB8AC3E}">
        <p14:creationId xmlns:p14="http://schemas.microsoft.com/office/powerpoint/2010/main" val="29385124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17462" y="934900"/>
            <a:ext cx="2943434" cy="553998"/>
          </a:xfrm>
          <a:prstGeom prst="rect">
            <a:avLst/>
          </a:prstGeom>
        </p:spPr>
        <p:txBody>
          <a:bodyPr wrap="none">
            <a:spAutoFit/>
          </a:bodyPr>
          <a:lstStyle/>
          <a:p>
            <a:pPr algn="ctr">
              <a:lnSpc>
                <a:spcPct val="150000"/>
              </a:lnSpc>
              <a:spcAft>
                <a:spcPts val="800"/>
              </a:spcAft>
            </a:pPr>
            <a:r>
              <a:rPr lang="es-ES" sz="2000" b="1" dirty="0" smtClean="0">
                <a:solidFill>
                  <a:srgbClr val="2C538E"/>
                </a:solidFill>
                <a:latin typeface="Open Sans" panose="020B0606030504020204"/>
                <a:ea typeface="Open Sans" panose="020B0606030504020204" pitchFamily="34" charset="0"/>
                <a:cs typeface="Calibri" panose="020F0502020204030204" pitchFamily="34" charset="0"/>
              </a:rPr>
              <a:t>Actividad </a:t>
            </a:r>
            <a:r>
              <a:rPr lang="es-ES" sz="2000" b="1" dirty="0" smtClean="0">
                <a:solidFill>
                  <a:srgbClr val="2C538E"/>
                </a:solidFill>
                <a:effectLst/>
                <a:latin typeface="Open Sans" panose="020B0606030504020204"/>
                <a:ea typeface="Open Sans" panose="020B0606030504020204" pitchFamily="34" charset="0"/>
                <a:cs typeface="Calibri" panose="020F0502020204030204" pitchFamily="34" charset="0"/>
              </a:rPr>
              <a:t>de aprendizaje N°5</a:t>
            </a:r>
            <a:endParaRPr lang="es-ES" sz="2000" b="1" dirty="0">
              <a:solidFill>
                <a:srgbClr val="2C538E"/>
              </a:solidFill>
              <a:effectLst/>
              <a:latin typeface="Open Sans" panose="020B0606030504020204"/>
              <a:ea typeface="Open Sans" panose="020B0606030504020204" pitchFamily="34" charset="0"/>
              <a:cs typeface="Calibri" panose="020F0502020204030204" pitchFamily="34" charset="0"/>
            </a:endParaRPr>
          </a:p>
        </p:txBody>
      </p:sp>
      <p:sp>
        <p:nvSpPr>
          <p:cNvPr id="5" name="Rectángulo: esquinas redondeadas 1">
            <a:extLst>
              <a:ext uri="{FF2B5EF4-FFF2-40B4-BE49-F238E27FC236}">
                <a16:creationId xmlns:a16="http://schemas.microsoft.com/office/drawing/2014/main" xmlns="" id="{541BFD11-4E9B-40E7-A8A1-997C0E0BFA7C}"/>
              </a:ext>
            </a:extLst>
          </p:cNvPr>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Calibri" panose="020F0502020204030204" pitchFamily="34" charset="0"/>
            </a:endParaRPr>
          </a:p>
        </p:txBody>
      </p:sp>
      <p:pic>
        <p:nvPicPr>
          <p:cNvPr id="6" name="Imagen 5" descr="Imagen que contiene señal&#10;&#10;Descripción generada automáticamente">
            <a:extLst>
              <a:ext uri="{FF2B5EF4-FFF2-40B4-BE49-F238E27FC236}">
                <a16:creationId xmlns:a16="http://schemas.microsoft.com/office/drawing/2014/main" xmlns="" id="{30A03B4E-991A-4907-86A2-B65D2EA791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8401" y="943978"/>
            <a:ext cx="719301" cy="719301"/>
          </a:xfrm>
          <a:prstGeom prst="rect">
            <a:avLst/>
          </a:prstGeom>
        </p:spPr>
      </p:pic>
      <p:sp>
        <p:nvSpPr>
          <p:cNvPr id="13" name="Rectángulo redondeado 9">
            <a:extLst>
              <a:ext uri="{FF2B5EF4-FFF2-40B4-BE49-F238E27FC236}">
                <a16:creationId xmlns:a16="http://schemas.microsoft.com/office/drawing/2014/main" xmlns="" id="{F15CE924-FC19-4B0C-A9F3-71254E65FFB5}"/>
              </a:ext>
            </a:extLst>
          </p:cNvPr>
          <p:cNvSpPr/>
          <p:nvPr/>
        </p:nvSpPr>
        <p:spPr>
          <a:xfrm>
            <a:off x="580016" y="1976494"/>
            <a:ext cx="3854332" cy="48054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solidFill>
                <a:latin typeface="Open Sans" panose="020B0606030504020204"/>
              </a:rPr>
              <a:t>Escribe en el </a:t>
            </a:r>
            <a:r>
              <a:rPr lang="es-ES" sz="1400" dirty="0" smtClean="0">
                <a:solidFill>
                  <a:schemeClr val="tx1"/>
                </a:solidFill>
                <a:latin typeface="Open Sans" panose="020B0606030504020204"/>
              </a:rPr>
              <a:t>recuadro el nombre correcto del concepto:  </a:t>
            </a:r>
            <a:endParaRPr lang="es-ES" sz="1400" dirty="0">
              <a:solidFill>
                <a:schemeClr val="tx1"/>
              </a:solidFill>
              <a:latin typeface="Open Sans" panose="020B0606030504020204"/>
            </a:endParaRPr>
          </a:p>
        </p:txBody>
      </p:sp>
      <p:sp>
        <p:nvSpPr>
          <p:cNvPr id="17" name="Rectángulo 16">
            <a:extLst>
              <a:ext uri="{FF2B5EF4-FFF2-40B4-BE49-F238E27FC236}">
                <a16:creationId xmlns:a16="http://schemas.microsoft.com/office/drawing/2014/main" xmlns="" id="{C1AB5CB3-D929-4CC6-B627-331DA20E52D3}"/>
              </a:ext>
            </a:extLst>
          </p:cNvPr>
          <p:cNvSpPr/>
          <p:nvPr/>
        </p:nvSpPr>
        <p:spPr>
          <a:xfrm>
            <a:off x="1083833" y="1514829"/>
            <a:ext cx="2121822" cy="461665"/>
          </a:xfrm>
          <a:prstGeom prst="rect">
            <a:avLst/>
          </a:prstGeom>
        </p:spPr>
        <p:txBody>
          <a:bodyPr wrap="square">
            <a:spAutoFit/>
          </a:bodyPr>
          <a:lstStyle/>
          <a:p>
            <a:pPr algn="ctr">
              <a:lnSpc>
                <a:spcPct val="150000"/>
              </a:lnSpc>
              <a:spcAft>
                <a:spcPts val="800"/>
              </a:spcAft>
            </a:pPr>
            <a:r>
              <a:rPr lang="es-ES" sz="1600" b="1" dirty="0" smtClean="0">
                <a:solidFill>
                  <a:srgbClr val="2C538E"/>
                </a:solidFill>
                <a:latin typeface="Open Sans" panose="020B0606030504020204"/>
                <a:ea typeface="Open Sans" panose="020B0606030504020204" pitchFamily="34" charset="0"/>
                <a:cs typeface="Calibri" panose="020F0502020204030204" pitchFamily="34" charset="0"/>
              </a:rPr>
              <a:t>Secuencia Lógica </a:t>
            </a:r>
            <a:endParaRPr lang="es-ES" sz="1600" b="1" dirty="0">
              <a:solidFill>
                <a:srgbClr val="2C538E"/>
              </a:solidFill>
              <a:effectLst/>
              <a:latin typeface="Open Sans" panose="020B0606030504020204"/>
              <a:ea typeface="Open Sans" panose="020B0606030504020204" pitchFamily="34" charset="0"/>
              <a:cs typeface="Calibri" panose="020F0502020204030204" pitchFamily="34" charset="0"/>
            </a:endParaRPr>
          </a:p>
        </p:txBody>
      </p:sp>
      <p:sp>
        <p:nvSpPr>
          <p:cNvPr id="18" name="Rectángulo: esquinas redondeadas 17">
            <a:extLst>
              <a:ext uri="{FF2B5EF4-FFF2-40B4-BE49-F238E27FC236}">
                <a16:creationId xmlns:a16="http://schemas.microsoft.com/office/drawing/2014/main" xmlns="" id="{EE9DE242-AE30-43E7-843B-E756E107F635}"/>
              </a:ext>
            </a:extLst>
          </p:cNvPr>
          <p:cNvSpPr/>
          <p:nvPr/>
        </p:nvSpPr>
        <p:spPr>
          <a:xfrm>
            <a:off x="985123" y="2770255"/>
            <a:ext cx="3138697" cy="3281608"/>
          </a:xfrm>
          <a:prstGeom prst="roundRect">
            <a:avLst/>
          </a:prstGeom>
          <a:solidFill>
            <a:srgbClr val="2C538E"/>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s-ES" sz="1400" dirty="0" smtClean="0">
              <a:solidFill>
                <a:schemeClr val="bg1"/>
              </a:solidFill>
              <a:latin typeface="Calibri" panose="020F0502020204030204" pitchFamily="34" charset="0"/>
            </a:endParaRPr>
          </a:p>
          <a:p>
            <a:pPr algn="ctr"/>
            <a:endParaRPr lang="es-CO" sz="1400" dirty="0" smtClean="0">
              <a:solidFill>
                <a:schemeClr val="bg1"/>
              </a:solidFill>
              <a:latin typeface="Calibri" panose="020F0502020204030204" pitchFamily="34" charset="0"/>
            </a:endParaRPr>
          </a:p>
          <a:p>
            <a:pPr algn="ctr"/>
            <a:r>
              <a:rPr lang="es-CO" sz="1400" dirty="0">
                <a:solidFill>
                  <a:schemeClr val="bg1"/>
                </a:solidFill>
                <a:latin typeface="Calibri" panose="020F0502020204030204" pitchFamily="34" charset="0"/>
              </a:rPr>
              <a:t>Hay algunos casos de secciones específicas de circuitos digitales, los más relevantes son las tablas de verdad y los diagramas de time</a:t>
            </a:r>
            <a:endParaRPr lang="es-ES" sz="1400" dirty="0">
              <a:solidFill>
                <a:schemeClr val="bg1"/>
              </a:solidFill>
              <a:latin typeface="Calibri" panose="020F0502020204030204" pitchFamily="34" charset="0"/>
            </a:endParaRPr>
          </a:p>
        </p:txBody>
      </p:sp>
      <p:sp>
        <p:nvSpPr>
          <p:cNvPr id="19" name="Rectángulo: esquinas redondeadas 2">
            <a:extLst>
              <a:ext uri="{FF2B5EF4-FFF2-40B4-BE49-F238E27FC236}">
                <a16:creationId xmlns:a16="http://schemas.microsoft.com/office/drawing/2014/main" xmlns="" id="{8F5F6FFD-79D3-4BF3-9D76-4B6363128A67}"/>
              </a:ext>
            </a:extLst>
          </p:cNvPr>
          <p:cNvSpPr/>
          <p:nvPr/>
        </p:nvSpPr>
        <p:spPr>
          <a:xfrm>
            <a:off x="1430649" y="5296252"/>
            <a:ext cx="2247643" cy="43151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00150">
              <a:lnSpc>
                <a:spcPct val="90000"/>
              </a:lnSpc>
              <a:spcBef>
                <a:spcPct val="0"/>
              </a:spcBef>
              <a:spcAft>
                <a:spcPct val="35000"/>
              </a:spcAft>
            </a:pPr>
            <a:r>
              <a:rPr lang="es-CO" b="1" dirty="0">
                <a:latin typeface="Open Sans" panose="020B0606030504020204"/>
              </a:rPr>
              <a:t>Componentes digitales </a:t>
            </a:r>
          </a:p>
        </p:txBody>
      </p:sp>
      <p:sp>
        <p:nvSpPr>
          <p:cNvPr id="20" name="CuadroTexto 19">
            <a:extLst>
              <a:ext uri="{FF2B5EF4-FFF2-40B4-BE49-F238E27FC236}">
                <a16:creationId xmlns:a16="http://schemas.microsoft.com/office/drawing/2014/main" xmlns="" id="{CF36AC03-699F-447C-9B7A-4CFE9784E9F3}"/>
              </a:ext>
            </a:extLst>
          </p:cNvPr>
          <p:cNvSpPr txBox="1"/>
          <p:nvPr/>
        </p:nvSpPr>
        <p:spPr>
          <a:xfrm>
            <a:off x="1788660" y="4893432"/>
            <a:ext cx="1531620" cy="369332"/>
          </a:xfrm>
          <a:prstGeom prst="rect">
            <a:avLst/>
          </a:prstGeom>
          <a:noFill/>
        </p:spPr>
        <p:txBody>
          <a:bodyPr wrap="square" rtlCol="0">
            <a:spAutoFit/>
          </a:bodyPr>
          <a:lstStyle/>
          <a:p>
            <a:pPr algn="ctr"/>
            <a:r>
              <a:rPr lang="es-ES" b="1" dirty="0">
                <a:solidFill>
                  <a:schemeClr val="bg1"/>
                </a:solidFill>
                <a:latin typeface="Open Sans" panose="020B0606030504020204"/>
              </a:rPr>
              <a:t>Escribe aquí</a:t>
            </a:r>
            <a:endParaRPr lang="es-CO" b="1" dirty="0">
              <a:solidFill>
                <a:schemeClr val="bg1"/>
              </a:solidFill>
              <a:latin typeface="Open Sans" panose="020B0606030504020204"/>
            </a:endParaRPr>
          </a:p>
        </p:txBody>
      </p:sp>
      <p:sp>
        <p:nvSpPr>
          <p:cNvPr id="21" name="Rectángulo: esquinas redondeadas 17">
            <a:extLst>
              <a:ext uri="{FF2B5EF4-FFF2-40B4-BE49-F238E27FC236}">
                <a16:creationId xmlns:a16="http://schemas.microsoft.com/office/drawing/2014/main" xmlns="" id="{EE9DE242-AE30-43E7-843B-E756E107F635}"/>
              </a:ext>
            </a:extLst>
          </p:cNvPr>
          <p:cNvSpPr/>
          <p:nvPr/>
        </p:nvSpPr>
        <p:spPr>
          <a:xfrm>
            <a:off x="4627702" y="2770255"/>
            <a:ext cx="3138697" cy="3281608"/>
          </a:xfrm>
          <a:prstGeom prst="roundRect">
            <a:avLst/>
          </a:prstGeom>
          <a:solidFill>
            <a:srgbClr val="2C538E"/>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s-ES" sz="1400" dirty="0">
              <a:solidFill>
                <a:schemeClr val="bg1"/>
              </a:solidFill>
              <a:latin typeface="Calibri" panose="020F0502020204030204" pitchFamily="34" charset="0"/>
            </a:endParaRPr>
          </a:p>
          <a:p>
            <a:pPr algn="ctr"/>
            <a:endParaRPr lang="es-CO" sz="1400" dirty="0" smtClean="0">
              <a:solidFill>
                <a:schemeClr val="bg1"/>
              </a:solidFill>
              <a:latin typeface="Calibri" panose="020F0502020204030204" pitchFamily="34" charset="0"/>
            </a:endParaRPr>
          </a:p>
          <a:p>
            <a:pPr algn="ctr"/>
            <a:r>
              <a:rPr lang="es-CO" sz="1400" dirty="0" smtClean="0">
                <a:solidFill>
                  <a:schemeClr val="bg1"/>
                </a:solidFill>
                <a:latin typeface="Calibri" panose="020F0502020204030204" pitchFamily="34" charset="0"/>
              </a:rPr>
              <a:t>Un </a:t>
            </a:r>
            <a:r>
              <a:rPr lang="es-CO" sz="1400" dirty="0">
                <a:solidFill>
                  <a:schemeClr val="bg1"/>
                </a:solidFill>
                <a:latin typeface="Calibri" panose="020F0502020204030204" pitchFamily="34" charset="0"/>
              </a:rPr>
              <a:t>diagrama de tiempo es básicamente un gráfico que permite medir el tiempo en función del estado lógico.</a:t>
            </a:r>
          </a:p>
        </p:txBody>
      </p:sp>
      <p:sp>
        <p:nvSpPr>
          <p:cNvPr id="22" name="Rectángulo: esquinas redondeadas 2">
            <a:extLst>
              <a:ext uri="{FF2B5EF4-FFF2-40B4-BE49-F238E27FC236}">
                <a16:creationId xmlns:a16="http://schemas.microsoft.com/office/drawing/2014/main" xmlns="" id="{8F5F6FFD-79D3-4BF3-9D76-4B6363128A67}"/>
              </a:ext>
            </a:extLst>
          </p:cNvPr>
          <p:cNvSpPr/>
          <p:nvPr/>
        </p:nvSpPr>
        <p:spPr>
          <a:xfrm>
            <a:off x="5073227" y="5296252"/>
            <a:ext cx="2247643" cy="43151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00150">
              <a:lnSpc>
                <a:spcPct val="90000"/>
              </a:lnSpc>
              <a:spcBef>
                <a:spcPct val="0"/>
              </a:spcBef>
              <a:spcAft>
                <a:spcPct val="35000"/>
              </a:spcAft>
            </a:pPr>
            <a:r>
              <a:rPr lang="es-CO" b="1" dirty="0">
                <a:latin typeface="Open Sans" panose="020B0606030504020204"/>
              </a:rPr>
              <a:t>Diagramas de tiempo </a:t>
            </a:r>
          </a:p>
        </p:txBody>
      </p:sp>
      <p:sp>
        <p:nvSpPr>
          <p:cNvPr id="23" name="CuadroTexto 22">
            <a:extLst>
              <a:ext uri="{FF2B5EF4-FFF2-40B4-BE49-F238E27FC236}">
                <a16:creationId xmlns:a16="http://schemas.microsoft.com/office/drawing/2014/main" xmlns="" id="{CF36AC03-699F-447C-9B7A-4CFE9784E9F3}"/>
              </a:ext>
            </a:extLst>
          </p:cNvPr>
          <p:cNvSpPr txBox="1"/>
          <p:nvPr/>
        </p:nvSpPr>
        <p:spPr>
          <a:xfrm>
            <a:off x="8259859" y="5033730"/>
            <a:ext cx="1531620" cy="369332"/>
          </a:xfrm>
          <a:prstGeom prst="rect">
            <a:avLst/>
          </a:prstGeom>
          <a:noFill/>
        </p:spPr>
        <p:txBody>
          <a:bodyPr wrap="square" rtlCol="0">
            <a:spAutoFit/>
          </a:bodyPr>
          <a:lstStyle/>
          <a:p>
            <a:pPr algn="ctr"/>
            <a:r>
              <a:rPr lang="es-ES" b="1" dirty="0">
                <a:solidFill>
                  <a:schemeClr val="bg1"/>
                </a:solidFill>
                <a:latin typeface="Open Sans" panose="020B0606030504020204"/>
              </a:rPr>
              <a:t>Escribe aquí</a:t>
            </a:r>
            <a:endParaRPr lang="es-CO" b="1" dirty="0">
              <a:solidFill>
                <a:schemeClr val="bg1"/>
              </a:solidFill>
              <a:latin typeface="Open Sans" panose="020B0606030504020204"/>
            </a:endParaRPr>
          </a:p>
        </p:txBody>
      </p:sp>
      <p:sp>
        <p:nvSpPr>
          <p:cNvPr id="24" name="CuadroTexto 23">
            <a:extLst>
              <a:ext uri="{FF2B5EF4-FFF2-40B4-BE49-F238E27FC236}">
                <a16:creationId xmlns:a16="http://schemas.microsoft.com/office/drawing/2014/main" xmlns="" id="{CF36AC03-699F-447C-9B7A-4CFE9784E9F3}"/>
              </a:ext>
            </a:extLst>
          </p:cNvPr>
          <p:cNvSpPr txBox="1"/>
          <p:nvPr/>
        </p:nvSpPr>
        <p:spPr>
          <a:xfrm>
            <a:off x="5431239" y="4893432"/>
            <a:ext cx="1531620" cy="369332"/>
          </a:xfrm>
          <a:prstGeom prst="rect">
            <a:avLst/>
          </a:prstGeom>
          <a:noFill/>
        </p:spPr>
        <p:txBody>
          <a:bodyPr wrap="square" rtlCol="0">
            <a:spAutoFit/>
          </a:bodyPr>
          <a:lstStyle/>
          <a:p>
            <a:pPr algn="ctr"/>
            <a:r>
              <a:rPr lang="es-ES" b="1" dirty="0">
                <a:solidFill>
                  <a:schemeClr val="bg1"/>
                </a:solidFill>
                <a:latin typeface="Open Sans" panose="020B0606030504020204"/>
              </a:rPr>
              <a:t>Escribe aquí</a:t>
            </a:r>
            <a:endParaRPr lang="es-CO" b="1" dirty="0">
              <a:solidFill>
                <a:schemeClr val="bg1"/>
              </a:solidFill>
              <a:latin typeface="Open Sans" panose="020B0606030504020204"/>
            </a:endParaRPr>
          </a:p>
        </p:txBody>
      </p:sp>
      <p:sp>
        <p:nvSpPr>
          <p:cNvPr id="25" name="Rectángulo: esquinas redondeadas 17">
            <a:extLst>
              <a:ext uri="{FF2B5EF4-FFF2-40B4-BE49-F238E27FC236}">
                <a16:creationId xmlns:a16="http://schemas.microsoft.com/office/drawing/2014/main" xmlns="" id="{EE9DE242-AE30-43E7-843B-E756E107F635}"/>
              </a:ext>
            </a:extLst>
          </p:cNvPr>
          <p:cNvSpPr/>
          <p:nvPr/>
        </p:nvSpPr>
        <p:spPr>
          <a:xfrm>
            <a:off x="8270281" y="2770255"/>
            <a:ext cx="3138697" cy="3281608"/>
          </a:xfrm>
          <a:prstGeom prst="roundRect">
            <a:avLst/>
          </a:prstGeom>
          <a:solidFill>
            <a:srgbClr val="2C538E"/>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endParaRPr lang="es-CO" sz="1400" dirty="0">
              <a:solidFill>
                <a:schemeClr val="bg1"/>
              </a:solidFill>
              <a:latin typeface="Calibri" panose="020F0502020204030204" pitchFamily="34" charset="0"/>
            </a:endParaRPr>
          </a:p>
          <a:p>
            <a:pPr marL="285750" indent="-285750" algn="just">
              <a:buFont typeface="Arial" panose="020B0604020202020204" pitchFamily="34" charset="0"/>
              <a:buChar char="•"/>
            </a:pPr>
            <a:r>
              <a:rPr lang="es-CO" sz="1400" dirty="0" smtClean="0">
                <a:solidFill>
                  <a:schemeClr val="bg1"/>
                </a:solidFill>
                <a:latin typeface="Calibri" panose="020F0502020204030204" pitchFamily="34" charset="0"/>
              </a:rPr>
              <a:t>Nombre </a:t>
            </a:r>
            <a:r>
              <a:rPr lang="es-CO" sz="1400" dirty="0">
                <a:solidFill>
                  <a:schemeClr val="bg1"/>
                </a:solidFill>
                <a:latin typeface="Calibri" panose="020F0502020204030204" pitchFamily="34" charset="0"/>
              </a:rPr>
              <a:t>del producto, objeto o servicio. </a:t>
            </a:r>
          </a:p>
          <a:p>
            <a:pPr marL="285750" indent="-285750" algn="just">
              <a:buFont typeface="Arial" panose="020B0604020202020204" pitchFamily="34" charset="0"/>
              <a:buChar char="•"/>
            </a:pPr>
            <a:r>
              <a:rPr lang="es-CO" sz="1400" dirty="0">
                <a:solidFill>
                  <a:schemeClr val="bg1"/>
                </a:solidFill>
                <a:latin typeface="Calibri" panose="020F0502020204030204" pitchFamily="34" charset="0"/>
              </a:rPr>
              <a:t>Clasificación del producto, objeto o servicio. </a:t>
            </a:r>
          </a:p>
          <a:p>
            <a:pPr marL="285750" indent="-285750" algn="just">
              <a:buFont typeface="Arial" panose="020B0604020202020204" pitchFamily="34" charset="0"/>
              <a:buChar char="•"/>
            </a:pPr>
            <a:r>
              <a:rPr lang="es-CO" sz="1400" dirty="0">
                <a:solidFill>
                  <a:schemeClr val="bg1"/>
                </a:solidFill>
                <a:latin typeface="Calibri" panose="020F0502020204030204" pitchFamily="34" charset="0"/>
              </a:rPr>
              <a:t>Información relevante del producto, objeto o servicio.</a:t>
            </a:r>
          </a:p>
          <a:p>
            <a:pPr algn="ctr"/>
            <a:endParaRPr lang="es-CO" sz="1400" dirty="0">
              <a:solidFill>
                <a:schemeClr val="bg1"/>
              </a:solidFill>
              <a:latin typeface="Calibri" panose="020F0502020204030204" pitchFamily="34" charset="0"/>
            </a:endParaRPr>
          </a:p>
        </p:txBody>
      </p:sp>
      <p:sp>
        <p:nvSpPr>
          <p:cNvPr id="26" name="Rectángulo: esquinas redondeadas 2">
            <a:extLst>
              <a:ext uri="{FF2B5EF4-FFF2-40B4-BE49-F238E27FC236}">
                <a16:creationId xmlns:a16="http://schemas.microsoft.com/office/drawing/2014/main" xmlns="" id="{8F5F6FFD-79D3-4BF3-9D76-4B6363128A67}"/>
              </a:ext>
            </a:extLst>
          </p:cNvPr>
          <p:cNvSpPr/>
          <p:nvPr/>
        </p:nvSpPr>
        <p:spPr>
          <a:xfrm>
            <a:off x="8715806" y="5296252"/>
            <a:ext cx="2247643" cy="43151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1200150">
              <a:lnSpc>
                <a:spcPct val="90000"/>
              </a:lnSpc>
              <a:spcBef>
                <a:spcPct val="0"/>
              </a:spcBef>
              <a:spcAft>
                <a:spcPct val="35000"/>
              </a:spcAft>
            </a:pPr>
            <a:r>
              <a:rPr lang="es-CO" b="1" dirty="0">
                <a:latin typeface="Open Sans" panose="020B0606030504020204"/>
              </a:rPr>
              <a:t>Como hacer una ficha técnica</a:t>
            </a:r>
          </a:p>
        </p:txBody>
      </p:sp>
      <p:sp>
        <p:nvSpPr>
          <p:cNvPr id="27" name="CuadroTexto 26">
            <a:extLst>
              <a:ext uri="{FF2B5EF4-FFF2-40B4-BE49-F238E27FC236}">
                <a16:creationId xmlns:a16="http://schemas.microsoft.com/office/drawing/2014/main" xmlns="" id="{CF36AC03-699F-447C-9B7A-4CFE9784E9F3}"/>
              </a:ext>
            </a:extLst>
          </p:cNvPr>
          <p:cNvSpPr txBox="1"/>
          <p:nvPr/>
        </p:nvSpPr>
        <p:spPr>
          <a:xfrm>
            <a:off x="9073818" y="4893432"/>
            <a:ext cx="1531620" cy="369332"/>
          </a:xfrm>
          <a:prstGeom prst="rect">
            <a:avLst/>
          </a:prstGeom>
          <a:noFill/>
        </p:spPr>
        <p:txBody>
          <a:bodyPr wrap="square" rtlCol="0">
            <a:spAutoFit/>
          </a:bodyPr>
          <a:lstStyle/>
          <a:p>
            <a:pPr algn="ctr"/>
            <a:r>
              <a:rPr lang="es-ES" b="1" dirty="0">
                <a:solidFill>
                  <a:schemeClr val="bg1"/>
                </a:solidFill>
                <a:latin typeface="Open Sans" panose="020B0606030504020204"/>
              </a:rPr>
              <a:t>Escribe aquí</a:t>
            </a:r>
            <a:endParaRPr lang="es-CO" b="1" dirty="0">
              <a:solidFill>
                <a:schemeClr val="bg1"/>
              </a:solidFill>
              <a:latin typeface="Open Sans" panose="020B0606030504020204"/>
            </a:endParaRPr>
          </a:p>
        </p:txBody>
      </p:sp>
    </p:spTree>
    <p:extLst>
      <p:ext uri="{BB962C8B-B14F-4D97-AF65-F5344CB8AC3E}">
        <p14:creationId xmlns:p14="http://schemas.microsoft.com/office/powerpoint/2010/main" val="309310235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41" y="181359"/>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sp>
        <p:nvSpPr>
          <p:cNvPr id="8" name="CuadroTexto 7"/>
          <p:cNvSpPr txBox="1"/>
          <p:nvPr/>
        </p:nvSpPr>
        <p:spPr>
          <a:xfrm>
            <a:off x="1370928" y="2608919"/>
            <a:ext cx="9589770" cy="306559"/>
          </a:xfrm>
          <a:prstGeom prst="rect">
            <a:avLst/>
          </a:prstGeom>
          <a:noFill/>
        </p:spPr>
        <p:txBody>
          <a:bodyPr wrap="square">
            <a:spAutoFit/>
          </a:bodyPr>
          <a:lstStyle/>
          <a:p>
            <a:pPr algn="just">
              <a:lnSpc>
                <a:spcPct val="107000"/>
              </a:lnSpc>
              <a:spcAft>
                <a:spcPts val="800"/>
              </a:spcAft>
            </a:pPr>
            <a:r>
              <a:rPr lang="es-CO" sz="1400" b="1" dirty="0">
                <a:solidFill>
                  <a:srgbClr val="1A3255"/>
                </a:solidFill>
                <a:latin typeface="Open Sans" panose="020B0606030504020204"/>
                <a:ea typeface="Calibri" panose="020F0502020204030204"/>
                <a:cs typeface="Times New Roman" panose="02020603050405020304"/>
              </a:rPr>
              <a:t>Bits: </a:t>
            </a:r>
            <a:r>
              <a:rPr lang="es-CO" sz="1400" dirty="0">
                <a:solidFill>
                  <a:srgbClr val="1A3255"/>
                </a:solidFill>
                <a:latin typeface="Open Sans" panose="020B0606030504020204"/>
                <a:ea typeface="Calibri" panose="020F0502020204030204"/>
                <a:cs typeface="Times New Roman" panose="02020603050405020304"/>
              </a:rPr>
              <a:t>Es la unidad de medida para la velocidad de transmisión de datos</a:t>
            </a:r>
            <a:endParaRPr lang="es-ES" sz="1400" dirty="0">
              <a:solidFill>
                <a:srgbClr val="1A3255"/>
              </a:solidFill>
              <a:latin typeface="Open Sans" panose="020B0606030504020204"/>
              <a:ea typeface="Calibri" panose="020F0502020204030204"/>
              <a:cs typeface="Times New Roman" panose="02020603050405020304"/>
            </a:endParaRP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5" name="14 Elipse"/>
          <p:cNvSpPr/>
          <p:nvPr/>
        </p:nvSpPr>
        <p:spPr>
          <a:xfrm>
            <a:off x="592411" y="1420586"/>
            <a:ext cx="461311" cy="422267"/>
          </a:xfrm>
          <a:prstGeom prst="ellipse">
            <a:avLst/>
          </a:prstGeom>
          <a:noFill/>
          <a:ln w="38100">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Marcador de contenido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293" y="1633171"/>
            <a:ext cx="301759" cy="301759"/>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41" y="181359"/>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sp>
        <p:nvSpPr>
          <p:cNvPr id="8" name="CuadroTexto 7"/>
          <p:cNvSpPr txBox="1"/>
          <p:nvPr/>
        </p:nvSpPr>
        <p:spPr>
          <a:xfrm>
            <a:off x="1370928" y="2608919"/>
            <a:ext cx="9589770" cy="989053"/>
          </a:xfrm>
          <a:prstGeom prst="rect">
            <a:avLst/>
          </a:prstGeom>
          <a:noFill/>
        </p:spPr>
        <p:txBody>
          <a:bodyPr wrap="square">
            <a:spAutoFit/>
          </a:bodyPr>
          <a:lstStyle/>
          <a:p>
            <a:pPr algn="just">
              <a:lnSpc>
                <a:spcPct val="107000"/>
              </a:lnSpc>
              <a:spcAft>
                <a:spcPts val="800"/>
              </a:spcAft>
            </a:pPr>
            <a:r>
              <a:rPr lang="es-CO" sz="1400" b="1" dirty="0">
                <a:solidFill>
                  <a:srgbClr val="1A3255"/>
                </a:solidFill>
                <a:latin typeface="Open Sans" panose="020B0606030504020204"/>
                <a:ea typeface="Calibri" panose="020F0502020204030204"/>
                <a:cs typeface="Times New Roman" panose="02020603050405020304"/>
              </a:rPr>
              <a:t>Corriente: </a:t>
            </a:r>
            <a:r>
              <a:rPr lang="es-CO" sz="1400" dirty="0">
                <a:solidFill>
                  <a:srgbClr val="1A3255"/>
                </a:solidFill>
                <a:latin typeface="Open Sans" panose="020B0606030504020204"/>
                <a:ea typeface="Calibri" panose="020F0502020204030204"/>
                <a:cs typeface="Times New Roman" panose="02020603050405020304"/>
              </a:rPr>
              <a:t>Es el flujo de carga eléctrica</a:t>
            </a:r>
            <a:r>
              <a:rPr lang="es-CO" sz="1400" dirty="0" smtClean="0">
                <a:solidFill>
                  <a:srgbClr val="1A3255"/>
                </a:solidFill>
                <a:latin typeface="Open Sans" panose="020B0606030504020204"/>
                <a:ea typeface="Calibri" panose="020F0502020204030204"/>
                <a:cs typeface="Times New Roman" panose="02020603050405020304"/>
              </a:rPr>
              <a:t>.</a:t>
            </a:r>
          </a:p>
          <a:p>
            <a:pPr algn="just">
              <a:lnSpc>
                <a:spcPct val="107000"/>
              </a:lnSpc>
              <a:spcAft>
                <a:spcPts val="800"/>
              </a:spcAft>
            </a:pPr>
            <a:r>
              <a:rPr lang="es-CO" sz="1400" b="1" dirty="0">
                <a:solidFill>
                  <a:srgbClr val="1A3255"/>
                </a:solidFill>
                <a:latin typeface="Open Sans" panose="020B0606030504020204"/>
                <a:ea typeface="Calibri" panose="020F0502020204030204"/>
                <a:cs typeface="Times New Roman" panose="02020603050405020304"/>
              </a:rPr>
              <a:t>CPU: </a:t>
            </a:r>
            <a:r>
              <a:rPr lang="es-CO" sz="1400" dirty="0">
                <a:solidFill>
                  <a:srgbClr val="1A3255"/>
                </a:solidFill>
                <a:latin typeface="Open Sans" panose="020B0606030504020204"/>
                <a:ea typeface="Calibri" panose="020F0502020204030204"/>
                <a:cs typeface="Times New Roman" panose="02020603050405020304"/>
              </a:rPr>
              <a:t>Se conoce como la unidad central de procesamiento y es el hardware dentro de dispositivos programables</a:t>
            </a:r>
            <a:r>
              <a:rPr lang="es-CO" sz="1400" dirty="0" smtClean="0">
                <a:solidFill>
                  <a:srgbClr val="1A3255"/>
                </a:solidFill>
                <a:latin typeface="Open Sans" panose="020B0606030504020204"/>
                <a:ea typeface="Calibri" panose="020F0502020204030204"/>
                <a:cs typeface="Times New Roman" panose="02020603050405020304"/>
              </a:rPr>
              <a:t>.</a:t>
            </a:r>
          </a:p>
          <a:p>
            <a:pPr algn="just">
              <a:lnSpc>
                <a:spcPct val="107000"/>
              </a:lnSpc>
              <a:spcAft>
                <a:spcPts val="800"/>
              </a:spcAft>
            </a:pPr>
            <a:r>
              <a:rPr lang="es-CO" sz="1400" b="1" dirty="0">
                <a:solidFill>
                  <a:srgbClr val="1A3255"/>
                </a:solidFill>
                <a:latin typeface="Open Sans" panose="020B0606030504020204"/>
                <a:ea typeface="Calibri" panose="020F0502020204030204"/>
                <a:cs typeface="Times New Roman" panose="02020603050405020304"/>
              </a:rPr>
              <a:t>Componentes: </a:t>
            </a:r>
            <a:r>
              <a:rPr lang="es-CO" sz="1400" dirty="0">
                <a:solidFill>
                  <a:srgbClr val="1A3255"/>
                </a:solidFill>
                <a:latin typeface="Open Sans" panose="020B0606030504020204"/>
                <a:ea typeface="Calibri" panose="020F0502020204030204"/>
                <a:cs typeface="Times New Roman" panose="02020603050405020304"/>
              </a:rPr>
              <a:t>Son elementos que forman la composición de algo.</a:t>
            </a:r>
            <a:endParaRPr lang="es-ES" sz="1400" dirty="0">
              <a:solidFill>
                <a:srgbClr val="1A3255"/>
              </a:solidFill>
              <a:latin typeface="Open Sans" panose="020B0606030504020204"/>
              <a:ea typeface="Calibri" panose="020F0502020204030204"/>
              <a:cs typeface="Times New Roman" panose="02020603050405020304"/>
            </a:endParaRP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5" name="14 Elipse"/>
          <p:cNvSpPr/>
          <p:nvPr/>
        </p:nvSpPr>
        <p:spPr>
          <a:xfrm>
            <a:off x="1021333" y="1420586"/>
            <a:ext cx="461311" cy="422267"/>
          </a:xfrm>
          <a:prstGeom prst="ellipse">
            <a:avLst/>
          </a:prstGeom>
          <a:noFill/>
          <a:ln w="38100">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Marcador de contenido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0048" y="1631719"/>
            <a:ext cx="301759" cy="301759"/>
          </a:xfrm>
          <a:prstGeom prst="rect">
            <a:avLst/>
          </a:prstGeom>
        </p:spPr>
      </p:pic>
    </p:spTree>
    <p:extLst>
      <p:ext uri="{BB962C8B-B14F-4D97-AF65-F5344CB8AC3E}">
        <p14:creationId xmlns:p14="http://schemas.microsoft.com/office/powerpoint/2010/main" val="117879693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41" y="181359"/>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sp>
        <p:nvSpPr>
          <p:cNvPr id="8" name="CuadroTexto 7"/>
          <p:cNvSpPr txBox="1"/>
          <p:nvPr/>
        </p:nvSpPr>
        <p:spPr>
          <a:xfrm>
            <a:off x="1370928" y="2608919"/>
            <a:ext cx="9589770" cy="536429"/>
          </a:xfrm>
          <a:prstGeom prst="rect">
            <a:avLst/>
          </a:prstGeom>
          <a:noFill/>
        </p:spPr>
        <p:txBody>
          <a:bodyPr wrap="square">
            <a:spAutoFit/>
          </a:bodyPr>
          <a:lstStyle/>
          <a:p>
            <a:pPr algn="just">
              <a:lnSpc>
                <a:spcPct val="107000"/>
              </a:lnSpc>
              <a:spcAft>
                <a:spcPts val="800"/>
              </a:spcAft>
            </a:pPr>
            <a:r>
              <a:rPr lang="es-CO" sz="1400" b="1" dirty="0">
                <a:solidFill>
                  <a:srgbClr val="1A3255"/>
                </a:solidFill>
                <a:latin typeface="Open Sans" panose="020B0606030504020204"/>
                <a:ea typeface="Calibri" panose="020F0502020204030204"/>
                <a:cs typeface="Times New Roman" panose="02020603050405020304"/>
              </a:rPr>
              <a:t>Ficha técnica: </a:t>
            </a:r>
            <a:r>
              <a:rPr lang="es-CO" sz="1400" dirty="0">
                <a:solidFill>
                  <a:srgbClr val="1A3255"/>
                </a:solidFill>
                <a:latin typeface="Open Sans" panose="020B0606030504020204"/>
                <a:ea typeface="Calibri" panose="020F0502020204030204"/>
                <a:cs typeface="Times New Roman" panose="02020603050405020304"/>
              </a:rPr>
              <a:t>Es un documento que reúne información como características y funcionamiento de un componente o sistema con sus debidos detalles.</a:t>
            </a:r>
            <a:endParaRPr lang="es-ES" sz="1400" dirty="0">
              <a:solidFill>
                <a:srgbClr val="1A3255"/>
              </a:solidFill>
              <a:latin typeface="Open Sans" panose="020B0606030504020204"/>
              <a:ea typeface="Calibri" panose="020F0502020204030204"/>
              <a:cs typeface="Times New Roman" panose="02020603050405020304"/>
            </a:endParaRP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5" name="14 Elipse"/>
          <p:cNvSpPr/>
          <p:nvPr/>
        </p:nvSpPr>
        <p:spPr>
          <a:xfrm>
            <a:off x="2401917" y="1409156"/>
            <a:ext cx="461311" cy="422267"/>
          </a:xfrm>
          <a:prstGeom prst="ellipse">
            <a:avLst/>
          </a:prstGeom>
          <a:noFill/>
          <a:ln w="38100">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Marcador de contenido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4757" y="1620289"/>
            <a:ext cx="301759" cy="301759"/>
          </a:xfrm>
          <a:prstGeom prst="rect">
            <a:avLst/>
          </a:prstGeom>
        </p:spPr>
      </p:pic>
    </p:spTree>
    <p:extLst>
      <p:ext uri="{BB962C8B-B14F-4D97-AF65-F5344CB8AC3E}">
        <p14:creationId xmlns:p14="http://schemas.microsoft.com/office/powerpoint/2010/main" val="23965267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41" y="181359"/>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sp>
        <p:nvSpPr>
          <p:cNvPr id="8" name="CuadroTexto 7"/>
          <p:cNvSpPr txBox="1"/>
          <p:nvPr/>
        </p:nvSpPr>
        <p:spPr>
          <a:xfrm>
            <a:off x="1370928" y="2608919"/>
            <a:ext cx="9589770" cy="305918"/>
          </a:xfrm>
          <a:prstGeom prst="rect">
            <a:avLst/>
          </a:prstGeom>
          <a:noFill/>
        </p:spPr>
        <p:txBody>
          <a:bodyPr wrap="square">
            <a:spAutoFit/>
          </a:bodyPr>
          <a:lstStyle/>
          <a:p>
            <a:pPr algn="just">
              <a:lnSpc>
                <a:spcPct val="107000"/>
              </a:lnSpc>
              <a:spcAft>
                <a:spcPts val="800"/>
              </a:spcAft>
            </a:pPr>
            <a:r>
              <a:rPr lang="es-ES" sz="1400" b="1" dirty="0">
                <a:solidFill>
                  <a:srgbClr val="1A3255"/>
                </a:solidFill>
                <a:latin typeface="Open Sans" panose="020B0606030504020204"/>
                <a:ea typeface="Calibri" panose="020F0502020204030204"/>
                <a:cs typeface="Times New Roman" panose="02020603050405020304"/>
              </a:rPr>
              <a:t>Hardware: </a:t>
            </a:r>
            <a:r>
              <a:rPr lang="es-ES" sz="1400" dirty="0">
                <a:solidFill>
                  <a:srgbClr val="1A3255"/>
                </a:solidFill>
                <a:latin typeface="Open Sans" panose="020B0606030504020204"/>
                <a:ea typeface="Calibri" panose="020F0502020204030204"/>
                <a:cs typeface="Times New Roman" panose="02020603050405020304"/>
              </a:rPr>
              <a:t>Es el conjunto de elementos físicos o materiales que componen una computadora o sistema informático.</a:t>
            </a: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5" name="14 Elipse"/>
          <p:cNvSpPr/>
          <p:nvPr/>
        </p:nvSpPr>
        <p:spPr>
          <a:xfrm>
            <a:off x="3304887" y="1420586"/>
            <a:ext cx="461311" cy="422267"/>
          </a:xfrm>
          <a:prstGeom prst="ellipse">
            <a:avLst/>
          </a:prstGeom>
          <a:noFill/>
          <a:ln w="38100">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Marcador de contenido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5542" y="1631719"/>
            <a:ext cx="301759" cy="301759"/>
          </a:xfrm>
          <a:prstGeom prst="rect">
            <a:avLst/>
          </a:prstGeom>
        </p:spPr>
      </p:pic>
    </p:spTree>
    <p:extLst>
      <p:ext uri="{BB962C8B-B14F-4D97-AF65-F5344CB8AC3E}">
        <p14:creationId xmlns:p14="http://schemas.microsoft.com/office/powerpoint/2010/main" val="5078968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41" y="181359"/>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sp>
        <p:nvSpPr>
          <p:cNvPr id="8" name="CuadroTexto 7"/>
          <p:cNvSpPr txBox="1"/>
          <p:nvPr/>
        </p:nvSpPr>
        <p:spPr>
          <a:xfrm>
            <a:off x="1370928" y="2608919"/>
            <a:ext cx="9589770" cy="306559"/>
          </a:xfrm>
          <a:prstGeom prst="rect">
            <a:avLst/>
          </a:prstGeom>
          <a:noFill/>
        </p:spPr>
        <p:txBody>
          <a:bodyPr wrap="square">
            <a:spAutoFit/>
          </a:bodyPr>
          <a:lstStyle/>
          <a:p>
            <a:pPr algn="just">
              <a:lnSpc>
                <a:spcPct val="107000"/>
              </a:lnSpc>
              <a:spcAft>
                <a:spcPts val="800"/>
              </a:spcAft>
            </a:pPr>
            <a:r>
              <a:rPr lang="es-CO" sz="1400" b="1" dirty="0">
                <a:solidFill>
                  <a:srgbClr val="1A3255"/>
                </a:solidFill>
                <a:latin typeface="Open Sans" panose="020B0606030504020204"/>
                <a:ea typeface="Calibri" panose="020F0502020204030204"/>
                <a:cs typeface="Times New Roman" panose="02020603050405020304"/>
              </a:rPr>
              <a:t>Integrado: </a:t>
            </a:r>
            <a:r>
              <a:rPr lang="es-CO" sz="1400" dirty="0">
                <a:solidFill>
                  <a:srgbClr val="1A3255"/>
                </a:solidFill>
                <a:latin typeface="Open Sans" panose="020B0606030504020204"/>
                <a:ea typeface="Calibri" panose="020F0502020204030204"/>
                <a:cs typeface="Times New Roman" panose="02020603050405020304"/>
              </a:rPr>
              <a:t>Reúne varios componentes en un solo apartado.</a:t>
            </a:r>
            <a:endParaRPr lang="es-ES" sz="1400" dirty="0">
              <a:solidFill>
                <a:srgbClr val="1A3255"/>
              </a:solidFill>
              <a:latin typeface="Open Sans" panose="020B0606030504020204"/>
              <a:ea typeface="Calibri" panose="020F0502020204030204"/>
              <a:cs typeface="Times New Roman" panose="02020603050405020304"/>
            </a:endParaRP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5" name="14 Elipse"/>
          <p:cNvSpPr/>
          <p:nvPr/>
        </p:nvSpPr>
        <p:spPr>
          <a:xfrm>
            <a:off x="3768863" y="1420586"/>
            <a:ext cx="461311" cy="422267"/>
          </a:xfrm>
          <a:prstGeom prst="ellipse">
            <a:avLst/>
          </a:prstGeom>
          <a:noFill/>
          <a:ln w="38100">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Marcador de contenido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4685" y="1666104"/>
            <a:ext cx="301759" cy="301759"/>
          </a:xfrm>
          <a:prstGeom prst="rect">
            <a:avLst/>
          </a:prstGeom>
        </p:spPr>
      </p:pic>
    </p:spTree>
    <p:extLst>
      <p:ext uri="{BB962C8B-B14F-4D97-AF65-F5344CB8AC3E}">
        <p14:creationId xmlns:p14="http://schemas.microsoft.com/office/powerpoint/2010/main" val="1057723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41" y="181359"/>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sp>
        <p:nvSpPr>
          <p:cNvPr id="8" name="CuadroTexto 7"/>
          <p:cNvSpPr txBox="1"/>
          <p:nvPr/>
        </p:nvSpPr>
        <p:spPr>
          <a:xfrm>
            <a:off x="1370928" y="2608919"/>
            <a:ext cx="9589770" cy="989053"/>
          </a:xfrm>
          <a:prstGeom prst="rect">
            <a:avLst/>
          </a:prstGeom>
          <a:noFill/>
        </p:spPr>
        <p:txBody>
          <a:bodyPr wrap="square">
            <a:spAutoFit/>
          </a:bodyPr>
          <a:lstStyle/>
          <a:p>
            <a:pPr algn="just">
              <a:lnSpc>
                <a:spcPct val="107000"/>
              </a:lnSpc>
              <a:spcAft>
                <a:spcPts val="800"/>
              </a:spcAft>
            </a:pPr>
            <a:r>
              <a:rPr lang="es-CO" sz="1400" b="1" dirty="0" err="1">
                <a:solidFill>
                  <a:srgbClr val="1A3255"/>
                </a:solidFill>
                <a:latin typeface="Open Sans" panose="020B0606030504020204"/>
                <a:ea typeface="Calibri" panose="020F0502020204030204"/>
                <a:cs typeface="Times New Roman" panose="02020603050405020304"/>
              </a:rPr>
              <a:t>Microcontrolador</a:t>
            </a:r>
            <a:r>
              <a:rPr lang="es-CO" sz="1400" b="1" dirty="0">
                <a:solidFill>
                  <a:srgbClr val="1A3255"/>
                </a:solidFill>
                <a:latin typeface="Open Sans" panose="020B0606030504020204"/>
                <a:ea typeface="Calibri" panose="020F0502020204030204"/>
                <a:cs typeface="Times New Roman" panose="02020603050405020304"/>
              </a:rPr>
              <a:t>: </a:t>
            </a:r>
            <a:r>
              <a:rPr lang="es-CO" sz="1400" dirty="0">
                <a:solidFill>
                  <a:srgbClr val="1A3255"/>
                </a:solidFill>
                <a:latin typeface="Open Sans" panose="020B0606030504020204"/>
                <a:ea typeface="Calibri" panose="020F0502020204030204"/>
                <a:cs typeface="Times New Roman" panose="02020603050405020304"/>
              </a:rPr>
              <a:t>Es un circuito integrado que es programable, permite ejecutar las acciones grabadas en su memoria.</a:t>
            </a:r>
          </a:p>
          <a:p>
            <a:pPr algn="just">
              <a:lnSpc>
                <a:spcPct val="107000"/>
              </a:lnSpc>
              <a:spcAft>
                <a:spcPts val="800"/>
              </a:spcAft>
            </a:pPr>
            <a:r>
              <a:rPr lang="es-CO" sz="1400" b="1" dirty="0">
                <a:solidFill>
                  <a:srgbClr val="1A3255"/>
                </a:solidFill>
                <a:latin typeface="Open Sans" panose="020B0606030504020204"/>
                <a:ea typeface="Calibri" panose="020F0502020204030204"/>
                <a:cs typeface="Times New Roman" panose="02020603050405020304"/>
              </a:rPr>
              <a:t>Microprocesador: </a:t>
            </a:r>
            <a:r>
              <a:rPr lang="es-CO" sz="1400" dirty="0">
                <a:solidFill>
                  <a:srgbClr val="1A3255"/>
                </a:solidFill>
                <a:latin typeface="Open Sans" panose="020B0606030504020204"/>
                <a:ea typeface="Calibri" panose="020F0502020204030204"/>
                <a:cs typeface="Times New Roman" panose="02020603050405020304"/>
              </a:rPr>
              <a:t>Es un circuito electrónico que funciona como la unidad central de una computadora</a:t>
            </a:r>
            <a:r>
              <a:rPr lang="es-CO" sz="1400" dirty="0" smtClean="0">
                <a:solidFill>
                  <a:srgbClr val="1A3255"/>
                </a:solidFill>
                <a:latin typeface="Open Sans" panose="020B0606030504020204"/>
                <a:ea typeface="Calibri" panose="020F0502020204030204"/>
                <a:cs typeface="Times New Roman" panose="02020603050405020304"/>
              </a:rPr>
              <a:t>.</a:t>
            </a:r>
          </a:p>
          <a:p>
            <a:pPr algn="just">
              <a:lnSpc>
                <a:spcPct val="107000"/>
              </a:lnSpc>
              <a:spcAft>
                <a:spcPts val="800"/>
              </a:spcAft>
            </a:pPr>
            <a:r>
              <a:rPr lang="es-CO" sz="1400" b="1" dirty="0">
                <a:solidFill>
                  <a:srgbClr val="1A3255"/>
                </a:solidFill>
                <a:latin typeface="Open Sans" panose="020B0606030504020204"/>
                <a:ea typeface="Calibri" panose="020F0502020204030204"/>
                <a:cs typeface="Times New Roman" panose="02020603050405020304"/>
              </a:rPr>
              <a:t>Memoria</a:t>
            </a:r>
            <a:r>
              <a:rPr lang="es-CO" sz="1400" dirty="0">
                <a:solidFill>
                  <a:srgbClr val="1A3255"/>
                </a:solidFill>
                <a:latin typeface="Open Sans" panose="020B0606030504020204"/>
                <a:ea typeface="Calibri" panose="020F0502020204030204"/>
                <a:cs typeface="Times New Roman" panose="02020603050405020304"/>
              </a:rPr>
              <a:t>: Capacidad de retener información.</a:t>
            </a: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5" name="14 Elipse"/>
          <p:cNvSpPr/>
          <p:nvPr/>
        </p:nvSpPr>
        <p:spPr>
          <a:xfrm>
            <a:off x="5570355" y="1422421"/>
            <a:ext cx="461311" cy="422267"/>
          </a:xfrm>
          <a:prstGeom prst="ellipse">
            <a:avLst/>
          </a:prstGeom>
          <a:noFill/>
          <a:ln w="38100">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Marcador de contenido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8352" y="1578997"/>
            <a:ext cx="301759" cy="301759"/>
          </a:xfrm>
          <a:prstGeom prst="rect">
            <a:avLst/>
          </a:prstGeom>
        </p:spPr>
      </p:pic>
    </p:spTree>
    <p:extLst>
      <p:ext uri="{BB962C8B-B14F-4D97-AF65-F5344CB8AC3E}">
        <p14:creationId xmlns:p14="http://schemas.microsoft.com/office/powerpoint/2010/main" val="387115101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41" y="181359"/>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sp>
        <p:nvSpPr>
          <p:cNvPr id="8" name="CuadroTexto 7"/>
          <p:cNvSpPr txBox="1"/>
          <p:nvPr/>
        </p:nvSpPr>
        <p:spPr>
          <a:xfrm>
            <a:off x="1370928" y="2608919"/>
            <a:ext cx="9589770" cy="306559"/>
          </a:xfrm>
          <a:prstGeom prst="rect">
            <a:avLst/>
          </a:prstGeom>
          <a:noFill/>
        </p:spPr>
        <p:txBody>
          <a:bodyPr wrap="square">
            <a:spAutoFit/>
          </a:bodyPr>
          <a:lstStyle/>
          <a:p>
            <a:pPr algn="just">
              <a:lnSpc>
                <a:spcPct val="107000"/>
              </a:lnSpc>
              <a:spcAft>
                <a:spcPts val="800"/>
              </a:spcAft>
            </a:pPr>
            <a:r>
              <a:rPr lang="es-CO" sz="1400" b="1" dirty="0">
                <a:solidFill>
                  <a:srgbClr val="1A3255"/>
                </a:solidFill>
                <a:latin typeface="Open Sans" panose="020B0606030504020204"/>
                <a:ea typeface="Calibri" panose="020F0502020204030204"/>
                <a:cs typeface="Times New Roman" panose="02020603050405020304"/>
              </a:rPr>
              <a:t>Normas: </a:t>
            </a:r>
            <a:r>
              <a:rPr lang="es-CO" sz="1400" dirty="0">
                <a:solidFill>
                  <a:srgbClr val="1A3255"/>
                </a:solidFill>
                <a:latin typeface="Open Sans" panose="020B0606030504020204"/>
                <a:ea typeface="Calibri" panose="020F0502020204030204"/>
                <a:cs typeface="Times New Roman" panose="02020603050405020304"/>
              </a:rPr>
              <a:t>Principio que se impone con el fin de controlar el comportamiento o la correcta ejecución de una acción o desarrollo de una actividad.</a:t>
            </a:r>
            <a:endParaRPr lang="es-ES" sz="1400" dirty="0">
              <a:solidFill>
                <a:srgbClr val="1A3255"/>
              </a:solidFill>
              <a:latin typeface="Open Sans" panose="020B0606030504020204"/>
              <a:ea typeface="Calibri" panose="020F0502020204030204"/>
              <a:cs typeface="Times New Roman" panose="02020603050405020304"/>
            </a:endParaRP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5" name="14 Elipse"/>
          <p:cNvSpPr/>
          <p:nvPr/>
        </p:nvSpPr>
        <p:spPr>
          <a:xfrm>
            <a:off x="6008736" y="1409156"/>
            <a:ext cx="461311" cy="422267"/>
          </a:xfrm>
          <a:prstGeom prst="ellipse">
            <a:avLst/>
          </a:prstGeom>
          <a:noFill/>
          <a:ln w="38100">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Marcador de contenido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9391" y="1620289"/>
            <a:ext cx="301759" cy="301759"/>
          </a:xfrm>
          <a:prstGeom prst="rect">
            <a:avLst/>
          </a:prstGeom>
        </p:spPr>
      </p:pic>
    </p:spTree>
    <p:extLst>
      <p:ext uri="{BB962C8B-B14F-4D97-AF65-F5344CB8AC3E}">
        <p14:creationId xmlns:p14="http://schemas.microsoft.com/office/powerpoint/2010/main" val="13355118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41" y="181359"/>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sp>
        <p:nvSpPr>
          <p:cNvPr id="8" name="CuadroTexto 7"/>
          <p:cNvSpPr txBox="1"/>
          <p:nvPr/>
        </p:nvSpPr>
        <p:spPr>
          <a:xfrm>
            <a:off x="1370928" y="2608919"/>
            <a:ext cx="9589770" cy="306559"/>
          </a:xfrm>
          <a:prstGeom prst="rect">
            <a:avLst/>
          </a:prstGeom>
          <a:noFill/>
        </p:spPr>
        <p:txBody>
          <a:bodyPr wrap="square">
            <a:spAutoFit/>
          </a:bodyPr>
          <a:lstStyle/>
          <a:p>
            <a:pPr algn="just">
              <a:lnSpc>
                <a:spcPct val="107000"/>
              </a:lnSpc>
              <a:spcAft>
                <a:spcPts val="800"/>
              </a:spcAft>
            </a:pPr>
            <a:r>
              <a:rPr lang="es-CO" sz="1400" b="1" dirty="0">
                <a:solidFill>
                  <a:srgbClr val="1A3255"/>
                </a:solidFill>
                <a:latin typeface="Open Sans" panose="020B0606030504020204"/>
                <a:ea typeface="Calibri" panose="020F0502020204030204"/>
                <a:cs typeface="Times New Roman" panose="02020603050405020304"/>
              </a:rPr>
              <a:t>Redacción: </a:t>
            </a:r>
            <a:r>
              <a:rPr lang="es-CO" sz="1400" dirty="0">
                <a:solidFill>
                  <a:srgbClr val="1A3255"/>
                </a:solidFill>
                <a:latin typeface="Open Sans" panose="020B0606030504020204"/>
                <a:ea typeface="Calibri" panose="020F0502020204030204"/>
                <a:cs typeface="Times New Roman" panose="02020603050405020304"/>
              </a:rPr>
              <a:t>Forma de edición.</a:t>
            </a:r>
            <a:endParaRPr lang="es-ES" sz="1400" dirty="0">
              <a:solidFill>
                <a:srgbClr val="1A3255"/>
              </a:solidFill>
              <a:latin typeface="Open Sans" panose="020B0606030504020204"/>
              <a:ea typeface="Calibri" panose="020F0502020204030204"/>
              <a:cs typeface="Times New Roman" panose="02020603050405020304"/>
            </a:endParaRP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5" name="14 Elipse"/>
          <p:cNvSpPr/>
          <p:nvPr/>
        </p:nvSpPr>
        <p:spPr>
          <a:xfrm>
            <a:off x="7815764" y="1431226"/>
            <a:ext cx="461311" cy="422267"/>
          </a:xfrm>
          <a:prstGeom prst="ellipse">
            <a:avLst/>
          </a:prstGeom>
          <a:noFill/>
          <a:ln w="38100">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Marcador de contenido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6195" y="1642359"/>
            <a:ext cx="301759" cy="301759"/>
          </a:xfrm>
          <a:prstGeom prst="rect">
            <a:avLst/>
          </a:prstGeom>
        </p:spPr>
      </p:pic>
    </p:spTree>
    <p:extLst>
      <p:ext uri="{BB962C8B-B14F-4D97-AF65-F5344CB8AC3E}">
        <p14:creationId xmlns:p14="http://schemas.microsoft.com/office/powerpoint/2010/main" val="687259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a:extLst>
              <a:ext uri="{FF2B5EF4-FFF2-40B4-BE49-F238E27FC236}">
                <a16:creationId xmlns="" xmlns:a16="http://schemas.microsoft.com/office/drawing/2014/main" id="{F50D53D5-3372-43B8-A47D-9EF4E3077112}"/>
              </a:ext>
            </a:extLst>
          </p:cNvPr>
          <p:cNvSpPr/>
          <p:nvPr/>
        </p:nvSpPr>
        <p:spPr>
          <a:xfrm>
            <a:off x="714095" y="1534822"/>
            <a:ext cx="10731193" cy="1346029"/>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dirty="0">
              <a:solidFill>
                <a:schemeClr val="tx1">
                  <a:lumMod val="75000"/>
                  <a:lumOff val="25000"/>
                </a:schemeClr>
              </a:solidFill>
              <a:ea typeface="Times New Roman" panose="02020603050405020304" pitchFamily="18" charset="0"/>
            </a:endParaRPr>
          </a:p>
          <a:p>
            <a:pPr algn="just"/>
            <a:endParaRPr lang="es-ES" sz="1400" dirty="0">
              <a:solidFill>
                <a:schemeClr val="tx1">
                  <a:lumMod val="75000"/>
                  <a:lumOff val="25000"/>
                </a:schemeClr>
              </a:solidFill>
              <a:ea typeface="Times New Roman" panose="02020603050405020304" pitchFamily="18" charset="0"/>
            </a:endParaRPr>
          </a:p>
          <a:p>
            <a:pPr algn="just"/>
            <a:r>
              <a:rPr lang="es-CO" sz="1400" b="1" dirty="0">
                <a:solidFill>
                  <a:schemeClr val="tx1">
                    <a:lumMod val="75000"/>
                    <a:lumOff val="25000"/>
                  </a:schemeClr>
                </a:solidFill>
                <a:latin typeface="Open Sans" panose="020B0606030504020204"/>
                <a:ea typeface="Times New Roman" panose="02020603050405020304" pitchFamily="18" charset="0"/>
              </a:rPr>
              <a:t>La seguridad en los sistemas embebidos</a:t>
            </a:r>
          </a:p>
          <a:p>
            <a:pPr algn="just"/>
            <a:r>
              <a:rPr lang="es-CO" sz="1400" dirty="0">
                <a:solidFill>
                  <a:schemeClr val="tx1">
                    <a:lumMod val="75000"/>
                    <a:lumOff val="25000"/>
                  </a:schemeClr>
                </a:solidFill>
                <a:latin typeface="Open Sans" panose="020B0606030504020204"/>
                <a:ea typeface="Times New Roman" panose="02020603050405020304" pitchFamily="18" charset="0"/>
              </a:rPr>
              <a:t>Hablar de seguridad en un sistema electrónico, y más un sistema embebido que hace uso de una red para su constante monitoreo, es un tema muy delicado para tratar, ya que este tipo de dispositivos tienen la posibilidad de conectarse remotamente desde cualquier punto, esto es posible gracias al uso de la red, lo que conlleva a que estos pueden quedar vulnerables, pero este tema no es un factor fuerte, ya que tiene muchas debilidades en este sector, algunas carencias de seguridad pueden ser</a:t>
            </a:r>
            <a:r>
              <a:rPr lang="es-CO" sz="1400" dirty="0" smtClean="0">
                <a:solidFill>
                  <a:schemeClr val="tx1">
                    <a:lumMod val="75000"/>
                    <a:lumOff val="25000"/>
                  </a:schemeClr>
                </a:solidFill>
                <a:latin typeface="Open Sans" panose="020B0606030504020204"/>
                <a:ea typeface="Times New Roman" panose="02020603050405020304" pitchFamily="18" charset="0"/>
              </a:rPr>
              <a:t>:</a:t>
            </a:r>
          </a:p>
          <a:p>
            <a:pPr algn="just"/>
            <a:endParaRPr lang="es-CO" sz="1400" dirty="0">
              <a:solidFill>
                <a:schemeClr val="tx1">
                  <a:lumMod val="75000"/>
                  <a:lumOff val="25000"/>
                </a:schemeClr>
              </a:solidFill>
            </a:endParaRPr>
          </a:p>
          <a:p>
            <a:pPr algn="just"/>
            <a:endParaRPr lang="es-CO" sz="1400" dirty="0">
              <a:solidFill>
                <a:schemeClr val="tx1">
                  <a:lumMod val="75000"/>
                  <a:lumOff val="25000"/>
                </a:schemeClr>
              </a:solidFill>
            </a:endParaRPr>
          </a:p>
        </p:txBody>
      </p:sp>
      <p:sp>
        <p:nvSpPr>
          <p:cNvPr id="5" name="Rectángulo 4"/>
          <p:cNvSpPr/>
          <p:nvPr/>
        </p:nvSpPr>
        <p:spPr>
          <a:xfrm>
            <a:off x="6990970" y="3182614"/>
            <a:ext cx="3563209" cy="2246769"/>
          </a:xfrm>
          <a:prstGeom prst="rect">
            <a:avLst/>
          </a:prstGeom>
          <a:solidFill>
            <a:srgbClr val="FDFFDD"/>
          </a:solidFill>
        </p:spPr>
        <p:txBody>
          <a:bodyPr wrap="square">
            <a:spAutoFit/>
          </a:bodyPr>
          <a:lstStyle/>
          <a:p>
            <a:endParaRPr lang="es-CO" sz="1400" dirty="0" smtClean="0">
              <a:latin typeface="Open Sans" panose="020B0606030504020204"/>
            </a:endParaRPr>
          </a:p>
          <a:p>
            <a:pPr algn="just"/>
            <a:r>
              <a:rPr lang="es-CO" sz="1400" dirty="0" smtClean="0">
                <a:latin typeface="Open Sans" panose="020B0606030504020204"/>
              </a:rPr>
              <a:t>Finalmente</a:t>
            </a:r>
            <a:r>
              <a:rPr lang="es-CO" sz="1400" dirty="0">
                <a:latin typeface="Open Sans" panose="020B0606030504020204"/>
              </a:rPr>
              <a:t>, la poca seguridad de estos sistemas está siendo replanteada gracias a que poco a poco se vienen implementando con mayor frecuencia en la denominada “industria 4.0”, y esto ha demandado que los diseñadores busquen la forma de mejorar este aspecto</a:t>
            </a:r>
            <a:r>
              <a:rPr lang="es-CO" sz="1400" dirty="0" smtClean="0">
                <a:latin typeface="Open Sans" panose="020B0606030504020204"/>
              </a:rPr>
              <a:t>.</a:t>
            </a:r>
          </a:p>
          <a:p>
            <a:endParaRPr lang="es-CO" sz="1400" dirty="0">
              <a:latin typeface="Open Sans" panose="020B0606030504020204"/>
            </a:endParaRPr>
          </a:p>
          <a:p>
            <a:endParaRPr lang="es-CO" sz="1400" dirty="0">
              <a:latin typeface="Open Sans" panose="020B0606030504020204"/>
            </a:endParaRPr>
          </a:p>
          <a:p>
            <a:endParaRPr lang="es-CO" sz="1400" dirty="0">
              <a:latin typeface="Open Sans" panose="020B0606030504020204"/>
            </a:endParaRPr>
          </a:p>
        </p:txBody>
      </p:sp>
      <p:sp>
        <p:nvSpPr>
          <p:cNvPr id="7" name="Rectángulo 6"/>
          <p:cNvSpPr/>
          <p:nvPr/>
        </p:nvSpPr>
        <p:spPr>
          <a:xfrm>
            <a:off x="345474" y="950462"/>
            <a:ext cx="4816896"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7197" y="4728199"/>
            <a:ext cx="1372676" cy="1372676"/>
          </a:xfrm>
          <a:prstGeom prst="rect">
            <a:avLst/>
          </a:prstGeom>
        </p:spPr>
      </p:pic>
      <p:sp>
        <p:nvSpPr>
          <p:cNvPr id="6" name="Rectángulo redondeado 5"/>
          <p:cNvSpPr/>
          <p:nvPr/>
        </p:nvSpPr>
        <p:spPr>
          <a:xfrm>
            <a:off x="956052" y="3328070"/>
            <a:ext cx="5084311" cy="1297858"/>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es-CO" sz="1400" b="1" dirty="0">
                <a:solidFill>
                  <a:schemeClr val="tx1">
                    <a:lumMod val="75000"/>
                    <a:lumOff val="25000"/>
                  </a:schemeClr>
                </a:solidFill>
                <a:latin typeface="Open Sans" panose="020B0606030504020204"/>
              </a:rPr>
              <a:t>Código libre o reutilizado: </a:t>
            </a:r>
            <a:r>
              <a:rPr lang="es-CO" sz="1400" dirty="0">
                <a:solidFill>
                  <a:schemeClr val="tx1">
                    <a:lumMod val="75000"/>
                    <a:lumOff val="25000"/>
                  </a:schemeClr>
                </a:solidFill>
                <a:latin typeface="Open Sans" panose="020B0606030504020204"/>
              </a:rPr>
              <a:t>a veces los sistemas embebidos utilizan códigos para su programación ya utilizados sin constatar que este esté libre</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5412" y="4259404"/>
            <a:ext cx="5115786" cy="328299"/>
          </a:xfrm>
          <a:prstGeom prst="rect">
            <a:avLst/>
          </a:prstGeom>
        </p:spPr>
      </p:pic>
      <p:sp>
        <p:nvSpPr>
          <p:cNvPr id="18" name="Elipse 17"/>
          <p:cNvSpPr/>
          <p:nvPr/>
        </p:nvSpPr>
        <p:spPr>
          <a:xfrm>
            <a:off x="2537613"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p:cNvSpPr/>
          <p:nvPr/>
        </p:nvSpPr>
        <p:spPr>
          <a:xfrm>
            <a:off x="2885768"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lipse 21"/>
          <p:cNvSpPr/>
          <p:nvPr/>
        </p:nvSpPr>
        <p:spPr>
          <a:xfrm>
            <a:off x="3233923"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Elipse 22"/>
          <p:cNvSpPr/>
          <p:nvPr/>
        </p:nvSpPr>
        <p:spPr>
          <a:xfrm>
            <a:off x="3582078" y="4641228"/>
            <a:ext cx="216309" cy="2163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23"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3130" y="4796727"/>
            <a:ext cx="374203" cy="464736"/>
          </a:xfrm>
          <a:prstGeom prst="rect">
            <a:avLst/>
          </a:prstGeom>
        </p:spPr>
      </p:pic>
      <p:sp>
        <p:nvSpPr>
          <p:cNvPr id="15" name="CuadroTexto 14"/>
          <p:cNvSpPr txBox="1"/>
          <p:nvPr/>
        </p:nvSpPr>
        <p:spPr>
          <a:xfrm>
            <a:off x="1454505" y="4595493"/>
            <a:ext cx="660758" cy="307777"/>
          </a:xfrm>
          <a:prstGeom prst="rect">
            <a:avLst/>
          </a:prstGeom>
          <a:noFill/>
        </p:spPr>
        <p:txBody>
          <a:bodyPr wrap="none" rtlCol="0">
            <a:spAutoFit/>
          </a:bodyPr>
          <a:lstStyle/>
          <a:p>
            <a:r>
              <a:rPr lang="es-CO" sz="1400" b="1" i="1" dirty="0" smtClean="0">
                <a:latin typeface="Open Sans" panose="020B0606030504020204"/>
              </a:rPr>
              <a:t>Desliza</a:t>
            </a:r>
            <a:endParaRPr lang="es-CO" sz="1400" b="1" i="1" dirty="0">
              <a:latin typeface="Open Sans" panose="020B0606030504020204"/>
            </a:endParaRPr>
          </a:p>
        </p:txBody>
      </p:sp>
      <p:sp>
        <p:nvSpPr>
          <p:cNvPr id="16" name="Rectángulo redondeado 15"/>
          <p:cNvSpPr/>
          <p:nvPr/>
        </p:nvSpPr>
        <p:spPr>
          <a:xfrm>
            <a:off x="4540942" y="5670507"/>
            <a:ext cx="3077497" cy="363794"/>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latin typeface="Open Sans" panose="020B0606030504020204"/>
              </a:rPr>
              <a:t>Características de los sistemas embebidos </a:t>
            </a:r>
          </a:p>
        </p:txBody>
      </p:sp>
      <p:pic>
        <p:nvPicPr>
          <p:cNvPr id="14" name="Imagen 13"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5866" y="5852404"/>
            <a:ext cx="374203" cy="464736"/>
          </a:xfrm>
          <a:prstGeom prst="rect">
            <a:avLst/>
          </a:prstGeom>
        </p:spPr>
      </p:pic>
    </p:spTree>
    <p:extLst>
      <p:ext uri="{BB962C8B-B14F-4D97-AF65-F5344CB8AC3E}">
        <p14:creationId xmlns:p14="http://schemas.microsoft.com/office/powerpoint/2010/main" val="293249003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41" y="181359"/>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sp>
        <p:nvSpPr>
          <p:cNvPr id="8" name="CuadroTexto 7"/>
          <p:cNvSpPr txBox="1"/>
          <p:nvPr/>
        </p:nvSpPr>
        <p:spPr>
          <a:xfrm>
            <a:off x="1370928" y="2608919"/>
            <a:ext cx="9589770" cy="306559"/>
          </a:xfrm>
          <a:prstGeom prst="rect">
            <a:avLst/>
          </a:prstGeom>
          <a:noFill/>
        </p:spPr>
        <p:txBody>
          <a:bodyPr wrap="square">
            <a:spAutoFit/>
          </a:bodyPr>
          <a:lstStyle/>
          <a:p>
            <a:pPr algn="just">
              <a:lnSpc>
                <a:spcPct val="107000"/>
              </a:lnSpc>
              <a:spcAft>
                <a:spcPts val="800"/>
              </a:spcAft>
            </a:pPr>
            <a:r>
              <a:rPr lang="es-CO" sz="1400" b="1" dirty="0">
                <a:solidFill>
                  <a:srgbClr val="1A3255"/>
                </a:solidFill>
                <a:latin typeface="Open Sans" panose="020B0606030504020204"/>
                <a:ea typeface="Calibri" panose="020F0502020204030204"/>
                <a:cs typeface="Times New Roman" panose="02020603050405020304"/>
              </a:rPr>
              <a:t>Sistema embebido: </a:t>
            </a:r>
            <a:r>
              <a:rPr lang="es-CO" sz="1400" dirty="0">
                <a:solidFill>
                  <a:srgbClr val="1A3255"/>
                </a:solidFill>
                <a:latin typeface="Open Sans" panose="020B0606030504020204"/>
                <a:ea typeface="Calibri" panose="020F0502020204030204"/>
                <a:cs typeface="Times New Roman" panose="02020603050405020304"/>
              </a:rPr>
              <a:t>Sistema que realiza una o pocas funciones en particular.</a:t>
            </a:r>
            <a:endParaRPr lang="es-ES" sz="1400" dirty="0">
              <a:solidFill>
                <a:srgbClr val="1A3255"/>
              </a:solidFill>
              <a:latin typeface="Open Sans" panose="020B0606030504020204"/>
              <a:ea typeface="Calibri" panose="020F0502020204030204"/>
              <a:cs typeface="Times New Roman" panose="02020603050405020304"/>
            </a:endParaRP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5" name="14 Elipse"/>
          <p:cNvSpPr/>
          <p:nvPr/>
        </p:nvSpPr>
        <p:spPr>
          <a:xfrm>
            <a:off x="8277074" y="1435053"/>
            <a:ext cx="461311" cy="422267"/>
          </a:xfrm>
          <a:prstGeom prst="ellipse">
            <a:avLst/>
          </a:prstGeom>
          <a:noFill/>
          <a:ln w="38100">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Marcador de contenido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7729" y="1675410"/>
            <a:ext cx="301759" cy="301759"/>
          </a:xfrm>
          <a:prstGeom prst="rect">
            <a:avLst/>
          </a:prstGeom>
        </p:spPr>
      </p:pic>
    </p:spTree>
    <p:extLst>
      <p:ext uri="{BB962C8B-B14F-4D97-AF65-F5344CB8AC3E}">
        <p14:creationId xmlns:p14="http://schemas.microsoft.com/office/powerpoint/2010/main" val="13239581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41" y="181359"/>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sp>
        <p:nvSpPr>
          <p:cNvPr id="8" name="CuadroTexto 7"/>
          <p:cNvSpPr txBox="1"/>
          <p:nvPr/>
        </p:nvSpPr>
        <p:spPr>
          <a:xfrm>
            <a:off x="1370928" y="2608919"/>
            <a:ext cx="9589770" cy="306559"/>
          </a:xfrm>
          <a:prstGeom prst="rect">
            <a:avLst/>
          </a:prstGeom>
          <a:noFill/>
        </p:spPr>
        <p:txBody>
          <a:bodyPr wrap="square">
            <a:spAutoFit/>
          </a:bodyPr>
          <a:lstStyle/>
          <a:p>
            <a:pPr algn="just">
              <a:lnSpc>
                <a:spcPct val="107000"/>
              </a:lnSpc>
              <a:spcAft>
                <a:spcPts val="800"/>
              </a:spcAft>
            </a:pPr>
            <a:r>
              <a:rPr lang="es-CO" sz="1400" b="1" dirty="0">
                <a:solidFill>
                  <a:srgbClr val="1A3255"/>
                </a:solidFill>
                <a:latin typeface="Open Sans" panose="020B0606030504020204"/>
                <a:ea typeface="Calibri" panose="020F0502020204030204"/>
                <a:cs typeface="Times New Roman" panose="02020603050405020304"/>
              </a:rPr>
              <a:t>Voltaje: </a:t>
            </a:r>
            <a:r>
              <a:rPr lang="es-CO" sz="1400" dirty="0">
                <a:solidFill>
                  <a:srgbClr val="1A3255"/>
                </a:solidFill>
                <a:latin typeface="Open Sans" panose="020B0606030504020204"/>
                <a:ea typeface="Calibri" panose="020F0502020204030204"/>
                <a:cs typeface="Times New Roman" panose="02020603050405020304"/>
              </a:rPr>
              <a:t>Es la magnitud física que expresa la diferencia de potencial eléctrico entre dos puntos.</a:t>
            </a:r>
            <a:endParaRPr lang="es-ES" sz="1400" dirty="0">
              <a:solidFill>
                <a:srgbClr val="1A3255"/>
              </a:solidFill>
              <a:latin typeface="Open Sans" panose="020B0606030504020204"/>
              <a:ea typeface="Calibri" panose="020F0502020204030204"/>
              <a:cs typeface="Times New Roman" panose="02020603050405020304"/>
            </a:endParaRP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5" name="14 Elipse"/>
          <p:cNvSpPr/>
          <p:nvPr/>
        </p:nvSpPr>
        <p:spPr>
          <a:xfrm>
            <a:off x="9633852" y="1404022"/>
            <a:ext cx="461311" cy="422267"/>
          </a:xfrm>
          <a:prstGeom prst="ellipse">
            <a:avLst/>
          </a:prstGeom>
          <a:noFill/>
          <a:ln w="38100">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Marcador de contenido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64507" y="1655757"/>
            <a:ext cx="301759" cy="301759"/>
          </a:xfrm>
          <a:prstGeom prst="rect">
            <a:avLst/>
          </a:prstGeom>
        </p:spPr>
      </p:pic>
    </p:spTree>
    <p:extLst>
      <p:ext uri="{BB962C8B-B14F-4D97-AF65-F5344CB8AC3E}">
        <p14:creationId xmlns:p14="http://schemas.microsoft.com/office/powerpoint/2010/main" val="47646154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4365170" y="1188878"/>
            <a:ext cx="3178629" cy="306109"/>
          </a:xfrm>
          <a:prstGeom prst="rect">
            <a:avLst/>
          </a:prstGeom>
          <a:noFill/>
        </p:spPr>
        <p:txBody>
          <a:bodyPr wrap="square">
            <a:spAutoFit/>
          </a:bodyPr>
          <a:lstStyle/>
          <a:p>
            <a:pPr algn="ctr">
              <a:lnSpc>
                <a:spcPct val="107000"/>
              </a:lnSpc>
              <a:spcAft>
                <a:spcPts val="800"/>
              </a:spcAft>
            </a:pPr>
            <a:r>
              <a:rPr lang="es-ES" sz="1400" b="1" dirty="0" smtClean="0">
                <a:solidFill>
                  <a:srgbClr val="1A3255"/>
                </a:solidFill>
                <a:latin typeface="Open Sans"/>
                <a:ea typeface="Calibri" panose="020F0502020204030204"/>
                <a:cs typeface="Times New Roman" panose="02020603050405020304"/>
              </a:rPr>
              <a:t>REFERENCIAS</a:t>
            </a:r>
            <a:endParaRPr lang="es-ES" sz="1400" dirty="0">
              <a:solidFill>
                <a:srgbClr val="1A3255"/>
              </a:solidFill>
              <a:latin typeface="Open Sans"/>
              <a:ea typeface="Calibri" panose="020F0502020204030204"/>
              <a:cs typeface="Times New Roman" panose="02020603050405020304"/>
            </a:endParaRPr>
          </a:p>
        </p:txBody>
      </p:sp>
      <p:sp>
        <p:nvSpPr>
          <p:cNvPr id="2" name="Rectangle 1"/>
          <p:cNvSpPr>
            <a:spLocks noChangeArrowheads="1"/>
          </p:cNvSpPr>
          <p:nvPr/>
        </p:nvSpPr>
        <p:spPr bwMode="auto">
          <a:xfrm>
            <a:off x="304800" y="1856382"/>
            <a:ext cx="11620350" cy="420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sz="1400" b="0" i="1" u="none" strike="noStrike" cap="none" normalizeH="0" baseline="0" dirty="0" smtClean="0">
                <a:ln>
                  <a:noFill/>
                </a:ln>
                <a:solidFill>
                  <a:schemeClr val="tx1"/>
                </a:solidFill>
                <a:effectLst/>
                <a:latin typeface="Open Sans"/>
                <a:ea typeface="Times New Roman" panose="02020603050405020304" pitchFamily="18" charset="0"/>
              </a:rPr>
              <a:t>10 ficha </a:t>
            </a:r>
            <a:r>
              <a:rPr kumimoji="0" lang="es-ES" sz="1400" b="0" i="0" u="none" strike="noStrike" cap="none" normalizeH="0" baseline="0" dirty="0" smtClean="0">
                <a:ln>
                  <a:noFill/>
                </a:ln>
                <a:solidFill>
                  <a:schemeClr val="tx1"/>
                </a:solidFill>
                <a:effectLst/>
                <a:latin typeface="Open Sans"/>
                <a:ea typeface="Times New Roman" panose="02020603050405020304" pitchFamily="18" charset="0"/>
              </a:rPr>
              <a:t>. (s.f.). Obtenido de https://10ficha.com/tecnica/</a:t>
            </a:r>
            <a:endParaRPr kumimoji="0" lang="es-CO" sz="1400" b="0" i="0" u="none" strike="noStrike" cap="none" normalizeH="0" baseline="0" dirty="0" smtClean="0">
              <a:ln>
                <a:noFill/>
              </a:ln>
              <a:solidFill>
                <a:schemeClr val="tx1"/>
              </a:solidFill>
              <a:effectLst/>
              <a:latin typeface="Open Sans"/>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sz="1400" b="0" i="1" u="none" strike="noStrike" cap="none" normalizeH="0" baseline="0" dirty="0" smtClean="0">
                <a:ln>
                  <a:noFill/>
                </a:ln>
                <a:solidFill>
                  <a:schemeClr val="tx1"/>
                </a:solidFill>
                <a:effectLst/>
                <a:latin typeface="Open Sans"/>
                <a:ea typeface="Times New Roman" panose="02020603050405020304" pitchFamily="18" charset="0"/>
              </a:rPr>
              <a:t>alldatasheet.com</a:t>
            </a:r>
            <a:r>
              <a:rPr kumimoji="0" lang="es-ES" sz="1400" b="0" i="0" u="none" strike="noStrike" cap="none" normalizeH="0" baseline="0" dirty="0" smtClean="0">
                <a:ln>
                  <a:noFill/>
                </a:ln>
                <a:solidFill>
                  <a:schemeClr val="tx1"/>
                </a:solidFill>
                <a:effectLst/>
                <a:latin typeface="Open Sans"/>
                <a:ea typeface="Times New Roman" panose="02020603050405020304" pitchFamily="18" charset="0"/>
              </a:rPr>
              <a:t>. (s.f.). Obtenido de https://www.alldatasheet.com/view.jsp?Searchword=Pic16f887&amp;gclid=CjwKCAiAz4b_BRBbEiwA5XlVVtip5CKbH2QVKSgca0XABXzoKoEWxGWUGXQd4RPgGFhkq9gVlaIa3hoCc0IQAvD_BwE</a:t>
            </a:r>
            <a:endParaRPr kumimoji="0" lang="es-CO" sz="1400" b="0" i="0" u="none" strike="noStrike" cap="none" normalizeH="0" baseline="0" dirty="0" smtClean="0">
              <a:ln>
                <a:noFill/>
              </a:ln>
              <a:solidFill>
                <a:schemeClr val="tx1"/>
              </a:solidFill>
              <a:effectLst/>
              <a:latin typeface="Open Sans"/>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sz="1400" b="0" i="1" u="none" strike="noStrike" cap="none" normalizeH="0" baseline="0" dirty="0" smtClean="0">
                <a:ln>
                  <a:noFill/>
                </a:ln>
                <a:solidFill>
                  <a:schemeClr val="tx1"/>
                </a:solidFill>
                <a:effectLst/>
                <a:latin typeface="Open Sans"/>
                <a:ea typeface="Times New Roman" panose="02020603050405020304" pitchFamily="18" charset="0"/>
              </a:rPr>
              <a:t>ARCA</a:t>
            </a:r>
            <a:r>
              <a:rPr kumimoji="0" lang="es-ES" sz="1400" b="0" i="0" u="none" strike="noStrike" cap="none" normalizeH="0" baseline="0" dirty="0" smtClean="0">
                <a:ln>
                  <a:noFill/>
                </a:ln>
                <a:solidFill>
                  <a:schemeClr val="tx1"/>
                </a:solidFill>
                <a:effectLst/>
                <a:latin typeface="Open Sans"/>
                <a:ea typeface="Times New Roman" panose="02020603050405020304" pitchFamily="18" charset="0"/>
              </a:rPr>
              <a:t>. (2009). Obtenido de http://usoadecuadodelalenguaescrita.blogspot.com/2009/01/pasos-para-redactar.html?m=1</a:t>
            </a:r>
            <a:endParaRPr kumimoji="0" lang="es-CO" sz="1400" b="0" i="0" u="none" strike="noStrike" cap="none" normalizeH="0" baseline="0" dirty="0" smtClean="0">
              <a:ln>
                <a:noFill/>
              </a:ln>
              <a:solidFill>
                <a:schemeClr val="tx1"/>
              </a:solidFill>
              <a:effectLst/>
              <a:latin typeface="Open Sans"/>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sz="1400" b="0" i="1" u="none" strike="noStrike" cap="none" normalizeH="0" baseline="0" dirty="0" smtClean="0">
                <a:ln>
                  <a:noFill/>
                </a:ln>
                <a:solidFill>
                  <a:schemeClr val="tx1"/>
                </a:solidFill>
                <a:effectLst/>
                <a:latin typeface="Open Sans"/>
                <a:ea typeface="Times New Roman" panose="02020603050405020304" pitchFamily="18" charset="0"/>
              </a:rPr>
              <a:t>concepto </a:t>
            </a:r>
            <a:r>
              <a:rPr kumimoji="0" lang="es-ES" sz="1400" b="0" i="0" u="none" strike="noStrike" cap="none" normalizeH="0" baseline="0" dirty="0" smtClean="0">
                <a:ln>
                  <a:noFill/>
                </a:ln>
                <a:solidFill>
                  <a:schemeClr val="tx1"/>
                </a:solidFill>
                <a:effectLst/>
                <a:latin typeface="Open Sans"/>
                <a:ea typeface="Times New Roman" panose="02020603050405020304" pitchFamily="18" charset="0"/>
              </a:rPr>
              <a:t>. (2020). Obtenido de https://concepto.de/como-hacer-un-informe/</a:t>
            </a:r>
            <a:endParaRPr kumimoji="0" lang="es-CO" sz="1400" b="0" i="0" u="none" strike="noStrike" cap="none" normalizeH="0" baseline="0" dirty="0" smtClean="0">
              <a:ln>
                <a:noFill/>
              </a:ln>
              <a:solidFill>
                <a:schemeClr val="tx1"/>
              </a:solidFill>
              <a:effectLst/>
              <a:latin typeface="Open Sans"/>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sz="1400" b="0" i="1" u="none" strike="noStrike" cap="none" normalizeH="0" baseline="0" dirty="0" smtClean="0">
                <a:ln>
                  <a:noFill/>
                </a:ln>
                <a:solidFill>
                  <a:schemeClr val="tx1"/>
                </a:solidFill>
                <a:effectLst/>
                <a:latin typeface="Open Sans"/>
                <a:ea typeface="Times New Roman" panose="02020603050405020304" pitchFamily="18" charset="0"/>
              </a:rPr>
              <a:t>DEFINICION </a:t>
            </a:r>
            <a:r>
              <a:rPr kumimoji="0" lang="es-ES" sz="1400" b="0" i="1" u="none" strike="noStrike" cap="none" normalizeH="0" baseline="0" dirty="0" err="1" smtClean="0">
                <a:ln>
                  <a:noFill/>
                </a:ln>
                <a:solidFill>
                  <a:schemeClr val="tx1"/>
                </a:solidFill>
                <a:effectLst/>
                <a:latin typeface="Open Sans"/>
                <a:ea typeface="Times New Roman" panose="02020603050405020304" pitchFamily="18" charset="0"/>
              </a:rPr>
              <a:t>abc</a:t>
            </a:r>
            <a:r>
              <a:rPr kumimoji="0" lang="es-ES" sz="1400" b="0" i="0" u="none" strike="noStrike" cap="none" normalizeH="0" baseline="0" dirty="0" smtClean="0">
                <a:ln>
                  <a:noFill/>
                </a:ln>
                <a:solidFill>
                  <a:schemeClr val="tx1"/>
                </a:solidFill>
                <a:effectLst/>
                <a:latin typeface="Open Sans"/>
                <a:ea typeface="Times New Roman" panose="02020603050405020304" pitchFamily="18" charset="0"/>
              </a:rPr>
              <a:t>. (2015). Obtenido de https://www.definicionabc.com/comunicacion/cohesion.php</a:t>
            </a:r>
            <a:endParaRPr kumimoji="0" lang="es-CO" sz="1400" b="0" i="0" u="none" strike="noStrike" cap="none" normalizeH="0" baseline="0" dirty="0" smtClean="0">
              <a:ln>
                <a:noFill/>
              </a:ln>
              <a:solidFill>
                <a:schemeClr val="tx1"/>
              </a:solidFill>
              <a:effectLst/>
              <a:latin typeface="Open Sans"/>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sz="1400" b="0" i="1" u="none" strike="noStrike" cap="none" normalizeH="0" baseline="0" dirty="0" smtClean="0">
                <a:ln>
                  <a:noFill/>
                </a:ln>
                <a:solidFill>
                  <a:schemeClr val="tx1"/>
                </a:solidFill>
                <a:effectLst/>
                <a:latin typeface="Open Sans"/>
                <a:ea typeface="Times New Roman" panose="02020603050405020304" pitchFamily="18" charset="0"/>
              </a:rPr>
              <a:t>ejemplos</a:t>
            </a:r>
            <a:r>
              <a:rPr kumimoji="0" lang="es-ES" sz="1400" b="0" i="0" u="none" strike="noStrike" cap="none" normalizeH="0" baseline="0" dirty="0" smtClean="0">
                <a:ln>
                  <a:noFill/>
                </a:ln>
                <a:solidFill>
                  <a:schemeClr val="tx1"/>
                </a:solidFill>
                <a:effectLst/>
                <a:latin typeface="Open Sans"/>
                <a:ea typeface="Times New Roman" panose="02020603050405020304" pitchFamily="18" charset="0"/>
              </a:rPr>
              <a:t>. (2019). Obtenido de https://www.ejemplos.co/ficha-tecnica/</a:t>
            </a:r>
            <a:endParaRPr kumimoji="0" lang="es-CO" sz="1400" b="0" i="0" u="none" strike="noStrike" cap="none" normalizeH="0" baseline="0" dirty="0" smtClean="0">
              <a:ln>
                <a:noFill/>
              </a:ln>
              <a:solidFill>
                <a:schemeClr val="tx1"/>
              </a:solidFill>
              <a:effectLst/>
              <a:latin typeface="Open Sans"/>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sz="1400" b="0" i="0" u="none" strike="noStrike" cap="none" normalizeH="0" baseline="0" dirty="0" smtClean="0">
                <a:ln>
                  <a:noFill/>
                </a:ln>
                <a:solidFill>
                  <a:schemeClr val="tx1"/>
                </a:solidFill>
                <a:effectLst/>
                <a:latin typeface="Open Sans"/>
                <a:ea typeface="Times New Roman" panose="02020603050405020304" pitchFamily="18" charset="0"/>
              </a:rPr>
              <a:t>GONZÁLEZ, E. R. (s.f.). </a:t>
            </a:r>
            <a:r>
              <a:rPr kumimoji="0" lang="es-ES" sz="1400" b="0" i="1" u="none" strike="noStrike" cap="none" normalizeH="0" baseline="0" dirty="0" smtClean="0">
                <a:ln>
                  <a:noFill/>
                </a:ln>
                <a:solidFill>
                  <a:schemeClr val="tx1"/>
                </a:solidFill>
                <a:effectLst/>
                <a:latin typeface="Open Sans"/>
                <a:ea typeface="Times New Roman" panose="02020603050405020304" pitchFamily="18" charset="0"/>
              </a:rPr>
              <a:t>el financiero </a:t>
            </a:r>
            <a:r>
              <a:rPr kumimoji="0" lang="es-ES" sz="1400" b="0" i="0" u="none" strike="noStrike" cap="none" normalizeH="0" baseline="0" dirty="0" smtClean="0">
                <a:ln>
                  <a:noFill/>
                </a:ln>
                <a:solidFill>
                  <a:schemeClr val="tx1"/>
                </a:solidFill>
                <a:effectLst/>
                <a:latin typeface="Open Sans"/>
                <a:ea typeface="Times New Roman" panose="02020603050405020304" pitchFamily="18" charset="0"/>
              </a:rPr>
              <a:t>. Obtenido de https://www.elfinanciero.com.mx/bajio/sabes-que-es-un-sistema-embebido</a:t>
            </a:r>
            <a:endParaRPr kumimoji="0" lang="es-CO" sz="1400" b="0" i="0" u="none" strike="noStrike" cap="none" normalizeH="0" baseline="0" dirty="0" smtClean="0">
              <a:ln>
                <a:noFill/>
              </a:ln>
              <a:solidFill>
                <a:schemeClr val="tx1"/>
              </a:solidFill>
              <a:effectLst/>
              <a:latin typeface="Open Sans"/>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sz="1400" b="0" i="1" u="none" strike="noStrike" cap="none" normalizeH="0" baseline="0" dirty="0" err="1" smtClean="0">
                <a:ln>
                  <a:noFill/>
                </a:ln>
                <a:solidFill>
                  <a:schemeClr val="tx1"/>
                </a:solidFill>
                <a:effectLst/>
                <a:latin typeface="Open Sans"/>
                <a:ea typeface="Times New Roman" panose="02020603050405020304" pitchFamily="18" charset="0"/>
              </a:rPr>
              <a:t>lifeder</a:t>
            </a:r>
            <a:r>
              <a:rPr kumimoji="0" lang="es-ES" sz="1400" b="0" i="0" u="none" strike="noStrike" cap="none" normalizeH="0" baseline="0" dirty="0" smtClean="0">
                <a:ln>
                  <a:noFill/>
                </a:ln>
                <a:solidFill>
                  <a:schemeClr val="tx1"/>
                </a:solidFill>
                <a:effectLst/>
                <a:latin typeface="Open Sans"/>
                <a:ea typeface="Times New Roman" panose="02020603050405020304" pitchFamily="18" charset="0"/>
              </a:rPr>
              <a:t>. (s.f.). Obtenido de https://www.lifeder.com/normas-seguridad-industrial/</a:t>
            </a:r>
            <a:endParaRPr kumimoji="0" lang="es-CO" sz="1400" b="0" i="0" u="none" strike="noStrike" cap="none" normalizeH="0" baseline="0" dirty="0" smtClean="0">
              <a:ln>
                <a:noFill/>
              </a:ln>
              <a:solidFill>
                <a:schemeClr val="tx1"/>
              </a:solidFill>
              <a:effectLst/>
              <a:latin typeface="Open Sans"/>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sz="1400" b="0" i="1" u="none" strike="noStrike" cap="none" normalizeH="0" baseline="0" dirty="0" smtClean="0">
                <a:ln>
                  <a:noFill/>
                </a:ln>
                <a:solidFill>
                  <a:schemeClr val="tx1"/>
                </a:solidFill>
                <a:effectLst/>
                <a:latin typeface="Open Sans"/>
                <a:ea typeface="Times New Roman" panose="02020603050405020304" pitchFamily="18" charset="0"/>
              </a:rPr>
              <a:t>MCI capacitación</a:t>
            </a:r>
            <a:r>
              <a:rPr kumimoji="0" lang="es-ES" sz="1400" b="0" i="0" u="none" strike="noStrike" cap="none" normalizeH="0" baseline="0" dirty="0" smtClean="0">
                <a:ln>
                  <a:noFill/>
                </a:ln>
                <a:solidFill>
                  <a:schemeClr val="tx1"/>
                </a:solidFill>
                <a:effectLst/>
                <a:latin typeface="Open Sans"/>
                <a:ea typeface="Times New Roman" panose="02020603050405020304" pitchFamily="18" charset="0"/>
              </a:rPr>
              <a:t>. (2018). Obtenido de https://cursos.mcielectronics.cl/2019/06/18/como-leer-una-hoja-de-datos/</a:t>
            </a:r>
            <a:endParaRPr kumimoji="0" lang="es-CO" sz="1400" b="0" i="0" u="none" strike="noStrike" cap="none" normalizeH="0" baseline="0" dirty="0" smtClean="0">
              <a:ln>
                <a:noFill/>
              </a:ln>
              <a:solidFill>
                <a:schemeClr val="tx1"/>
              </a:solidFill>
              <a:effectLst/>
              <a:latin typeface="Open Sans"/>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sz="1400" b="0" i="1" u="none" strike="noStrike" cap="none" normalizeH="0" baseline="0" dirty="0" err="1" smtClean="0">
                <a:ln>
                  <a:noFill/>
                </a:ln>
                <a:solidFill>
                  <a:schemeClr val="tx1"/>
                </a:solidFill>
                <a:effectLst/>
                <a:latin typeface="Open Sans"/>
                <a:ea typeface="Times New Roman" panose="02020603050405020304" pitchFamily="18" charset="0"/>
              </a:rPr>
              <a:t>narranz</a:t>
            </a:r>
            <a:r>
              <a:rPr kumimoji="0" lang="es-ES" sz="1400" b="0" i="1" u="none" strike="noStrike" cap="none" normalizeH="0" baseline="0" dirty="0" smtClean="0">
                <a:ln>
                  <a:noFill/>
                </a:ln>
                <a:solidFill>
                  <a:schemeClr val="tx1"/>
                </a:solidFill>
                <a:effectLst/>
                <a:latin typeface="Open Sans"/>
                <a:ea typeface="Times New Roman" panose="02020603050405020304" pitchFamily="18" charset="0"/>
              </a:rPr>
              <a:t> soluciones </a:t>
            </a:r>
            <a:r>
              <a:rPr kumimoji="0" lang="es-ES" sz="1400" b="0" i="0" u="none" strike="noStrike" cap="none" normalizeH="0" baseline="0" dirty="0" smtClean="0">
                <a:ln>
                  <a:noFill/>
                </a:ln>
                <a:solidFill>
                  <a:schemeClr val="tx1"/>
                </a:solidFill>
                <a:effectLst/>
                <a:latin typeface="Open Sans"/>
                <a:ea typeface="Times New Roman" panose="02020603050405020304" pitchFamily="18" charset="0"/>
              </a:rPr>
              <a:t>. (s.f.). Obtenido de https://narranz.es/caracteristicas-de-los-sistemas-embebidos/</a:t>
            </a:r>
            <a:endParaRPr kumimoji="0" lang="es-CO" sz="1400" b="0" i="0" u="none" strike="noStrike" cap="none" normalizeH="0" baseline="0" dirty="0" smtClean="0">
              <a:ln>
                <a:noFill/>
              </a:ln>
              <a:solidFill>
                <a:schemeClr val="tx1"/>
              </a:solidFill>
              <a:effectLst/>
              <a:latin typeface="Open Sans"/>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sz="1400" b="0" i="1" u="none" strike="noStrike" cap="none" normalizeH="0" baseline="0" dirty="0" smtClean="0">
                <a:ln>
                  <a:noFill/>
                </a:ln>
                <a:solidFill>
                  <a:schemeClr val="tx1"/>
                </a:solidFill>
                <a:effectLst/>
                <a:latin typeface="Open Sans"/>
                <a:ea typeface="Times New Roman" panose="02020603050405020304" pitchFamily="18" charset="0"/>
              </a:rPr>
              <a:t>normas </a:t>
            </a:r>
            <a:r>
              <a:rPr kumimoji="0" lang="es-ES" sz="1400" b="0" i="1" u="none" strike="noStrike" cap="none" normalizeH="0" baseline="0" dirty="0" err="1" smtClean="0">
                <a:ln>
                  <a:noFill/>
                </a:ln>
                <a:solidFill>
                  <a:schemeClr val="tx1"/>
                </a:solidFill>
                <a:effectLst/>
                <a:latin typeface="Open Sans"/>
                <a:ea typeface="Times New Roman" panose="02020603050405020304" pitchFamily="18" charset="0"/>
              </a:rPr>
              <a:t>apa</a:t>
            </a:r>
            <a:r>
              <a:rPr kumimoji="0" lang="es-ES" sz="1400" b="0" i="0" u="none" strike="noStrike" cap="none" normalizeH="0" baseline="0" dirty="0" smtClean="0">
                <a:ln>
                  <a:noFill/>
                </a:ln>
                <a:solidFill>
                  <a:schemeClr val="tx1"/>
                </a:solidFill>
                <a:effectLst/>
                <a:latin typeface="Open Sans"/>
                <a:ea typeface="Times New Roman" panose="02020603050405020304" pitchFamily="18" charset="0"/>
              </a:rPr>
              <a:t>. (2020). Obtenido de http://normas-apa.com/apa-icontec-ieee/</a:t>
            </a:r>
            <a:endParaRPr kumimoji="0" lang="es-CO" sz="1400" b="0" i="0" u="none" strike="noStrike" cap="none" normalizeH="0" baseline="0" dirty="0" smtClean="0">
              <a:ln>
                <a:noFill/>
              </a:ln>
              <a:solidFill>
                <a:schemeClr val="tx1"/>
              </a:solidFill>
              <a:effectLst/>
              <a:latin typeface="Open Sans"/>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sz="1400" b="0" i="1" u="none" strike="noStrike" cap="none" normalizeH="0" baseline="0" dirty="0" smtClean="0">
                <a:ln>
                  <a:noFill/>
                </a:ln>
                <a:solidFill>
                  <a:schemeClr val="tx1"/>
                </a:solidFill>
                <a:effectLst/>
                <a:latin typeface="Open Sans"/>
                <a:ea typeface="Times New Roman" panose="02020603050405020304" pitchFamily="18" charset="0"/>
              </a:rPr>
              <a:t>NUEVA ISO 45001:2018</a:t>
            </a:r>
            <a:r>
              <a:rPr kumimoji="0" lang="es-ES" sz="1400" b="0" i="0" u="none" strike="noStrike" cap="none" normalizeH="0" baseline="0" dirty="0" smtClean="0">
                <a:ln>
                  <a:noFill/>
                </a:ln>
                <a:solidFill>
                  <a:schemeClr val="tx1"/>
                </a:solidFill>
                <a:effectLst/>
                <a:latin typeface="Open Sans"/>
                <a:ea typeface="Times New Roman" panose="02020603050405020304" pitchFamily="18" charset="0"/>
              </a:rPr>
              <a:t>. (s.f.). Obtenido de https://www.nueva-iso-45001.com/2015/06/ohsas-18001-salud-ocupacional/#:~:text=Protecci%C3%B3n%20total%20y%20absoluta%20y,y%20Salud%20en%20el%20Trabajo.</a:t>
            </a:r>
            <a:endParaRPr kumimoji="0" lang="es-CO" sz="1400" b="0" i="0" u="none" strike="noStrike" cap="none" normalizeH="0" baseline="0" dirty="0" smtClean="0">
              <a:ln>
                <a:noFill/>
              </a:ln>
              <a:solidFill>
                <a:schemeClr val="tx1"/>
              </a:solidFill>
              <a:effectLst/>
              <a:latin typeface="Open Sans"/>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sz="1400" b="0" i="1" u="none" strike="noStrike" cap="none" normalizeH="0" baseline="0" dirty="0" err="1" smtClean="0">
                <a:ln>
                  <a:noFill/>
                </a:ln>
                <a:solidFill>
                  <a:schemeClr val="tx1"/>
                </a:solidFill>
                <a:effectLst/>
                <a:latin typeface="Open Sans"/>
                <a:ea typeface="Times New Roman" panose="02020603050405020304" pitchFamily="18" charset="0"/>
              </a:rPr>
              <a:t>oasys</a:t>
            </a:r>
            <a:r>
              <a:rPr kumimoji="0" lang="es-ES" sz="1400" b="0" i="0" u="none" strike="noStrike" cap="none" normalizeH="0" baseline="0" dirty="0" smtClean="0">
                <a:ln>
                  <a:noFill/>
                </a:ln>
                <a:solidFill>
                  <a:schemeClr val="tx1"/>
                </a:solidFill>
                <a:effectLst/>
                <a:latin typeface="Open Sans"/>
                <a:ea typeface="Times New Roman" panose="02020603050405020304" pitchFamily="18" charset="0"/>
              </a:rPr>
              <a:t>. (s.f.). Obtenido de https://oasys-sw.com/sistemas-embebidos-industria/#:~:text=Los%20sistemas%20embebidos%20se%20aplican,se%20aprovecha%20de%20esta%20tecnolog%C3%ADa.</a:t>
            </a:r>
            <a:endParaRPr kumimoji="0" lang="es-CO" sz="1400" b="0" i="0" u="none" strike="noStrike" cap="none" normalizeH="0" baseline="0" dirty="0" smtClean="0">
              <a:ln>
                <a:noFill/>
              </a:ln>
              <a:solidFill>
                <a:schemeClr val="tx1"/>
              </a:solidFill>
              <a:effectLst/>
              <a:latin typeface="Open Sans"/>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sz="1400" b="0" i="0" u="none" strike="noStrike" cap="none" normalizeH="0" baseline="0" dirty="0" smtClean="0">
                <a:ln>
                  <a:noFill/>
                </a:ln>
                <a:solidFill>
                  <a:schemeClr val="tx1"/>
                </a:solidFill>
                <a:effectLst/>
                <a:latin typeface="Open Sans"/>
                <a:ea typeface="Times New Roman" panose="02020603050405020304" pitchFamily="18" charset="0"/>
              </a:rPr>
              <a:t>Santos, I. P. (s.f.). </a:t>
            </a:r>
            <a:r>
              <a:rPr kumimoji="0" lang="es-ES" sz="1400" b="0" i="1" u="none" strike="noStrike" cap="none" normalizeH="0" baseline="0" dirty="0" smtClean="0">
                <a:ln>
                  <a:noFill/>
                </a:ln>
                <a:solidFill>
                  <a:schemeClr val="tx1"/>
                </a:solidFill>
                <a:effectLst/>
                <a:latin typeface="Open Sans"/>
                <a:ea typeface="Times New Roman" panose="02020603050405020304" pitchFamily="18" charset="0"/>
              </a:rPr>
              <a:t>TOMI</a:t>
            </a:r>
            <a:r>
              <a:rPr kumimoji="0" lang="es-ES" sz="1400" b="0" i="0" u="none" strike="noStrike" cap="none" normalizeH="0" baseline="0" dirty="0" smtClean="0">
                <a:ln>
                  <a:noFill/>
                </a:ln>
                <a:solidFill>
                  <a:schemeClr val="tx1"/>
                </a:solidFill>
                <a:effectLst/>
                <a:latin typeface="Open Sans"/>
                <a:ea typeface="Times New Roman" panose="02020603050405020304" pitchFamily="18" charset="0"/>
              </a:rPr>
              <a:t>. Obtenido de https://tomi.digital/en/25897/tecnica-de-redaccion-de-textos</a:t>
            </a:r>
            <a:endParaRPr kumimoji="0" lang="es-CO" sz="1400" b="0" i="0" u="none" strike="noStrike" cap="none" normalizeH="0" baseline="0" dirty="0" smtClean="0">
              <a:ln>
                <a:noFill/>
              </a:ln>
              <a:solidFill>
                <a:schemeClr val="tx1"/>
              </a:solidFill>
              <a:effectLst/>
              <a:latin typeface="Open Sans"/>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s-CO"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5209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1">
            <a:extLst>
              <a:ext uri="{FF2B5EF4-FFF2-40B4-BE49-F238E27FC236}">
                <a16:creationId xmlns="" xmlns:a16="http://schemas.microsoft.com/office/drawing/2014/main" id="{A258A6A6-658D-4CF1-986B-756ED765CFD8}"/>
              </a:ext>
            </a:extLst>
          </p:cNvPr>
          <p:cNvSpPr/>
          <p:nvPr/>
        </p:nvSpPr>
        <p:spPr>
          <a:xfrm>
            <a:off x="6458340" y="2767169"/>
            <a:ext cx="5330538" cy="3073192"/>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Calibri" panose="020F0502020204030204" pitchFamily="34" charset="0"/>
            </a:endParaRPr>
          </a:p>
        </p:txBody>
      </p:sp>
      <p:pic>
        <p:nvPicPr>
          <p:cNvPr id="12" name="Imagen 11" descr="Icono&#10;&#10;Descripción generada automáticamente">
            <a:extLst>
              <a:ext uri="{FF2B5EF4-FFF2-40B4-BE49-F238E27FC236}">
                <a16:creationId xmlns="" xmlns:a16="http://schemas.microsoft.com/office/drawing/2014/main" id="{549206C7-7DCC-4808-AA16-21A9F601E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8362" y="1743062"/>
            <a:ext cx="530557" cy="658918"/>
          </a:xfrm>
          <a:prstGeom prst="rect">
            <a:avLst/>
          </a:prstGeom>
        </p:spPr>
      </p:pic>
      <p:grpSp>
        <p:nvGrpSpPr>
          <p:cNvPr id="13" name="Grupo 12">
            <a:extLst>
              <a:ext uri="{FF2B5EF4-FFF2-40B4-BE49-F238E27FC236}">
                <a16:creationId xmlns="" xmlns:a16="http://schemas.microsoft.com/office/drawing/2014/main" id="{52291504-CF6B-4BFF-97D4-DA099BE12FBF}"/>
              </a:ext>
            </a:extLst>
          </p:cNvPr>
          <p:cNvGrpSpPr/>
          <p:nvPr/>
        </p:nvGrpSpPr>
        <p:grpSpPr>
          <a:xfrm>
            <a:off x="6458340" y="1620577"/>
            <a:ext cx="1383741" cy="372489"/>
            <a:chOff x="4042" y="3636"/>
            <a:chExt cx="2925" cy="565"/>
          </a:xfrm>
        </p:grpSpPr>
        <p:cxnSp>
          <p:nvCxnSpPr>
            <p:cNvPr id="17" name="Conector recto 16">
              <a:extLst>
                <a:ext uri="{FF2B5EF4-FFF2-40B4-BE49-F238E27FC236}">
                  <a16:creationId xmlns="" xmlns:a16="http://schemas.microsoft.com/office/drawing/2014/main" id="{4232C1EF-F084-43F4-9500-DB608C28B881}"/>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8" name="Conector recto 17">
              <a:extLst>
                <a:ext uri="{FF2B5EF4-FFF2-40B4-BE49-F238E27FC236}">
                  <a16:creationId xmlns="" xmlns:a16="http://schemas.microsoft.com/office/drawing/2014/main" id="{F4379149-62EA-414F-AF8B-CC5F949ECDE9}"/>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9" name="Conector recto 18">
              <a:extLst>
                <a:ext uri="{FF2B5EF4-FFF2-40B4-BE49-F238E27FC236}">
                  <a16:creationId xmlns="" xmlns:a16="http://schemas.microsoft.com/office/drawing/2014/main" id="{24D48805-0166-4E56-A603-CA8DAA0E7265}"/>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20" name="CuadroTexto 19">
            <a:extLst>
              <a:ext uri="{FF2B5EF4-FFF2-40B4-BE49-F238E27FC236}">
                <a16:creationId xmlns="" xmlns:a16="http://schemas.microsoft.com/office/drawing/2014/main" id="{9C3F333B-629D-4708-BC2E-BA3F76F5CE47}"/>
              </a:ext>
            </a:extLst>
          </p:cNvPr>
          <p:cNvSpPr txBox="1"/>
          <p:nvPr/>
        </p:nvSpPr>
        <p:spPr>
          <a:xfrm>
            <a:off x="6553750" y="1675931"/>
            <a:ext cx="1204376" cy="307777"/>
          </a:xfrm>
          <a:prstGeom prst="rect">
            <a:avLst/>
          </a:prstGeom>
          <a:noFill/>
          <a:ln>
            <a:noFill/>
          </a:ln>
        </p:spPr>
        <p:txBody>
          <a:bodyPr wrap="square" rtlCol="0">
            <a:spAutoFit/>
          </a:bodyPr>
          <a:lstStyle/>
          <a:p>
            <a:pPr algn="ctr"/>
            <a:r>
              <a:rPr lang="es-ES" sz="1400" b="1" dirty="0">
                <a:solidFill>
                  <a:srgbClr val="1A3255"/>
                </a:solidFill>
                <a:latin typeface="Open Sans" panose="020B0606030504020204"/>
              </a:rPr>
              <a:t>Objetivo</a:t>
            </a:r>
          </a:p>
        </p:txBody>
      </p:sp>
      <p:grpSp>
        <p:nvGrpSpPr>
          <p:cNvPr id="21" name="Grupo 20">
            <a:extLst>
              <a:ext uri="{FF2B5EF4-FFF2-40B4-BE49-F238E27FC236}">
                <a16:creationId xmlns="" xmlns:a16="http://schemas.microsoft.com/office/drawing/2014/main" id="{2CA54EDE-E8D6-4BF1-BA52-588E8441ACA5}"/>
              </a:ext>
            </a:extLst>
          </p:cNvPr>
          <p:cNvGrpSpPr/>
          <p:nvPr/>
        </p:nvGrpSpPr>
        <p:grpSpPr>
          <a:xfrm>
            <a:off x="7967252" y="1620577"/>
            <a:ext cx="2076147" cy="372489"/>
            <a:chOff x="4042" y="3636"/>
            <a:chExt cx="2925" cy="565"/>
          </a:xfrm>
        </p:grpSpPr>
        <p:cxnSp>
          <p:nvCxnSpPr>
            <p:cNvPr id="22" name="Conector recto 21">
              <a:extLst>
                <a:ext uri="{FF2B5EF4-FFF2-40B4-BE49-F238E27FC236}">
                  <a16:creationId xmlns="" xmlns:a16="http://schemas.microsoft.com/office/drawing/2014/main" id="{0FD32104-E403-4D3B-B754-66862CB8D81E}"/>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3" name="Conector recto 22">
              <a:extLst>
                <a:ext uri="{FF2B5EF4-FFF2-40B4-BE49-F238E27FC236}">
                  <a16:creationId xmlns="" xmlns:a16="http://schemas.microsoft.com/office/drawing/2014/main" id="{8F2F531B-2F24-4C6A-A926-A9ADB88A65DE}"/>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4" name="Conector recto 23">
              <a:extLst>
                <a:ext uri="{FF2B5EF4-FFF2-40B4-BE49-F238E27FC236}">
                  <a16:creationId xmlns="" xmlns:a16="http://schemas.microsoft.com/office/drawing/2014/main" id="{D4E8F167-3AAB-4D2F-9097-4BD0199D2D74}"/>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25" name="CuadroTexto 24">
            <a:extLst>
              <a:ext uri="{FF2B5EF4-FFF2-40B4-BE49-F238E27FC236}">
                <a16:creationId xmlns="" xmlns:a16="http://schemas.microsoft.com/office/drawing/2014/main" id="{4EB99B22-2FD8-4EE5-BBCC-6C11300D4FCB}"/>
              </a:ext>
            </a:extLst>
          </p:cNvPr>
          <p:cNvSpPr txBox="1"/>
          <p:nvPr/>
        </p:nvSpPr>
        <p:spPr>
          <a:xfrm>
            <a:off x="7974351" y="1675932"/>
            <a:ext cx="2058402" cy="307777"/>
          </a:xfrm>
          <a:prstGeom prst="rect">
            <a:avLst/>
          </a:prstGeom>
          <a:noFill/>
          <a:ln>
            <a:noFill/>
          </a:ln>
        </p:spPr>
        <p:txBody>
          <a:bodyPr wrap="square" rtlCol="0">
            <a:spAutoFit/>
          </a:bodyPr>
          <a:lstStyle/>
          <a:p>
            <a:pPr algn="ctr"/>
            <a:r>
              <a:rPr lang="es-ES" sz="1400" b="1" dirty="0">
                <a:solidFill>
                  <a:srgbClr val="1A3255"/>
                </a:solidFill>
                <a:latin typeface="Open Sans" panose="020B0606030504020204"/>
              </a:rPr>
              <a:t>Contenido temático</a:t>
            </a:r>
          </a:p>
        </p:txBody>
      </p:sp>
      <p:grpSp>
        <p:nvGrpSpPr>
          <p:cNvPr id="26" name="Grupo 25">
            <a:extLst>
              <a:ext uri="{FF2B5EF4-FFF2-40B4-BE49-F238E27FC236}">
                <a16:creationId xmlns="" xmlns:a16="http://schemas.microsoft.com/office/drawing/2014/main" id="{5B42DA58-D578-44BD-BB0D-3D80404E7575}"/>
              </a:ext>
            </a:extLst>
          </p:cNvPr>
          <p:cNvGrpSpPr/>
          <p:nvPr/>
        </p:nvGrpSpPr>
        <p:grpSpPr>
          <a:xfrm>
            <a:off x="10164508" y="1608737"/>
            <a:ext cx="1570897" cy="372489"/>
            <a:chOff x="4042" y="3636"/>
            <a:chExt cx="2925" cy="565"/>
          </a:xfrm>
        </p:grpSpPr>
        <p:cxnSp>
          <p:nvCxnSpPr>
            <p:cNvPr id="27" name="Conector recto 26">
              <a:extLst>
                <a:ext uri="{FF2B5EF4-FFF2-40B4-BE49-F238E27FC236}">
                  <a16:creationId xmlns="" xmlns:a16="http://schemas.microsoft.com/office/drawing/2014/main" id="{DD17AC85-0882-430A-B36D-59E58077706D}"/>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8" name="Conector recto 27">
              <a:extLst>
                <a:ext uri="{FF2B5EF4-FFF2-40B4-BE49-F238E27FC236}">
                  <a16:creationId xmlns="" xmlns:a16="http://schemas.microsoft.com/office/drawing/2014/main" id="{96750A22-7BBC-4B35-B4E9-1CBBE5CFA939}"/>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9" name="Conector recto 28">
              <a:extLst>
                <a:ext uri="{FF2B5EF4-FFF2-40B4-BE49-F238E27FC236}">
                  <a16:creationId xmlns="" xmlns:a16="http://schemas.microsoft.com/office/drawing/2014/main" id="{629C1525-ABEE-45D7-8002-667B71E153E2}"/>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30" name="CuadroTexto 29">
            <a:extLst>
              <a:ext uri="{FF2B5EF4-FFF2-40B4-BE49-F238E27FC236}">
                <a16:creationId xmlns="" xmlns:a16="http://schemas.microsoft.com/office/drawing/2014/main" id="{77BEC3DD-D95D-43E5-846C-24509424A693}"/>
              </a:ext>
            </a:extLst>
          </p:cNvPr>
          <p:cNvSpPr txBox="1"/>
          <p:nvPr/>
        </p:nvSpPr>
        <p:spPr>
          <a:xfrm>
            <a:off x="10313461" y="1685289"/>
            <a:ext cx="1272990" cy="307777"/>
          </a:xfrm>
          <a:prstGeom prst="rect">
            <a:avLst/>
          </a:prstGeom>
          <a:noFill/>
          <a:ln>
            <a:noFill/>
          </a:ln>
        </p:spPr>
        <p:txBody>
          <a:bodyPr wrap="square" rtlCol="0">
            <a:spAutoFit/>
          </a:bodyPr>
          <a:lstStyle/>
          <a:p>
            <a:pPr algn="ctr"/>
            <a:r>
              <a:rPr lang="es-ES" sz="1400" b="1" dirty="0">
                <a:solidFill>
                  <a:srgbClr val="1A3255"/>
                </a:solidFill>
                <a:latin typeface="Open Sans" panose="020B0606030504020204"/>
              </a:rPr>
              <a:t>Metodología</a:t>
            </a:r>
          </a:p>
        </p:txBody>
      </p:sp>
      <p:pic>
        <p:nvPicPr>
          <p:cNvPr id="31" name="Imagen 30" descr="Imagen que contiene Gráfico de embudo&#10;&#10;Descripción generada automáticamente">
            <a:extLst>
              <a:ext uri="{FF2B5EF4-FFF2-40B4-BE49-F238E27FC236}">
                <a16:creationId xmlns="" xmlns:a16="http://schemas.microsoft.com/office/drawing/2014/main" id="{8BB2518E-EA0C-4915-9351-D024EAC09E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2333" y="1164827"/>
            <a:ext cx="512221" cy="512221"/>
          </a:xfrm>
          <a:prstGeom prst="rect">
            <a:avLst/>
          </a:prstGeom>
        </p:spPr>
      </p:pic>
      <p:pic>
        <p:nvPicPr>
          <p:cNvPr id="32" name="Imagen 31" descr="Icono&#10;&#10;Descripción generada automáticamente">
            <a:extLst>
              <a:ext uri="{FF2B5EF4-FFF2-40B4-BE49-F238E27FC236}">
                <a16:creationId xmlns="" xmlns:a16="http://schemas.microsoft.com/office/drawing/2014/main" id="{FC8BCFFC-B64F-475F-8255-58B7E78FB6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7574" y="1173067"/>
            <a:ext cx="512222" cy="512222"/>
          </a:xfrm>
          <a:prstGeom prst="rect">
            <a:avLst/>
          </a:prstGeom>
        </p:spPr>
      </p:pic>
      <p:pic>
        <p:nvPicPr>
          <p:cNvPr id="33" name="Imagen 32" descr="Icono&#10;&#10;Descripción generada automáticamente">
            <a:extLst>
              <a:ext uri="{FF2B5EF4-FFF2-40B4-BE49-F238E27FC236}">
                <a16:creationId xmlns="" xmlns:a16="http://schemas.microsoft.com/office/drawing/2014/main" id="{9A1D6698-DBBC-422D-8F8F-DC17A7F4AA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9386" y="1155316"/>
            <a:ext cx="520615" cy="520615"/>
          </a:xfrm>
          <a:prstGeom prst="rect">
            <a:avLst/>
          </a:prstGeom>
        </p:spPr>
      </p:pic>
      <p:sp>
        <p:nvSpPr>
          <p:cNvPr id="16" name="CuadroTexto 15">
            <a:extLst>
              <a:ext uri="{FF2B5EF4-FFF2-40B4-BE49-F238E27FC236}">
                <a16:creationId xmlns="" xmlns:a16="http://schemas.microsoft.com/office/drawing/2014/main" id="{4148F3CA-4D1D-4342-BAA9-1606C2173BBC}"/>
              </a:ext>
            </a:extLst>
          </p:cNvPr>
          <p:cNvSpPr txBox="1"/>
          <p:nvPr/>
        </p:nvSpPr>
        <p:spPr>
          <a:xfrm>
            <a:off x="6868535" y="2857215"/>
            <a:ext cx="4362450" cy="2677656"/>
          </a:xfrm>
          <a:prstGeom prst="rect">
            <a:avLst/>
          </a:prstGeom>
          <a:noFill/>
          <a:ln>
            <a:noFill/>
          </a:ln>
        </p:spPr>
        <p:txBody>
          <a:bodyPr wrap="square" rtlCol="0">
            <a:spAutoFit/>
          </a:bodyPr>
          <a:lstStyle/>
          <a:p>
            <a:endParaRPr lang="es-ES" sz="1400" dirty="0" smtClean="0">
              <a:solidFill>
                <a:schemeClr val="bg2">
                  <a:lumMod val="25000"/>
                </a:schemeClr>
              </a:solidFill>
              <a:latin typeface="Open Sans" panose="020B0606030504020204"/>
            </a:endParaRPr>
          </a:p>
          <a:p>
            <a:r>
              <a:rPr lang="es-ES" sz="1400" b="1" dirty="0" smtClean="0">
                <a:solidFill>
                  <a:srgbClr val="1A3255"/>
                </a:solidFill>
                <a:latin typeface="Open Sans" panose="020B0606030504020204"/>
              </a:rPr>
              <a:t>Objetivo:</a:t>
            </a:r>
            <a:endParaRPr lang="es-ES" sz="1400" b="1" dirty="0">
              <a:solidFill>
                <a:srgbClr val="1A3255"/>
              </a:solidFill>
              <a:latin typeface="Open Sans" panose="020B0606030504020204"/>
            </a:endParaRPr>
          </a:p>
          <a:p>
            <a:pPr algn="just"/>
            <a:r>
              <a:rPr lang="es-CO" sz="1400" dirty="0">
                <a:solidFill>
                  <a:schemeClr val="bg2">
                    <a:lumMod val="25000"/>
                  </a:schemeClr>
                </a:solidFill>
                <a:latin typeface="Open Sans" panose="020B0606030504020204"/>
              </a:rPr>
              <a:t>En esta unidad se explicará todas las características de un sistema embebido, como funciona, en donde se puede encontrar y cuál es su aplicación. Se definirán todas las normas vigentes de seguridad y salud ocupacional con su respectiva explicación, también se hablará de las técnicas de narración de documentos escritos, se estudiará las maneras de hacer y diseñar un informe basándose en las normas Icontec e IEEE y se explicarán las hojas de características de los componentes, cuál es su importancia y sus objetivos</a:t>
            </a:r>
            <a:r>
              <a:rPr lang="es-CO" sz="1400" dirty="0" smtClean="0">
                <a:solidFill>
                  <a:schemeClr val="bg2">
                    <a:lumMod val="25000"/>
                  </a:schemeClr>
                </a:solidFill>
                <a:latin typeface="Open Sans" panose="020B0606030504020204"/>
              </a:rPr>
              <a:t>.</a:t>
            </a:r>
          </a:p>
          <a:p>
            <a:pPr algn="just"/>
            <a:endParaRPr lang="es-ES" sz="1400" dirty="0">
              <a:solidFill>
                <a:srgbClr val="1A3255"/>
              </a:solidFill>
              <a:latin typeface="Calibri" panose="020F0502020204030204" pitchFamily="34" charset="0"/>
            </a:endParaRPr>
          </a:p>
        </p:txBody>
      </p:sp>
      <p:pic>
        <p:nvPicPr>
          <p:cNvPr id="34" name="Imagen 33" descr="Diagrama, Dibujo de ingeniería&#10;&#10;Descripción generada automáticamente">
            <a:extLst>
              <a:ext uri="{FF2B5EF4-FFF2-40B4-BE49-F238E27FC236}">
                <a16:creationId xmlns="" xmlns:a16="http://schemas.microsoft.com/office/drawing/2014/main" id="{0A71E3A3-4E68-4EDC-9235-CA30FE8CF3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898" y="1324136"/>
            <a:ext cx="5378779" cy="4726495"/>
          </a:xfrm>
          <a:prstGeom prst="rect">
            <a:avLst/>
          </a:prstGeom>
        </p:spPr>
      </p:pic>
    </p:spTree>
    <p:extLst>
      <p:ext uri="{BB962C8B-B14F-4D97-AF65-F5344CB8AC3E}">
        <p14:creationId xmlns:p14="http://schemas.microsoft.com/office/powerpoint/2010/main" val="1728906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a:extLst>
              <a:ext uri="{FF2B5EF4-FFF2-40B4-BE49-F238E27FC236}">
                <a16:creationId xmlns="" xmlns:a16="http://schemas.microsoft.com/office/drawing/2014/main" id="{F50D53D5-3372-43B8-A47D-9EF4E3077112}"/>
              </a:ext>
            </a:extLst>
          </p:cNvPr>
          <p:cNvSpPr/>
          <p:nvPr/>
        </p:nvSpPr>
        <p:spPr>
          <a:xfrm>
            <a:off x="714095" y="1534822"/>
            <a:ext cx="10731193" cy="1346029"/>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dirty="0">
              <a:solidFill>
                <a:schemeClr val="tx1">
                  <a:lumMod val="75000"/>
                  <a:lumOff val="25000"/>
                </a:schemeClr>
              </a:solidFill>
              <a:ea typeface="Times New Roman" panose="02020603050405020304" pitchFamily="18" charset="0"/>
            </a:endParaRPr>
          </a:p>
          <a:p>
            <a:pPr algn="just"/>
            <a:endParaRPr lang="es-ES" sz="1400" dirty="0">
              <a:solidFill>
                <a:schemeClr val="tx1">
                  <a:lumMod val="75000"/>
                  <a:lumOff val="25000"/>
                </a:schemeClr>
              </a:solidFill>
              <a:ea typeface="Times New Roman" panose="02020603050405020304" pitchFamily="18" charset="0"/>
            </a:endParaRPr>
          </a:p>
          <a:p>
            <a:pPr algn="just"/>
            <a:r>
              <a:rPr lang="es-CO" sz="1400" b="1" dirty="0">
                <a:solidFill>
                  <a:schemeClr val="tx1">
                    <a:lumMod val="75000"/>
                    <a:lumOff val="25000"/>
                  </a:schemeClr>
                </a:solidFill>
                <a:latin typeface="Open Sans" panose="020B0606030504020204"/>
                <a:ea typeface="Times New Roman" panose="02020603050405020304" pitchFamily="18" charset="0"/>
              </a:rPr>
              <a:t>La seguridad en los sistemas embebidos</a:t>
            </a:r>
          </a:p>
          <a:p>
            <a:pPr algn="just"/>
            <a:r>
              <a:rPr lang="es-CO" sz="1400" dirty="0">
                <a:solidFill>
                  <a:schemeClr val="tx1">
                    <a:lumMod val="75000"/>
                    <a:lumOff val="25000"/>
                  </a:schemeClr>
                </a:solidFill>
                <a:latin typeface="Open Sans" panose="020B0606030504020204"/>
                <a:ea typeface="Times New Roman" panose="02020603050405020304" pitchFamily="18" charset="0"/>
              </a:rPr>
              <a:t>Hablar de seguridad en un sistema electrónico, y más un sistema embebido que hace uso de una red para su constante monitoreo, es un tema muy delicado para tratar, ya que este tipo de dispositivos tienen la posibilidad de conectarse remotamente desde cualquier punto, esto es posible gracias al uso de la red, lo que conlleva a que estos pueden quedar vulnerables, pero este tema no es un factor fuerte, ya que tiene muchas debilidades en este sector, algunas carencias de seguridad pueden ser</a:t>
            </a:r>
            <a:r>
              <a:rPr lang="es-CO" sz="1400" dirty="0" smtClean="0">
                <a:solidFill>
                  <a:schemeClr val="tx1">
                    <a:lumMod val="75000"/>
                    <a:lumOff val="25000"/>
                  </a:schemeClr>
                </a:solidFill>
                <a:latin typeface="Open Sans" panose="020B0606030504020204"/>
                <a:ea typeface="Times New Roman" panose="02020603050405020304" pitchFamily="18" charset="0"/>
              </a:rPr>
              <a:t>:</a:t>
            </a:r>
          </a:p>
          <a:p>
            <a:pPr algn="just"/>
            <a:endParaRPr lang="es-CO" sz="1400" dirty="0">
              <a:solidFill>
                <a:schemeClr val="tx1">
                  <a:lumMod val="75000"/>
                  <a:lumOff val="25000"/>
                </a:schemeClr>
              </a:solidFill>
            </a:endParaRPr>
          </a:p>
          <a:p>
            <a:pPr algn="just"/>
            <a:endParaRPr lang="es-CO" sz="1400" dirty="0">
              <a:solidFill>
                <a:schemeClr val="tx1">
                  <a:lumMod val="75000"/>
                  <a:lumOff val="25000"/>
                </a:schemeClr>
              </a:solidFill>
            </a:endParaRPr>
          </a:p>
        </p:txBody>
      </p:sp>
      <p:sp>
        <p:nvSpPr>
          <p:cNvPr id="5" name="Rectángulo 4"/>
          <p:cNvSpPr/>
          <p:nvPr/>
        </p:nvSpPr>
        <p:spPr>
          <a:xfrm>
            <a:off x="6990970" y="3182614"/>
            <a:ext cx="3563209" cy="2246769"/>
          </a:xfrm>
          <a:prstGeom prst="rect">
            <a:avLst/>
          </a:prstGeom>
          <a:solidFill>
            <a:srgbClr val="FDFFDD"/>
          </a:solidFill>
        </p:spPr>
        <p:txBody>
          <a:bodyPr wrap="square">
            <a:spAutoFit/>
          </a:bodyPr>
          <a:lstStyle/>
          <a:p>
            <a:endParaRPr lang="es-CO" sz="1400" dirty="0" smtClean="0">
              <a:latin typeface="Open Sans" panose="020B0606030504020204"/>
            </a:endParaRPr>
          </a:p>
          <a:p>
            <a:pPr algn="just"/>
            <a:r>
              <a:rPr lang="es-CO" sz="1400" dirty="0" smtClean="0">
                <a:latin typeface="Open Sans" panose="020B0606030504020204"/>
              </a:rPr>
              <a:t>Finalmente</a:t>
            </a:r>
            <a:r>
              <a:rPr lang="es-CO" sz="1400" dirty="0">
                <a:latin typeface="Open Sans" panose="020B0606030504020204"/>
              </a:rPr>
              <a:t>, la poca seguridad de estos sistemas está siendo replanteada gracias a que poco a poco se vienen implementando con mayor frecuencia en la denominada “industria 4.0”, y esto ha demandado que los diseñadores busquen la forma de mejorar este aspecto</a:t>
            </a:r>
            <a:r>
              <a:rPr lang="es-CO" sz="1400" dirty="0" smtClean="0">
                <a:latin typeface="Open Sans" panose="020B0606030504020204"/>
              </a:rPr>
              <a:t>.</a:t>
            </a:r>
          </a:p>
          <a:p>
            <a:endParaRPr lang="es-CO" sz="1400" dirty="0">
              <a:latin typeface="Open Sans" panose="020B0606030504020204"/>
            </a:endParaRPr>
          </a:p>
          <a:p>
            <a:endParaRPr lang="es-CO" sz="1400" dirty="0">
              <a:latin typeface="Open Sans" panose="020B0606030504020204"/>
            </a:endParaRPr>
          </a:p>
          <a:p>
            <a:endParaRPr lang="es-CO" sz="1400" dirty="0">
              <a:latin typeface="Open Sans" panose="020B0606030504020204"/>
            </a:endParaRPr>
          </a:p>
        </p:txBody>
      </p:sp>
      <p:sp>
        <p:nvSpPr>
          <p:cNvPr id="7" name="Rectángulo 6"/>
          <p:cNvSpPr/>
          <p:nvPr/>
        </p:nvSpPr>
        <p:spPr>
          <a:xfrm>
            <a:off x="345474" y="950462"/>
            <a:ext cx="4816896"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7197" y="4728199"/>
            <a:ext cx="1372676" cy="1372676"/>
          </a:xfrm>
          <a:prstGeom prst="rect">
            <a:avLst/>
          </a:prstGeom>
        </p:spPr>
      </p:pic>
      <p:sp>
        <p:nvSpPr>
          <p:cNvPr id="6" name="Rectángulo redondeado 5"/>
          <p:cNvSpPr/>
          <p:nvPr/>
        </p:nvSpPr>
        <p:spPr>
          <a:xfrm>
            <a:off x="956052" y="3328070"/>
            <a:ext cx="5084311" cy="1297858"/>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es-CO" sz="1400" b="1" dirty="0">
                <a:solidFill>
                  <a:schemeClr val="tx1">
                    <a:lumMod val="75000"/>
                    <a:lumOff val="25000"/>
                  </a:schemeClr>
                </a:solidFill>
                <a:latin typeface="Open Sans" panose="020B0606030504020204"/>
              </a:rPr>
              <a:t>Código libre o reutilizado: </a:t>
            </a:r>
            <a:r>
              <a:rPr lang="es-CO" sz="1400" dirty="0">
                <a:solidFill>
                  <a:schemeClr val="tx1">
                    <a:lumMod val="75000"/>
                    <a:lumOff val="25000"/>
                  </a:schemeClr>
                </a:solidFill>
                <a:latin typeface="Open Sans" panose="020B0606030504020204"/>
              </a:rPr>
              <a:t>a veces los sistemas embebidos utilizan códigos para su programación ya utilizados sin constatar que este esté libre</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5412" y="4259404"/>
            <a:ext cx="5115786" cy="328299"/>
          </a:xfrm>
          <a:prstGeom prst="rect">
            <a:avLst/>
          </a:prstGeom>
        </p:spPr>
      </p:pic>
      <p:sp>
        <p:nvSpPr>
          <p:cNvPr id="18" name="Elipse 17"/>
          <p:cNvSpPr/>
          <p:nvPr/>
        </p:nvSpPr>
        <p:spPr>
          <a:xfrm>
            <a:off x="2537613"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p:cNvSpPr/>
          <p:nvPr/>
        </p:nvSpPr>
        <p:spPr>
          <a:xfrm>
            <a:off x="2885768"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lipse 21"/>
          <p:cNvSpPr/>
          <p:nvPr/>
        </p:nvSpPr>
        <p:spPr>
          <a:xfrm>
            <a:off x="3233923"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Elipse 22"/>
          <p:cNvSpPr/>
          <p:nvPr/>
        </p:nvSpPr>
        <p:spPr>
          <a:xfrm>
            <a:off x="3582078" y="4641228"/>
            <a:ext cx="216309" cy="2163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23"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3130" y="4796727"/>
            <a:ext cx="374203" cy="464736"/>
          </a:xfrm>
          <a:prstGeom prst="rect">
            <a:avLst/>
          </a:prstGeom>
        </p:spPr>
      </p:pic>
      <p:sp>
        <p:nvSpPr>
          <p:cNvPr id="15" name="CuadroTexto 14"/>
          <p:cNvSpPr txBox="1"/>
          <p:nvPr/>
        </p:nvSpPr>
        <p:spPr>
          <a:xfrm>
            <a:off x="1454505" y="4595493"/>
            <a:ext cx="660758" cy="307777"/>
          </a:xfrm>
          <a:prstGeom prst="rect">
            <a:avLst/>
          </a:prstGeom>
          <a:noFill/>
        </p:spPr>
        <p:txBody>
          <a:bodyPr wrap="none" rtlCol="0">
            <a:spAutoFit/>
          </a:bodyPr>
          <a:lstStyle/>
          <a:p>
            <a:r>
              <a:rPr lang="es-CO" sz="1400" b="1" i="1" dirty="0" smtClean="0">
                <a:latin typeface="Open Sans" panose="020B0606030504020204"/>
              </a:rPr>
              <a:t>Desliza</a:t>
            </a:r>
            <a:endParaRPr lang="es-CO" sz="1400" b="1" i="1" dirty="0">
              <a:latin typeface="Open Sans" panose="020B0606030504020204"/>
            </a:endParaRPr>
          </a:p>
        </p:txBody>
      </p:sp>
      <p:sp>
        <p:nvSpPr>
          <p:cNvPr id="16" name="Rectángulo redondeado 15"/>
          <p:cNvSpPr/>
          <p:nvPr/>
        </p:nvSpPr>
        <p:spPr>
          <a:xfrm>
            <a:off x="4540942" y="5670507"/>
            <a:ext cx="3077497" cy="363794"/>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latin typeface="Open Sans" panose="020B0606030504020204"/>
              </a:rPr>
              <a:t>Características de los sistemas embebidos </a:t>
            </a:r>
          </a:p>
        </p:txBody>
      </p:sp>
      <p:pic>
        <p:nvPicPr>
          <p:cNvPr id="14" name="Imagen 13"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5866" y="5852404"/>
            <a:ext cx="374203" cy="464736"/>
          </a:xfrm>
          <a:prstGeom prst="rect">
            <a:avLst/>
          </a:prstGeom>
        </p:spPr>
      </p:pic>
      <p:pic>
        <p:nvPicPr>
          <p:cNvPr id="17" name="Imagen 16"/>
          <p:cNvPicPr>
            <a:picLocks noChangeAspect="1"/>
          </p:cNvPicPr>
          <p:nvPr/>
        </p:nvPicPr>
        <p:blipFill>
          <a:blip r:embed="rId6"/>
          <a:stretch>
            <a:fillRect/>
          </a:stretch>
        </p:blipFill>
        <p:spPr>
          <a:xfrm>
            <a:off x="0" y="-1"/>
            <a:ext cx="12192000" cy="6858001"/>
          </a:xfrm>
          <a:prstGeom prst="rect">
            <a:avLst/>
          </a:prstGeom>
        </p:spPr>
      </p:pic>
      <p:sp>
        <p:nvSpPr>
          <p:cNvPr id="32" name="Rectángulo 31"/>
          <p:cNvSpPr/>
          <p:nvPr/>
        </p:nvSpPr>
        <p:spPr>
          <a:xfrm>
            <a:off x="345474" y="1632155"/>
            <a:ext cx="11512229" cy="423542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Rectángulo redondeado 32"/>
          <p:cNvSpPr/>
          <p:nvPr/>
        </p:nvSpPr>
        <p:spPr>
          <a:xfrm>
            <a:off x="4316039" y="1453818"/>
            <a:ext cx="3077497" cy="363794"/>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latin typeface="Open Sans" panose="020B0606030504020204"/>
              </a:rPr>
              <a:t>Características de los sistemas embebidos </a:t>
            </a:r>
          </a:p>
        </p:txBody>
      </p:sp>
      <p:pic>
        <p:nvPicPr>
          <p:cNvPr id="34" name="Imagen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1924" y="1128434"/>
            <a:ext cx="4739150" cy="4739150"/>
          </a:xfrm>
          <a:prstGeom prst="rect">
            <a:avLst/>
          </a:prstGeom>
        </p:spPr>
      </p:pic>
      <p:sp>
        <p:nvSpPr>
          <p:cNvPr id="35" name="Rectángulo redondeado 34"/>
          <p:cNvSpPr/>
          <p:nvPr/>
        </p:nvSpPr>
        <p:spPr>
          <a:xfrm>
            <a:off x="2149238" y="2246192"/>
            <a:ext cx="1209367" cy="589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dirty="0">
                <a:latin typeface="Open Sans" panose="020B0606030504020204"/>
              </a:rPr>
              <a:t>1</a:t>
            </a:r>
          </a:p>
        </p:txBody>
      </p:sp>
      <p:sp>
        <p:nvSpPr>
          <p:cNvPr id="36" name="Rectángulo redondeado 35"/>
          <p:cNvSpPr/>
          <p:nvPr/>
        </p:nvSpPr>
        <p:spPr>
          <a:xfrm>
            <a:off x="2149238" y="2917905"/>
            <a:ext cx="1209367" cy="589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dirty="0" smtClean="0">
                <a:latin typeface="Open Sans" panose="020B0606030504020204"/>
              </a:rPr>
              <a:t>2</a:t>
            </a:r>
            <a:endParaRPr lang="es-CO" sz="2000" dirty="0"/>
          </a:p>
        </p:txBody>
      </p:sp>
      <p:sp>
        <p:nvSpPr>
          <p:cNvPr id="37" name="Rectángulo redondeado 36"/>
          <p:cNvSpPr/>
          <p:nvPr/>
        </p:nvSpPr>
        <p:spPr>
          <a:xfrm>
            <a:off x="2149238" y="3589618"/>
            <a:ext cx="1209367" cy="589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dirty="0" smtClean="0">
                <a:latin typeface="Open Sans" panose="020B0606030504020204"/>
              </a:rPr>
              <a:t>3</a:t>
            </a:r>
            <a:endParaRPr lang="es-CO" sz="2000" dirty="0">
              <a:latin typeface="Open Sans" panose="020B0606030504020204"/>
            </a:endParaRPr>
          </a:p>
        </p:txBody>
      </p:sp>
      <p:sp>
        <p:nvSpPr>
          <p:cNvPr id="38" name="Rectángulo redondeado 37"/>
          <p:cNvSpPr/>
          <p:nvPr/>
        </p:nvSpPr>
        <p:spPr>
          <a:xfrm>
            <a:off x="2149238" y="4261331"/>
            <a:ext cx="1209367" cy="589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dirty="0" smtClean="0">
                <a:latin typeface="Open Sans" panose="020B0606030504020204"/>
              </a:rPr>
              <a:t>4</a:t>
            </a:r>
            <a:endParaRPr lang="es-CO" sz="2000" dirty="0">
              <a:latin typeface="Open Sans" panose="020B0606030504020204"/>
            </a:endParaRPr>
          </a:p>
        </p:txBody>
      </p:sp>
      <p:sp>
        <p:nvSpPr>
          <p:cNvPr id="39" name="Rectángulo 38"/>
          <p:cNvSpPr/>
          <p:nvPr/>
        </p:nvSpPr>
        <p:spPr>
          <a:xfrm>
            <a:off x="4203128" y="2389238"/>
            <a:ext cx="3303317" cy="2231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0" name="Imagen 24"/>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038034" y="2390082"/>
            <a:ext cx="585665" cy="585665"/>
          </a:xfrm>
          <a:prstGeom prst="rect">
            <a:avLst/>
          </a:prstGeom>
        </p:spPr>
      </p:pic>
    </p:spTree>
    <p:extLst>
      <p:ext uri="{BB962C8B-B14F-4D97-AF65-F5344CB8AC3E}">
        <p14:creationId xmlns:p14="http://schemas.microsoft.com/office/powerpoint/2010/main" val="3409559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a:extLst>
              <a:ext uri="{FF2B5EF4-FFF2-40B4-BE49-F238E27FC236}">
                <a16:creationId xmlns="" xmlns:a16="http://schemas.microsoft.com/office/drawing/2014/main" id="{F50D53D5-3372-43B8-A47D-9EF4E3077112}"/>
              </a:ext>
            </a:extLst>
          </p:cNvPr>
          <p:cNvSpPr/>
          <p:nvPr/>
        </p:nvSpPr>
        <p:spPr>
          <a:xfrm>
            <a:off x="714095" y="1534822"/>
            <a:ext cx="10731193" cy="1346029"/>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dirty="0">
              <a:solidFill>
                <a:schemeClr val="tx1">
                  <a:lumMod val="75000"/>
                  <a:lumOff val="25000"/>
                </a:schemeClr>
              </a:solidFill>
              <a:ea typeface="Times New Roman" panose="02020603050405020304" pitchFamily="18" charset="0"/>
            </a:endParaRPr>
          </a:p>
          <a:p>
            <a:pPr algn="just"/>
            <a:endParaRPr lang="es-ES" sz="1400" dirty="0">
              <a:solidFill>
                <a:schemeClr val="tx1">
                  <a:lumMod val="75000"/>
                  <a:lumOff val="25000"/>
                </a:schemeClr>
              </a:solidFill>
              <a:ea typeface="Times New Roman" panose="02020603050405020304" pitchFamily="18" charset="0"/>
            </a:endParaRPr>
          </a:p>
          <a:p>
            <a:pPr algn="just"/>
            <a:r>
              <a:rPr lang="es-CO" sz="1400" b="1" dirty="0">
                <a:solidFill>
                  <a:schemeClr val="tx1">
                    <a:lumMod val="75000"/>
                    <a:lumOff val="25000"/>
                  </a:schemeClr>
                </a:solidFill>
                <a:latin typeface="Open Sans" panose="020B0606030504020204"/>
                <a:ea typeface="Times New Roman" panose="02020603050405020304" pitchFamily="18" charset="0"/>
              </a:rPr>
              <a:t>La seguridad en los sistemas embebidos</a:t>
            </a:r>
          </a:p>
          <a:p>
            <a:pPr algn="just"/>
            <a:r>
              <a:rPr lang="es-CO" sz="1400" dirty="0">
                <a:solidFill>
                  <a:schemeClr val="tx1">
                    <a:lumMod val="75000"/>
                    <a:lumOff val="25000"/>
                  </a:schemeClr>
                </a:solidFill>
                <a:latin typeface="Open Sans" panose="020B0606030504020204"/>
                <a:ea typeface="Times New Roman" panose="02020603050405020304" pitchFamily="18" charset="0"/>
              </a:rPr>
              <a:t>Hablar de seguridad en un sistema electrónico, y más un sistema embebido que hace uso de una red para su constante monitoreo, es un tema muy delicado para tratar, ya que este tipo de dispositivos tienen la posibilidad de conectarse remotamente desde cualquier punto, esto es posible gracias al uso de la red, lo que conlleva a que estos pueden quedar vulnerables, pero este tema no es un factor fuerte, ya que tiene muchas debilidades en este sector, algunas carencias de seguridad pueden ser</a:t>
            </a:r>
            <a:r>
              <a:rPr lang="es-CO" sz="1400" dirty="0" smtClean="0">
                <a:solidFill>
                  <a:schemeClr val="tx1">
                    <a:lumMod val="75000"/>
                    <a:lumOff val="25000"/>
                  </a:schemeClr>
                </a:solidFill>
                <a:latin typeface="Open Sans" panose="020B0606030504020204"/>
                <a:ea typeface="Times New Roman" panose="02020603050405020304" pitchFamily="18" charset="0"/>
              </a:rPr>
              <a:t>:</a:t>
            </a:r>
          </a:p>
          <a:p>
            <a:pPr algn="just"/>
            <a:endParaRPr lang="es-CO" sz="1400" dirty="0">
              <a:solidFill>
                <a:schemeClr val="tx1">
                  <a:lumMod val="75000"/>
                  <a:lumOff val="25000"/>
                </a:schemeClr>
              </a:solidFill>
            </a:endParaRPr>
          </a:p>
          <a:p>
            <a:pPr algn="just"/>
            <a:endParaRPr lang="es-CO" sz="1400" dirty="0">
              <a:solidFill>
                <a:schemeClr val="tx1">
                  <a:lumMod val="75000"/>
                  <a:lumOff val="25000"/>
                </a:schemeClr>
              </a:solidFill>
            </a:endParaRPr>
          </a:p>
        </p:txBody>
      </p:sp>
      <p:sp>
        <p:nvSpPr>
          <p:cNvPr id="5" name="Rectángulo 4"/>
          <p:cNvSpPr/>
          <p:nvPr/>
        </p:nvSpPr>
        <p:spPr>
          <a:xfrm>
            <a:off x="6990970" y="3182614"/>
            <a:ext cx="3563209" cy="2246769"/>
          </a:xfrm>
          <a:prstGeom prst="rect">
            <a:avLst/>
          </a:prstGeom>
          <a:solidFill>
            <a:srgbClr val="FDFFDD"/>
          </a:solidFill>
        </p:spPr>
        <p:txBody>
          <a:bodyPr wrap="square">
            <a:spAutoFit/>
          </a:bodyPr>
          <a:lstStyle/>
          <a:p>
            <a:endParaRPr lang="es-CO" sz="1400" dirty="0" smtClean="0">
              <a:latin typeface="Open Sans" panose="020B0606030504020204"/>
            </a:endParaRPr>
          </a:p>
          <a:p>
            <a:pPr algn="just"/>
            <a:r>
              <a:rPr lang="es-CO" sz="1400" dirty="0" smtClean="0">
                <a:latin typeface="Open Sans" panose="020B0606030504020204"/>
              </a:rPr>
              <a:t>Finalmente</a:t>
            </a:r>
            <a:r>
              <a:rPr lang="es-CO" sz="1400" dirty="0">
                <a:latin typeface="Open Sans" panose="020B0606030504020204"/>
              </a:rPr>
              <a:t>, la poca seguridad de estos sistemas está siendo replanteada gracias a que poco a poco se vienen implementando con mayor frecuencia en la denominada “industria 4.0”, y esto ha demandado que los diseñadores busquen la forma de mejorar este aspecto</a:t>
            </a:r>
            <a:r>
              <a:rPr lang="es-CO" sz="1400" dirty="0" smtClean="0">
                <a:latin typeface="Open Sans" panose="020B0606030504020204"/>
              </a:rPr>
              <a:t>.</a:t>
            </a:r>
          </a:p>
          <a:p>
            <a:endParaRPr lang="es-CO" sz="1400" dirty="0">
              <a:latin typeface="Open Sans" panose="020B0606030504020204"/>
            </a:endParaRPr>
          </a:p>
          <a:p>
            <a:endParaRPr lang="es-CO" sz="1400" dirty="0">
              <a:latin typeface="Open Sans" panose="020B0606030504020204"/>
            </a:endParaRPr>
          </a:p>
          <a:p>
            <a:endParaRPr lang="es-CO" sz="1400" dirty="0">
              <a:latin typeface="Open Sans" panose="020B0606030504020204"/>
            </a:endParaRPr>
          </a:p>
        </p:txBody>
      </p:sp>
      <p:sp>
        <p:nvSpPr>
          <p:cNvPr id="7" name="Rectángulo 6"/>
          <p:cNvSpPr/>
          <p:nvPr/>
        </p:nvSpPr>
        <p:spPr>
          <a:xfrm>
            <a:off x="345474" y="950462"/>
            <a:ext cx="4816896"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7197" y="4728199"/>
            <a:ext cx="1372676" cy="1372676"/>
          </a:xfrm>
          <a:prstGeom prst="rect">
            <a:avLst/>
          </a:prstGeom>
        </p:spPr>
      </p:pic>
      <p:sp>
        <p:nvSpPr>
          <p:cNvPr id="6" name="Rectángulo redondeado 5"/>
          <p:cNvSpPr/>
          <p:nvPr/>
        </p:nvSpPr>
        <p:spPr>
          <a:xfrm>
            <a:off x="956052" y="3328070"/>
            <a:ext cx="5084311" cy="1297858"/>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es-CO" sz="1400" b="1" dirty="0">
                <a:solidFill>
                  <a:schemeClr val="tx1">
                    <a:lumMod val="75000"/>
                    <a:lumOff val="25000"/>
                  </a:schemeClr>
                </a:solidFill>
                <a:latin typeface="Open Sans" panose="020B0606030504020204"/>
              </a:rPr>
              <a:t>Código libre o reutilizado: </a:t>
            </a:r>
            <a:r>
              <a:rPr lang="es-CO" sz="1400" dirty="0">
                <a:solidFill>
                  <a:schemeClr val="tx1">
                    <a:lumMod val="75000"/>
                    <a:lumOff val="25000"/>
                  </a:schemeClr>
                </a:solidFill>
                <a:latin typeface="Open Sans" panose="020B0606030504020204"/>
              </a:rPr>
              <a:t>a veces los sistemas embebidos utilizan códigos para su programación ya utilizados sin constatar que este esté libre</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5412" y="4259404"/>
            <a:ext cx="5115786" cy="328299"/>
          </a:xfrm>
          <a:prstGeom prst="rect">
            <a:avLst/>
          </a:prstGeom>
        </p:spPr>
      </p:pic>
      <p:sp>
        <p:nvSpPr>
          <p:cNvPr id="18" name="Elipse 17"/>
          <p:cNvSpPr/>
          <p:nvPr/>
        </p:nvSpPr>
        <p:spPr>
          <a:xfrm>
            <a:off x="2537613"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p:cNvSpPr/>
          <p:nvPr/>
        </p:nvSpPr>
        <p:spPr>
          <a:xfrm>
            <a:off x="2885768"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lipse 21"/>
          <p:cNvSpPr/>
          <p:nvPr/>
        </p:nvSpPr>
        <p:spPr>
          <a:xfrm>
            <a:off x="3233923"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Elipse 22"/>
          <p:cNvSpPr/>
          <p:nvPr/>
        </p:nvSpPr>
        <p:spPr>
          <a:xfrm>
            <a:off x="3582078" y="4641228"/>
            <a:ext cx="216309" cy="2163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23"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3130" y="4796727"/>
            <a:ext cx="374203" cy="464736"/>
          </a:xfrm>
          <a:prstGeom prst="rect">
            <a:avLst/>
          </a:prstGeom>
        </p:spPr>
      </p:pic>
      <p:sp>
        <p:nvSpPr>
          <p:cNvPr id="15" name="CuadroTexto 14"/>
          <p:cNvSpPr txBox="1"/>
          <p:nvPr/>
        </p:nvSpPr>
        <p:spPr>
          <a:xfrm>
            <a:off x="1454505" y="4595493"/>
            <a:ext cx="660758" cy="307777"/>
          </a:xfrm>
          <a:prstGeom prst="rect">
            <a:avLst/>
          </a:prstGeom>
          <a:noFill/>
        </p:spPr>
        <p:txBody>
          <a:bodyPr wrap="none" rtlCol="0">
            <a:spAutoFit/>
          </a:bodyPr>
          <a:lstStyle/>
          <a:p>
            <a:r>
              <a:rPr lang="es-CO" sz="1400" b="1" i="1" dirty="0" smtClean="0">
                <a:latin typeface="Open Sans" panose="020B0606030504020204"/>
              </a:rPr>
              <a:t>Desliza</a:t>
            </a:r>
            <a:endParaRPr lang="es-CO" sz="1400" b="1" i="1" dirty="0">
              <a:latin typeface="Open Sans" panose="020B0606030504020204"/>
            </a:endParaRPr>
          </a:p>
        </p:txBody>
      </p:sp>
      <p:sp>
        <p:nvSpPr>
          <p:cNvPr id="16" name="Rectángulo redondeado 15"/>
          <p:cNvSpPr/>
          <p:nvPr/>
        </p:nvSpPr>
        <p:spPr>
          <a:xfrm>
            <a:off x="4540942" y="5670507"/>
            <a:ext cx="3077497" cy="363794"/>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latin typeface="Open Sans" panose="020B0606030504020204"/>
              </a:rPr>
              <a:t>Características de los sistemas embebidos </a:t>
            </a:r>
          </a:p>
        </p:txBody>
      </p:sp>
      <p:pic>
        <p:nvPicPr>
          <p:cNvPr id="14" name="Imagen 13"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5866" y="5852404"/>
            <a:ext cx="374203" cy="464736"/>
          </a:xfrm>
          <a:prstGeom prst="rect">
            <a:avLst/>
          </a:prstGeom>
        </p:spPr>
      </p:pic>
      <p:pic>
        <p:nvPicPr>
          <p:cNvPr id="17" name="Imagen 16"/>
          <p:cNvPicPr>
            <a:picLocks noChangeAspect="1"/>
          </p:cNvPicPr>
          <p:nvPr/>
        </p:nvPicPr>
        <p:blipFill>
          <a:blip r:embed="rId6"/>
          <a:stretch>
            <a:fillRect/>
          </a:stretch>
        </p:blipFill>
        <p:spPr>
          <a:xfrm>
            <a:off x="0" y="-1"/>
            <a:ext cx="12192000" cy="6858001"/>
          </a:xfrm>
          <a:prstGeom prst="rect">
            <a:avLst/>
          </a:prstGeom>
        </p:spPr>
      </p:pic>
      <p:sp>
        <p:nvSpPr>
          <p:cNvPr id="19" name="Rectángulo 18"/>
          <p:cNvSpPr/>
          <p:nvPr/>
        </p:nvSpPr>
        <p:spPr>
          <a:xfrm>
            <a:off x="345474" y="1632155"/>
            <a:ext cx="11512229" cy="423542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redondeado 20"/>
          <p:cNvSpPr/>
          <p:nvPr/>
        </p:nvSpPr>
        <p:spPr>
          <a:xfrm>
            <a:off x="4316039" y="1453818"/>
            <a:ext cx="3077497" cy="363794"/>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latin typeface="Open Sans" panose="020B0606030504020204"/>
              </a:rPr>
              <a:t>Características de los sistemas embebidos </a:t>
            </a:r>
          </a:p>
        </p:txBody>
      </p:sp>
      <p:pic>
        <p:nvPicPr>
          <p:cNvPr id="25" name="Imagen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1924" y="1128434"/>
            <a:ext cx="4739150" cy="4739150"/>
          </a:xfrm>
          <a:prstGeom prst="rect">
            <a:avLst/>
          </a:prstGeom>
        </p:spPr>
      </p:pic>
      <p:sp>
        <p:nvSpPr>
          <p:cNvPr id="26" name="Rectángulo redondeado 25"/>
          <p:cNvSpPr/>
          <p:nvPr/>
        </p:nvSpPr>
        <p:spPr>
          <a:xfrm>
            <a:off x="2149238" y="2246192"/>
            <a:ext cx="1209367" cy="589936"/>
          </a:xfrm>
          <a:prstGeom prst="roundRect">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dirty="0">
                <a:solidFill>
                  <a:schemeClr val="accent1">
                    <a:lumMod val="50000"/>
                  </a:schemeClr>
                </a:solidFill>
                <a:latin typeface="Open Sans" panose="020B0606030504020204"/>
              </a:rPr>
              <a:t>1</a:t>
            </a:r>
          </a:p>
        </p:txBody>
      </p:sp>
      <p:sp>
        <p:nvSpPr>
          <p:cNvPr id="27" name="Rectángulo redondeado 26"/>
          <p:cNvSpPr/>
          <p:nvPr/>
        </p:nvSpPr>
        <p:spPr>
          <a:xfrm>
            <a:off x="2149238" y="2917905"/>
            <a:ext cx="1209367" cy="589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dirty="0" smtClean="0">
                <a:latin typeface="Open Sans" panose="020B0606030504020204"/>
              </a:rPr>
              <a:t>2</a:t>
            </a:r>
            <a:endParaRPr lang="es-CO" sz="2000" dirty="0"/>
          </a:p>
        </p:txBody>
      </p:sp>
      <p:sp>
        <p:nvSpPr>
          <p:cNvPr id="28" name="Rectángulo redondeado 27"/>
          <p:cNvSpPr/>
          <p:nvPr/>
        </p:nvSpPr>
        <p:spPr>
          <a:xfrm>
            <a:off x="2149238" y="3589618"/>
            <a:ext cx="1209367" cy="589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dirty="0" smtClean="0">
                <a:latin typeface="Open Sans" panose="020B0606030504020204"/>
              </a:rPr>
              <a:t>3</a:t>
            </a:r>
            <a:endParaRPr lang="es-CO" sz="2000" dirty="0">
              <a:latin typeface="Open Sans" panose="020B0606030504020204"/>
            </a:endParaRPr>
          </a:p>
        </p:txBody>
      </p:sp>
      <p:sp>
        <p:nvSpPr>
          <p:cNvPr id="29" name="Rectángulo redondeado 28"/>
          <p:cNvSpPr/>
          <p:nvPr/>
        </p:nvSpPr>
        <p:spPr>
          <a:xfrm>
            <a:off x="2149238" y="4261331"/>
            <a:ext cx="1209367" cy="589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dirty="0" smtClean="0">
                <a:latin typeface="Open Sans" panose="020B0606030504020204"/>
              </a:rPr>
              <a:t>4</a:t>
            </a:r>
            <a:endParaRPr lang="es-CO" sz="2000" dirty="0">
              <a:latin typeface="Open Sans" panose="020B0606030504020204"/>
            </a:endParaRPr>
          </a:p>
        </p:txBody>
      </p:sp>
      <p:sp>
        <p:nvSpPr>
          <p:cNvPr id="30" name="Rectángulo 29"/>
          <p:cNvSpPr/>
          <p:nvPr/>
        </p:nvSpPr>
        <p:spPr>
          <a:xfrm>
            <a:off x="4203128" y="2389238"/>
            <a:ext cx="3303317" cy="2231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s-CO" sz="1400" dirty="0">
                <a:latin typeface="Open Sans" panose="020B0606030504020204"/>
              </a:rPr>
              <a:t>Este tipo de sistemas están diseñados para un solo tipo de función, a diferencia de un sistema multifuncional que se ocupa de diferentes trabajos.</a:t>
            </a:r>
          </a:p>
        </p:txBody>
      </p:sp>
      <p:pic>
        <p:nvPicPr>
          <p:cNvPr id="31" name="Imagen 24"/>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038034" y="2390082"/>
            <a:ext cx="585665" cy="585665"/>
          </a:xfrm>
          <a:prstGeom prst="rect">
            <a:avLst/>
          </a:prstGeom>
        </p:spPr>
      </p:pic>
    </p:spTree>
    <p:extLst>
      <p:ext uri="{BB962C8B-B14F-4D97-AF65-F5344CB8AC3E}">
        <p14:creationId xmlns:p14="http://schemas.microsoft.com/office/powerpoint/2010/main" val="1586686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a:extLst>
              <a:ext uri="{FF2B5EF4-FFF2-40B4-BE49-F238E27FC236}">
                <a16:creationId xmlns="" xmlns:a16="http://schemas.microsoft.com/office/drawing/2014/main" id="{F50D53D5-3372-43B8-A47D-9EF4E3077112}"/>
              </a:ext>
            </a:extLst>
          </p:cNvPr>
          <p:cNvSpPr/>
          <p:nvPr/>
        </p:nvSpPr>
        <p:spPr>
          <a:xfrm>
            <a:off x="714095" y="1534822"/>
            <a:ext cx="10731193" cy="1346029"/>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dirty="0">
              <a:solidFill>
                <a:schemeClr val="tx1">
                  <a:lumMod val="75000"/>
                  <a:lumOff val="25000"/>
                </a:schemeClr>
              </a:solidFill>
              <a:ea typeface="Times New Roman" panose="02020603050405020304" pitchFamily="18" charset="0"/>
            </a:endParaRPr>
          </a:p>
          <a:p>
            <a:pPr algn="just"/>
            <a:endParaRPr lang="es-ES" sz="1400" dirty="0">
              <a:solidFill>
                <a:schemeClr val="tx1">
                  <a:lumMod val="75000"/>
                  <a:lumOff val="25000"/>
                </a:schemeClr>
              </a:solidFill>
              <a:ea typeface="Times New Roman" panose="02020603050405020304" pitchFamily="18" charset="0"/>
            </a:endParaRPr>
          </a:p>
          <a:p>
            <a:pPr algn="just"/>
            <a:r>
              <a:rPr lang="es-CO" sz="1400" b="1" dirty="0">
                <a:solidFill>
                  <a:schemeClr val="tx1">
                    <a:lumMod val="75000"/>
                    <a:lumOff val="25000"/>
                  </a:schemeClr>
                </a:solidFill>
                <a:latin typeface="Open Sans" panose="020B0606030504020204"/>
                <a:ea typeface="Times New Roman" panose="02020603050405020304" pitchFamily="18" charset="0"/>
              </a:rPr>
              <a:t>La seguridad en los sistemas embebidos</a:t>
            </a:r>
          </a:p>
          <a:p>
            <a:pPr algn="just"/>
            <a:r>
              <a:rPr lang="es-CO" sz="1400" dirty="0">
                <a:solidFill>
                  <a:schemeClr val="tx1">
                    <a:lumMod val="75000"/>
                    <a:lumOff val="25000"/>
                  </a:schemeClr>
                </a:solidFill>
                <a:latin typeface="Open Sans" panose="020B0606030504020204"/>
                <a:ea typeface="Times New Roman" panose="02020603050405020304" pitchFamily="18" charset="0"/>
              </a:rPr>
              <a:t>Hablar de seguridad en un sistema electrónico, y más un sistema embebido que hace uso de una red para su constante monitoreo, es un tema muy delicado para tratar, ya que este tipo de dispositivos tienen la posibilidad de conectarse remotamente desde cualquier punto, esto es posible gracias al uso de la red, lo que conlleva a que estos pueden quedar vulnerables, pero este tema no es un factor fuerte, ya que tiene muchas debilidades en este sector, algunas carencias de seguridad pueden ser</a:t>
            </a:r>
            <a:r>
              <a:rPr lang="es-CO" sz="1400" dirty="0" smtClean="0">
                <a:solidFill>
                  <a:schemeClr val="tx1">
                    <a:lumMod val="75000"/>
                    <a:lumOff val="25000"/>
                  </a:schemeClr>
                </a:solidFill>
                <a:latin typeface="Open Sans" panose="020B0606030504020204"/>
                <a:ea typeface="Times New Roman" panose="02020603050405020304" pitchFamily="18" charset="0"/>
              </a:rPr>
              <a:t>:</a:t>
            </a:r>
          </a:p>
          <a:p>
            <a:pPr algn="just"/>
            <a:endParaRPr lang="es-CO" sz="1400" dirty="0">
              <a:solidFill>
                <a:schemeClr val="tx1">
                  <a:lumMod val="75000"/>
                  <a:lumOff val="25000"/>
                </a:schemeClr>
              </a:solidFill>
            </a:endParaRPr>
          </a:p>
          <a:p>
            <a:pPr algn="just"/>
            <a:endParaRPr lang="es-CO" sz="1400" dirty="0">
              <a:solidFill>
                <a:schemeClr val="tx1">
                  <a:lumMod val="75000"/>
                  <a:lumOff val="25000"/>
                </a:schemeClr>
              </a:solidFill>
            </a:endParaRPr>
          </a:p>
        </p:txBody>
      </p:sp>
      <p:sp>
        <p:nvSpPr>
          <p:cNvPr id="5" name="Rectángulo 4"/>
          <p:cNvSpPr/>
          <p:nvPr/>
        </p:nvSpPr>
        <p:spPr>
          <a:xfrm>
            <a:off x="6990970" y="3182614"/>
            <a:ext cx="3563209" cy="2246769"/>
          </a:xfrm>
          <a:prstGeom prst="rect">
            <a:avLst/>
          </a:prstGeom>
          <a:solidFill>
            <a:srgbClr val="FDFFDD"/>
          </a:solidFill>
        </p:spPr>
        <p:txBody>
          <a:bodyPr wrap="square">
            <a:spAutoFit/>
          </a:bodyPr>
          <a:lstStyle/>
          <a:p>
            <a:endParaRPr lang="es-CO" sz="1400" dirty="0" smtClean="0">
              <a:latin typeface="Open Sans" panose="020B0606030504020204"/>
            </a:endParaRPr>
          </a:p>
          <a:p>
            <a:pPr algn="just"/>
            <a:r>
              <a:rPr lang="es-CO" sz="1400" dirty="0" smtClean="0">
                <a:latin typeface="Open Sans" panose="020B0606030504020204"/>
              </a:rPr>
              <a:t>Finalmente</a:t>
            </a:r>
            <a:r>
              <a:rPr lang="es-CO" sz="1400" dirty="0">
                <a:latin typeface="Open Sans" panose="020B0606030504020204"/>
              </a:rPr>
              <a:t>, la poca seguridad de estos sistemas está siendo replanteada gracias a que poco a poco se vienen implementando con mayor frecuencia en la denominada “industria 4.0”, y esto ha demandado que los diseñadores busquen la forma de mejorar este aspecto</a:t>
            </a:r>
            <a:r>
              <a:rPr lang="es-CO" sz="1400" dirty="0" smtClean="0">
                <a:latin typeface="Open Sans" panose="020B0606030504020204"/>
              </a:rPr>
              <a:t>.</a:t>
            </a:r>
          </a:p>
          <a:p>
            <a:endParaRPr lang="es-CO" sz="1400" dirty="0">
              <a:latin typeface="Open Sans" panose="020B0606030504020204"/>
            </a:endParaRPr>
          </a:p>
          <a:p>
            <a:endParaRPr lang="es-CO" sz="1400" dirty="0">
              <a:latin typeface="Open Sans" panose="020B0606030504020204"/>
            </a:endParaRPr>
          </a:p>
          <a:p>
            <a:endParaRPr lang="es-CO" sz="1400" dirty="0">
              <a:latin typeface="Open Sans" panose="020B0606030504020204"/>
            </a:endParaRPr>
          </a:p>
        </p:txBody>
      </p:sp>
      <p:sp>
        <p:nvSpPr>
          <p:cNvPr id="7" name="Rectángulo 6"/>
          <p:cNvSpPr/>
          <p:nvPr/>
        </p:nvSpPr>
        <p:spPr>
          <a:xfrm>
            <a:off x="345474" y="950462"/>
            <a:ext cx="4816896"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7197" y="4728199"/>
            <a:ext cx="1372676" cy="1372676"/>
          </a:xfrm>
          <a:prstGeom prst="rect">
            <a:avLst/>
          </a:prstGeom>
        </p:spPr>
      </p:pic>
      <p:sp>
        <p:nvSpPr>
          <p:cNvPr id="6" name="Rectángulo redondeado 5"/>
          <p:cNvSpPr/>
          <p:nvPr/>
        </p:nvSpPr>
        <p:spPr>
          <a:xfrm>
            <a:off x="956052" y="3328070"/>
            <a:ext cx="5084311" cy="1297858"/>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es-CO" sz="1400" b="1" dirty="0">
                <a:solidFill>
                  <a:schemeClr val="tx1">
                    <a:lumMod val="75000"/>
                    <a:lumOff val="25000"/>
                  </a:schemeClr>
                </a:solidFill>
                <a:latin typeface="Open Sans" panose="020B0606030504020204"/>
              </a:rPr>
              <a:t>Código libre o reutilizado: </a:t>
            </a:r>
            <a:r>
              <a:rPr lang="es-CO" sz="1400" dirty="0">
                <a:solidFill>
                  <a:schemeClr val="tx1">
                    <a:lumMod val="75000"/>
                    <a:lumOff val="25000"/>
                  </a:schemeClr>
                </a:solidFill>
                <a:latin typeface="Open Sans" panose="020B0606030504020204"/>
              </a:rPr>
              <a:t>a veces los sistemas embebidos utilizan códigos para su programación ya utilizados sin constatar que este esté libre</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5412" y="4259404"/>
            <a:ext cx="5115786" cy="328299"/>
          </a:xfrm>
          <a:prstGeom prst="rect">
            <a:avLst/>
          </a:prstGeom>
        </p:spPr>
      </p:pic>
      <p:sp>
        <p:nvSpPr>
          <p:cNvPr id="18" name="Elipse 17"/>
          <p:cNvSpPr/>
          <p:nvPr/>
        </p:nvSpPr>
        <p:spPr>
          <a:xfrm>
            <a:off x="2537613"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p:cNvSpPr/>
          <p:nvPr/>
        </p:nvSpPr>
        <p:spPr>
          <a:xfrm>
            <a:off x="2885768"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lipse 21"/>
          <p:cNvSpPr/>
          <p:nvPr/>
        </p:nvSpPr>
        <p:spPr>
          <a:xfrm>
            <a:off x="3233923"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Elipse 22"/>
          <p:cNvSpPr/>
          <p:nvPr/>
        </p:nvSpPr>
        <p:spPr>
          <a:xfrm>
            <a:off x="3582078" y="4641228"/>
            <a:ext cx="216309" cy="2163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23"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3130" y="4796727"/>
            <a:ext cx="374203" cy="464736"/>
          </a:xfrm>
          <a:prstGeom prst="rect">
            <a:avLst/>
          </a:prstGeom>
        </p:spPr>
      </p:pic>
      <p:sp>
        <p:nvSpPr>
          <p:cNvPr id="15" name="CuadroTexto 14"/>
          <p:cNvSpPr txBox="1"/>
          <p:nvPr/>
        </p:nvSpPr>
        <p:spPr>
          <a:xfrm>
            <a:off x="1454505" y="4595493"/>
            <a:ext cx="660758" cy="307777"/>
          </a:xfrm>
          <a:prstGeom prst="rect">
            <a:avLst/>
          </a:prstGeom>
          <a:noFill/>
        </p:spPr>
        <p:txBody>
          <a:bodyPr wrap="none" rtlCol="0">
            <a:spAutoFit/>
          </a:bodyPr>
          <a:lstStyle/>
          <a:p>
            <a:r>
              <a:rPr lang="es-CO" sz="1400" b="1" i="1" dirty="0" smtClean="0">
                <a:latin typeface="Open Sans" panose="020B0606030504020204"/>
              </a:rPr>
              <a:t>Desliza</a:t>
            </a:r>
            <a:endParaRPr lang="es-CO" sz="1400" b="1" i="1" dirty="0">
              <a:latin typeface="Open Sans" panose="020B0606030504020204"/>
            </a:endParaRPr>
          </a:p>
        </p:txBody>
      </p:sp>
      <p:sp>
        <p:nvSpPr>
          <p:cNvPr id="16" name="Rectángulo redondeado 15"/>
          <p:cNvSpPr/>
          <p:nvPr/>
        </p:nvSpPr>
        <p:spPr>
          <a:xfrm>
            <a:off x="4540942" y="5670507"/>
            <a:ext cx="3077497" cy="363794"/>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latin typeface="Open Sans" panose="020B0606030504020204"/>
              </a:rPr>
              <a:t>Características de los sistemas embebidos </a:t>
            </a:r>
          </a:p>
        </p:txBody>
      </p:sp>
      <p:pic>
        <p:nvPicPr>
          <p:cNvPr id="14" name="Imagen 13"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5866" y="5852404"/>
            <a:ext cx="374203" cy="464736"/>
          </a:xfrm>
          <a:prstGeom prst="rect">
            <a:avLst/>
          </a:prstGeom>
        </p:spPr>
      </p:pic>
      <p:pic>
        <p:nvPicPr>
          <p:cNvPr id="17" name="Imagen 16"/>
          <p:cNvPicPr>
            <a:picLocks noChangeAspect="1"/>
          </p:cNvPicPr>
          <p:nvPr/>
        </p:nvPicPr>
        <p:blipFill>
          <a:blip r:embed="rId6"/>
          <a:stretch>
            <a:fillRect/>
          </a:stretch>
        </p:blipFill>
        <p:spPr>
          <a:xfrm>
            <a:off x="0" y="-1"/>
            <a:ext cx="12192000" cy="6858001"/>
          </a:xfrm>
          <a:prstGeom prst="rect">
            <a:avLst/>
          </a:prstGeom>
        </p:spPr>
      </p:pic>
      <p:sp>
        <p:nvSpPr>
          <p:cNvPr id="19" name="Rectángulo 18"/>
          <p:cNvSpPr/>
          <p:nvPr/>
        </p:nvSpPr>
        <p:spPr>
          <a:xfrm>
            <a:off x="345474" y="1632155"/>
            <a:ext cx="11512229" cy="423542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redondeado 20"/>
          <p:cNvSpPr/>
          <p:nvPr/>
        </p:nvSpPr>
        <p:spPr>
          <a:xfrm>
            <a:off x="4316039" y="1453818"/>
            <a:ext cx="3077497" cy="363794"/>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latin typeface="Open Sans" panose="020B0606030504020204"/>
              </a:rPr>
              <a:t>Características de los sistemas embebidos </a:t>
            </a:r>
          </a:p>
        </p:txBody>
      </p:sp>
      <p:pic>
        <p:nvPicPr>
          <p:cNvPr id="25" name="Imagen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1924" y="1128434"/>
            <a:ext cx="4739150" cy="4739150"/>
          </a:xfrm>
          <a:prstGeom prst="rect">
            <a:avLst/>
          </a:prstGeom>
        </p:spPr>
      </p:pic>
      <p:sp>
        <p:nvSpPr>
          <p:cNvPr id="26" name="Rectángulo redondeado 25"/>
          <p:cNvSpPr/>
          <p:nvPr/>
        </p:nvSpPr>
        <p:spPr>
          <a:xfrm>
            <a:off x="2149238" y="2246192"/>
            <a:ext cx="1209367" cy="589936"/>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dirty="0">
                <a:solidFill>
                  <a:schemeClr val="bg1"/>
                </a:solidFill>
                <a:latin typeface="Open Sans" panose="020B0606030504020204"/>
              </a:rPr>
              <a:t>1</a:t>
            </a:r>
          </a:p>
        </p:txBody>
      </p:sp>
      <p:sp>
        <p:nvSpPr>
          <p:cNvPr id="27" name="Rectángulo redondeado 26"/>
          <p:cNvSpPr/>
          <p:nvPr/>
        </p:nvSpPr>
        <p:spPr>
          <a:xfrm>
            <a:off x="2149238" y="2917905"/>
            <a:ext cx="1209367" cy="58993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dirty="0" smtClean="0">
                <a:solidFill>
                  <a:schemeClr val="accent1">
                    <a:lumMod val="50000"/>
                  </a:schemeClr>
                </a:solidFill>
                <a:latin typeface="Open Sans" panose="020B0606030504020204"/>
              </a:rPr>
              <a:t>2</a:t>
            </a:r>
            <a:endParaRPr lang="es-CO" sz="2000" dirty="0">
              <a:solidFill>
                <a:schemeClr val="accent1">
                  <a:lumMod val="50000"/>
                </a:schemeClr>
              </a:solidFill>
            </a:endParaRPr>
          </a:p>
        </p:txBody>
      </p:sp>
      <p:sp>
        <p:nvSpPr>
          <p:cNvPr id="28" name="Rectángulo redondeado 27"/>
          <p:cNvSpPr/>
          <p:nvPr/>
        </p:nvSpPr>
        <p:spPr>
          <a:xfrm>
            <a:off x="2149238" y="3589618"/>
            <a:ext cx="1209367" cy="589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dirty="0" smtClean="0">
                <a:latin typeface="Open Sans" panose="020B0606030504020204"/>
              </a:rPr>
              <a:t>3</a:t>
            </a:r>
            <a:endParaRPr lang="es-CO" sz="2000" dirty="0">
              <a:latin typeface="Open Sans" panose="020B0606030504020204"/>
            </a:endParaRPr>
          </a:p>
        </p:txBody>
      </p:sp>
      <p:sp>
        <p:nvSpPr>
          <p:cNvPr id="29" name="Rectángulo redondeado 28"/>
          <p:cNvSpPr/>
          <p:nvPr/>
        </p:nvSpPr>
        <p:spPr>
          <a:xfrm>
            <a:off x="2149238" y="4261331"/>
            <a:ext cx="1209367" cy="589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dirty="0" smtClean="0">
                <a:latin typeface="Open Sans" panose="020B0606030504020204"/>
              </a:rPr>
              <a:t>4</a:t>
            </a:r>
            <a:endParaRPr lang="es-CO" sz="2000" dirty="0">
              <a:latin typeface="Open Sans" panose="020B0606030504020204"/>
            </a:endParaRPr>
          </a:p>
        </p:txBody>
      </p:sp>
      <p:sp>
        <p:nvSpPr>
          <p:cNvPr id="30" name="Rectángulo 29"/>
          <p:cNvSpPr/>
          <p:nvPr/>
        </p:nvSpPr>
        <p:spPr>
          <a:xfrm>
            <a:off x="4203128" y="2389238"/>
            <a:ext cx="3303317" cy="2231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s-CO" sz="1400" dirty="0">
                <a:latin typeface="Open Sans" panose="020B0606030504020204"/>
              </a:rPr>
              <a:t>Su componente principal es un microprocesador que brinda un soporte de cómputo al sistema.</a:t>
            </a:r>
          </a:p>
        </p:txBody>
      </p:sp>
      <p:pic>
        <p:nvPicPr>
          <p:cNvPr id="31" name="Imagen 24"/>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038034" y="3104951"/>
            <a:ext cx="585665" cy="585665"/>
          </a:xfrm>
          <a:prstGeom prst="rect">
            <a:avLst/>
          </a:prstGeom>
        </p:spPr>
      </p:pic>
    </p:spTree>
    <p:extLst>
      <p:ext uri="{BB962C8B-B14F-4D97-AF65-F5344CB8AC3E}">
        <p14:creationId xmlns:p14="http://schemas.microsoft.com/office/powerpoint/2010/main" val="548713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a:extLst>
              <a:ext uri="{FF2B5EF4-FFF2-40B4-BE49-F238E27FC236}">
                <a16:creationId xmlns="" xmlns:a16="http://schemas.microsoft.com/office/drawing/2014/main" id="{F50D53D5-3372-43B8-A47D-9EF4E3077112}"/>
              </a:ext>
            </a:extLst>
          </p:cNvPr>
          <p:cNvSpPr/>
          <p:nvPr/>
        </p:nvSpPr>
        <p:spPr>
          <a:xfrm>
            <a:off x="714095" y="1534822"/>
            <a:ext cx="10731193" cy="1346029"/>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dirty="0">
              <a:solidFill>
                <a:schemeClr val="tx1">
                  <a:lumMod val="75000"/>
                  <a:lumOff val="25000"/>
                </a:schemeClr>
              </a:solidFill>
              <a:ea typeface="Times New Roman" panose="02020603050405020304" pitchFamily="18" charset="0"/>
            </a:endParaRPr>
          </a:p>
          <a:p>
            <a:pPr algn="just"/>
            <a:endParaRPr lang="es-ES" sz="1400" dirty="0">
              <a:solidFill>
                <a:schemeClr val="tx1">
                  <a:lumMod val="75000"/>
                  <a:lumOff val="25000"/>
                </a:schemeClr>
              </a:solidFill>
              <a:ea typeface="Times New Roman" panose="02020603050405020304" pitchFamily="18" charset="0"/>
            </a:endParaRPr>
          </a:p>
          <a:p>
            <a:pPr algn="just"/>
            <a:r>
              <a:rPr lang="es-CO" sz="1400" b="1" dirty="0">
                <a:solidFill>
                  <a:schemeClr val="tx1">
                    <a:lumMod val="75000"/>
                    <a:lumOff val="25000"/>
                  </a:schemeClr>
                </a:solidFill>
                <a:latin typeface="Open Sans" panose="020B0606030504020204"/>
                <a:ea typeface="Times New Roman" panose="02020603050405020304" pitchFamily="18" charset="0"/>
              </a:rPr>
              <a:t>La seguridad en los sistemas embebidos</a:t>
            </a:r>
          </a:p>
          <a:p>
            <a:pPr algn="just"/>
            <a:r>
              <a:rPr lang="es-CO" sz="1400" dirty="0">
                <a:solidFill>
                  <a:schemeClr val="tx1">
                    <a:lumMod val="75000"/>
                    <a:lumOff val="25000"/>
                  </a:schemeClr>
                </a:solidFill>
                <a:latin typeface="Open Sans" panose="020B0606030504020204"/>
                <a:ea typeface="Times New Roman" panose="02020603050405020304" pitchFamily="18" charset="0"/>
              </a:rPr>
              <a:t>Hablar de seguridad en un sistema electrónico, y más un sistema embebido que hace uso de una red para su constante monitoreo, es un tema muy delicado para tratar, ya que este tipo de dispositivos tienen la posibilidad de conectarse remotamente desde cualquier punto, esto es posible gracias al uso de la red, lo que conlleva a que estos pueden quedar vulnerables, pero este tema no es un factor fuerte, ya que tiene muchas debilidades en este sector, algunas carencias de seguridad pueden ser</a:t>
            </a:r>
            <a:r>
              <a:rPr lang="es-CO" sz="1400" dirty="0" smtClean="0">
                <a:solidFill>
                  <a:schemeClr val="tx1">
                    <a:lumMod val="75000"/>
                    <a:lumOff val="25000"/>
                  </a:schemeClr>
                </a:solidFill>
                <a:latin typeface="Open Sans" panose="020B0606030504020204"/>
                <a:ea typeface="Times New Roman" panose="02020603050405020304" pitchFamily="18" charset="0"/>
              </a:rPr>
              <a:t>:</a:t>
            </a:r>
          </a:p>
          <a:p>
            <a:pPr algn="just"/>
            <a:endParaRPr lang="es-CO" sz="1400" dirty="0">
              <a:solidFill>
                <a:schemeClr val="tx1">
                  <a:lumMod val="75000"/>
                  <a:lumOff val="25000"/>
                </a:schemeClr>
              </a:solidFill>
            </a:endParaRPr>
          </a:p>
          <a:p>
            <a:pPr algn="just"/>
            <a:endParaRPr lang="es-CO" sz="1400" dirty="0">
              <a:solidFill>
                <a:schemeClr val="tx1">
                  <a:lumMod val="75000"/>
                  <a:lumOff val="25000"/>
                </a:schemeClr>
              </a:solidFill>
            </a:endParaRPr>
          </a:p>
        </p:txBody>
      </p:sp>
      <p:sp>
        <p:nvSpPr>
          <p:cNvPr id="5" name="Rectángulo 4"/>
          <p:cNvSpPr/>
          <p:nvPr/>
        </p:nvSpPr>
        <p:spPr>
          <a:xfrm>
            <a:off x="6990970" y="3182614"/>
            <a:ext cx="3563209" cy="2246769"/>
          </a:xfrm>
          <a:prstGeom prst="rect">
            <a:avLst/>
          </a:prstGeom>
          <a:solidFill>
            <a:srgbClr val="FDFFDD"/>
          </a:solidFill>
        </p:spPr>
        <p:txBody>
          <a:bodyPr wrap="square">
            <a:spAutoFit/>
          </a:bodyPr>
          <a:lstStyle/>
          <a:p>
            <a:endParaRPr lang="es-CO" sz="1400" dirty="0" smtClean="0">
              <a:latin typeface="Open Sans" panose="020B0606030504020204"/>
            </a:endParaRPr>
          </a:p>
          <a:p>
            <a:pPr algn="just"/>
            <a:r>
              <a:rPr lang="es-CO" sz="1400" dirty="0" smtClean="0">
                <a:latin typeface="Open Sans" panose="020B0606030504020204"/>
              </a:rPr>
              <a:t>Finalmente</a:t>
            </a:r>
            <a:r>
              <a:rPr lang="es-CO" sz="1400" dirty="0">
                <a:latin typeface="Open Sans" panose="020B0606030504020204"/>
              </a:rPr>
              <a:t>, la poca seguridad de estos sistemas está siendo replanteada gracias a que poco a poco se vienen implementando con mayor frecuencia en la denominada “industria 4.0”, y esto ha demandado que los diseñadores busquen la forma de mejorar este aspecto</a:t>
            </a:r>
            <a:r>
              <a:rPr lang="es-CO" sz="1400" dirty="0" smtClean="0">
                <a:latin typeface="Open Sans" panose="020B0606030504020204"/>
              </a:rPr>
              <a:t>.</a:t>
            </a:r>
          </a:p>
          <a:p>
            <a:endParaRPr lang="es-CO" sz="1400" dirty="0">
              <a:latin typeface="Open Sans" panose="020B0606030504020204"/>
            </a:endParaRPr>
          </a:p>
          <a:p>
            <a:endParaRPr lang="es-CO" sz="1400" dirty="0">
              <a:latin typeface="Open Sans" panose="020B0606030504020204"/>
            </a:endParaRPr>
          </a:p>
          <a:p>
            <a:endParaRPr lang="es-CO" sz="1400" dirty="0">
              <a:latin typeface="Open Sans" panose="020B0606030504020204"/>
            </a:endParaRPr>
          </a:p>
        </p:txBody>
      </p:sp>
      <p:sp>
        <p:nvSpPr>
          <p:cNvPr id="7" name="Rectángulo 6"/>
          <p:cNvSpPr/>
          <p:nvPr/>
        </p:nvSpPr>
        <p:spPr>
          <a:xfrm>
            <a:off x="345474" y="950462"/>
            <a:ext cx="4816896"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7197" y="4728199"/>
            <a:ext cx="1372676" cy="1372676"/>
          </a:xfrm>
          <a:prstGeom prst="rect">
            <a:avLst/>
          </a:prstGeom>
        </p:spPr>
      </p:pic>
      <p:sp>
        <p:nvSpPr>
          <p:cNvPr id="6" name="Rectángulo redondeado 5"/>
          <p:cNvSpPr/>
          <p:nvPr/>
        </p:nvSpPr>
        <p:spPr>
          <a:xfrm>
            <a:off x="956052" y="3328070"/>
            <a:ext cx="5084311" cy="1297858"/>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es-CO" sz="1400" b="1" dirty="0">
                <a:solidFill>
                  <a:schemeClr val="tx1">
                    <a:lumMod val="75000"/>
                    <a:lumOff val="25000"/>
                  </a:schemeClr>
                </a:solidFill>
                <a:latin typeface="Open Sans" panose="020B0606030504020204"/>
              </a:rPr>
              <a:t>Código libre o reutilizado: </a:t>
            </a:r>
            <a:r>
              <a:rPr lang="es-CO" sz="1400" dirty="0">
                <a:solidFill>
                  <a:schemeClr val="tx1">
                    <a:lumMod val="75000"/>
                    <a:lumOff val="25000"/>
                  </a:schemeClr>
                </a:solidFill>
                <a:latin typeface="Open Sans" panose="020B0606030504020204"/>
              </a:rPr>
              <a:t>a veces los sistemas embebidos utilizan códigos para su programación ya utilizados sin constatar que este esté libre</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5412" y="4259404"/>
            <a:ext cx="5115786" cy="328299"/>
          </a:xfrm>
          <a:prstGeom prst="rect">
            <a:avLst/>
          </a:prstGeom>
        </p:spPr>
      </p:pic>
      <p:sp>
        <p:nvSpPr>
          <p:cNvPr id="18" name="Elipse 17"/>
          <p:cNvSpPr/>
          <p:nvPr/>
        </p:nvSpPr>
        <p:spPr>
          <a:xfrm>
            <a:off x="2537613"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p:cNvSpPr/>
          <p:nvPr/>
        </p:nvSpPr>
        <p:spPr>
          <a:xfrm>
            <a:off x="2885768"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lipse 21"/>
          <p:cNvSpPr/>
          <p:nvPr/>
        </p:nvSpPr>
        <p:spPr>
          <a:xfrm>
            <a:off x="3233923"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Elipse 22"/>
          <p:cNvSpPr/>
          <p:nvPr/>
        </p:nvSpPr>
        <p:spPr>
          <a:xfrm>
            <a:off x="3582078" y="4641228"/>
            <a:ext cx="216309" cy="2163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23"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3130" y="4796727"/>
            <a:ext cx="374203" cy="464736"/>
          </a:xfrm>
          <a:prstGeom prst="rect">
            <a:avLst/>
          </a:prstGeom>
        </p:spPr>
      </p:pic>
      <p:sp>
        <p:nvSpPr>
          <p:cNvPr id="15" name="CuadroTexto 14"/>
          <p:cNvSpPr txBox="1"/>
          <p:nvPr/>
        </p:nvSpPr>
        <p:spPr>
          <a:xfrm>
            <a:off x="1454505" y="4595493"/>
            <a:ext cx="660758" cy="307777"/>
          </a:xfrm>
          <a:prstGeom prst="rect">
            <a:avLst/>
          </a:prstGeom>
          <a:noFill/>
        </p:spPr>
        <p:txBody>
          <a:bodyPr wrap="none" rtlCol="0">
            <a:spAutoFit/>
          </a:bodyPr>
          <a:lstStyle/>
          <a:p>
            <a:r>
              <a:rPr lang="es-CO" sz="1400" b="1" i="1" dirty="0" smtClean="0">
                <a:latin typeface="Open Sans" panose="020B0606030504020204"/>
              </a:rPr>
              <a:t>Desliza</a:t>
            </a:r>
            <a:endParaRPr lang="es-CO" sz="1400" b="1" i="1" dirty="0">
              <a:latin typeface="Open Sans" panose="020B0606030504020204"/>
            </a:endParaRPr>
          </a:p>
        </p:txBody>
      </p:sp>
      <p:sp>
        <p:nvSpPr>
          <p:cNvPr id="16" name="Rectángulo redondeado 15"/>
          <p:cNvSpPr/>
          <p:nvPr/>
        </p:nvSpPr>
        <p:spPr>
          <a:xfrm>
            <a:off x="4540942" y="5670507"/>
            <a:ext cx="3077497" cy="363794"/>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latin typeface="Open Sans" panose="020B0606030504020204"/>
              </a:rPr>
              <a:t>Características de los sistemas embebidos </a:t>
            </a:r>
          </a:p>
        </p:txBody>
      </p:sp>
      <p:pic>
        <p:nvPicPr>
          <p:cNvPr id="14" name="Imagen 13"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5866" y="5852404"/>
            <a:ext cx="374203" cy="464736"/>
          </a:xfrm>
          <a:prstGeom prst="rect">
            <a:avLst/>
          </a:prstGeom>
        </p:spPr>
      </p:pic>
      <p:pic>
        <p:nvPicPr>
          <p:cNvPr id="17" name="Imagen 16"/>
          <p:cNvPicPr>
            <a:picLocks noChangeAspect="1"/>
          </p:cNvPicPr>
          <p:nvPr/>
        </p:nvPicPr>
        <p:blipFill>
          <a:blip r:embed="rId6"/>
          <a:stretch>
            <a:fillRect/>
          </a:stretch>
        </p:blipFill>
        <p:spPr>
          <a:xfrm>
            <a:off x="0" y="-1"/>
            <a:ext cx="12192000" cy="6858001"/>
          </a:xfrm>
          <a:prstGeom prst="rect">
            <a:avLst/>
          </a:prstGeom>
        </p:spPr>
      </p:pic>
      <p:sp>
        <p:nvSpPr>
          <p:cNvPr id="19" name="Rectángulo 18"/>
          <p:cNvSpPr/>
          <p:nvPr/>
        </p:nvSpPr>
        <p:spPr>
          <a:xfrm>
            <a:off x="345474" y="1632155"/>
            <a:ext cx="11512229" cy="423542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redondeado 20"/>
          <p:cNvSpPr/>
          <p:nvPr/>
        </p:nvSpPr>
        <p:spPr>
          <a:xfrm>
            <a:off x="4316039" y="1453818"/>
            <a:ext cx="3077497" cy="363794"/>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latin typeface="Open Sans" panose="020B0606030504020204"/>
              </a:rPr>
              <a:t>Características de los sistemas embebidos </a:t>
            </a:r>
          </a:p>
        </p:txBody>
      </p:sp>
      <p:pic>
        <p:nvPicPr>
          <p:cNvPr id="25" name="Imagen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1924" y="1128434"/>
            <a:ext cx="4739150" cy="4739150"/>
          </a:xfrm>
          <a:prstGeom prst="rect">
            <a:avLst/>
          </a:prstGeom>
        </p:spPr>
      </p:pic>
      <p:sp>
        <p:nvSpPr>
          <p:cNvPr id="26" name="Rectángulo redondeado 25"/>
          <p:cNvSpPr/>
          <p:nvPr/>
        </p:nvSpPr>
        <p:spPr>
          <a:xfrm>
            <a:off x="2149238" y="2246192"/>
            <a:ext cx="1209367" cy="589936"/>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dirty="0">
                <a:solidFill>
                  <a:schemeClr val="bg1"/>
                </a:solidFill>
                <a:latin typeface="Open Sans" panose="020B0606030504020204"/>
              </a:rPr>
              <a:t>1</a:t>
            </a:r>
          </a:p>
        </p:txBody>
      </p:sp>
      <p:sp>
        <p:nvSpPr>
          <p:cNvPr id="27" name="Rectángulo redondeado 26"/>
          <p:cNvSpPr/>
          <p:nvPr/>
        </p:nvSpPr>
        <p:spPr>
          <a:xfrm>
            <a:off x="2149238" y="2917905"/>
            <a:ext cx="1209367" cy="589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dirty="0" smtClean="0">
                <a:solidFill>
                  <a:schemeClr val="bg1"/>
                </a:solidFill>
                <a:latin typeface="Open Sans" panose="020B0606030504020204"/>
              </a:rPr>
              <a:t>2</a:t>
            </a:r>
            <a:endParaRPr lang="es-CO" sz="2000" dirty="0">
              <a:solidFill>
                <a:schemeClr val="bg1"/>
              </a:solidFill>
            </a:endParaRPr>
          </a:p>
        </p:txBody>
      </p:sp>
      <p:sp>
        <p:nvSpPr>
          <p:cNvPr id="28" name="Rectángulo redondeado 27"/>
          <p:cNvSpPr/>
          <p:nvPr/>
        </p:nvSpPr>
        <p:spPr>
          <a:xfrm>
            <a:off x="2149238" y="3589618"/>
            <a:ext cx="1209367" cy="58993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dirty="0" smtClean="0">
                <a:solidFill>
                  <a:schemeClr val="accent1">
                    <a:lumMod val="50000"/>
                  </a:schemeClr>
                </a:solidFill>
                <a:latin typeface="Open Sans" panose="020B0606030504020204"/>
              </a:rPr>
              <a:t>3</a:t>
            </a:r>
            <a:endParaRPr lang="es-CO" sz="2000" dirty="0">
              <a:solidFill>
                <a:schemeClr val="accent1">
                  <a:lumMod val="50000"/>
                </a:schemeClr>
              </a:solidFill>
              <a:latin typeface="Open Sans" panose="020B0606030504020204"/>
            </a:endParaRPr>
          </a:p>
        </p:txBody>
      </p:sp>
      <p:sp>
        <p:nvSpPr>
          <p:cNvPr id="29" name="Rectángulo redondeado 28"/>
          <p:cNvSpPr/>
          <p:nvPr/>
        </p:nvSpPr>
        <p:spPr>
          <a:xfrm>
            <a:off x="2149238" y="4261331"/>
            <a:ext cx="1209367" cy="589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dirty="0" smtClean="0">
                <a:latin typeface="Open Sans" panose="020B0606030504020204"/>
              </a:rPr>
              <a:t>4</a:t>
            </a:r>
            <a:endParaRPr lang="es-CO" sz="2000" dirty="0">
              <a:latin typeface="Open Sans" panose="020B0606030504020204"/>
            </a:endParaRPr>
          </a:p>
        </p:txBody>
      </p:sp>
      <p:sp>
        <p:nvSpPr>
          <p:cNvPr id="30" name="Rectángulo 29"/>
          <p:cNvSpPr/>
          <p:nvPr/>
        </p:nvSpPr>
        <p:spPr>
          <a:xfrm>
            <a:off x="4203128" y="2389238"/>
            <a:ext cx="3303317" cy="2231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s-CO" sz="1400" dirty="0">
                <a:latin typeface="Open Sans" panose="020B0606030504020204"/>
              </a:rPr>
              <a:t>Puede tener memoria interna o externa, esto depende de la necesidad o el diseño.</a:t>
            </a:r>
          </a:p>
        </p:txBody>
      </p:sp>
      <p:pic>
        <p:nvPicPr>
          <p:cNvPr id="31" name="Imagen 24"/>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038034" y="3796929"/>
            <a:ext cx="585665" cy="585665"/>
          </a:xfrm>
          <a:prstGeom prst="rect">
            <a:avLst/>
          </a:prstGeom>
        </p:spPr>
      </p:pic>
    </p:spTree>
    <p:extLst>
      <p:ext uri="{BB962C8B-B14F-4D97-AF65-F5344CB8AC3E}">
        <p14:creationId xmlns:p14="http://schemas.microsoft.com/office/powerpoint/2010/main" val="1672276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a:extLst>
              <a:ext uri="{FF2B5EF4-FFF2-40B4-BE49-F238E27FC236}">
                <a16:creationId xmlns="" xmlns:a16="http://schemas.microsoft.com/office/drawing/2014/main" id="{F50D53D5-3372-43B8-A47D-9EF4E3077112}"/>
              </a:ext>
            </a:extLst>
          </p:cNvPr>
          <p:cNvSpPr/>
          <p:nvPr/>
        </p:nvSpPr>
        <p:spPr>
          <a:xfrm>
            <a:off x="714095" y="1534822"/>
            <a:ext cx="10731193" cy="1346029"/>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dirty="0">
              <a:solidFill>
                <a:schemeClr val="tx1">
                  <a:lumMod val="75000"/>
                  <a:lumOff val="25000"/>
                </a:schemeClr>
              </a:solidFill>
              <a:ea typeface="Times New Roman" panose="02020603050405020304" pitchFamily="18" charset="0"/>
            </a:endParaRPr>
          </a:p>
          <a:p>
            <a:pPr algn="just"/>
            <a:endParaRPr lang="es-ES" sz="1400" dirty="0">
              <a:solidFill>
                <a:schemeClr val="tx1">
                  <a:lumMod val="75000"/>
                  <a:lumOff val="25000"/>
                </a:schemeClr>
              </a:solidFill>
              <a:ea typeface="Times New Roman" panose="02020603050405020304" pitchFamily="18" charset="0"/>
            </a:endParaRPr>
          </a:p>
          <a:p>
            <a:pPr algn="just"/>
            <a:r>
              <a:rPr lang="es-CO" sz="1400" b="1" dirty="0">
                <a:solidFill>
                  <a:schemeClr val="tx1">
                    <a:lumMod val="75000"/>
                    <a:lumOff val="25000"/>
                  </a:schemeClr>
                </a:solidFill>
                <a:latin typeface="Open Sans" panose="020B0606030504020204"/>
                <a:ea typeface="Times New Roman" panose="02020603050405020304" pitchFamily="18" charset="0"/>
              </a:rPr>
              <a:t>La seguridad en los sistemas embebidos</a:t>
            </a:r>
          </a:p>
          <a:p>
            <a:pPr algn="just"/>
            <a:r>
              <a:rPr lang="es-CO" sz="1400" dirty="0">
                <a:solidFill>
                  <a:schemeClr val="tx1">
                    <a:lumMod val="75000"/>
                    <a:lumOff val="25000"/>
                  </a:schemeClr>
                </a:solidFill>
                <a:latin typeface="Open Sans" panose="020B0606030504020204"/>
                <a:ea typeface="Times New Roman" panose="02020603050405020304" pitchFamily="18" charset="0"/>
              </a:rPr>
              <a:t>Hablar de seguridad en un sistema electrónico, y más un sistema embebido que hace uso de una red para su constante monitoreo, es un tema muy delicado para tratar, ya que este tipo de dispositivos tienen la posibilidad de conectarse remotamente desde cualquier punto, esto es posible gracias al uso de la red, lo que conlleva a que estos pueden quedar vulnerables, pero este tema no es un factor fuerte, ya que tiene muchas debilidades en este sector, algunas carencias de seguridad pueden ser</a:t>
            </a:r>
            <a:r>
              <a:rPr lang="es-CO" sz="1400" dirty="0" smtClean="0">
                <a:solidFill>
                  <a:schemeClr val="tx1">
                    <a:lumMod val="75000"/>
                    <a:lumOff val="25000"/>
                  </a:schemeClr>
                </a:solidFill>
                <a:latin typeface="Open Sans" panose="020B0606030504020204"/>
                <a:ea typeface="Times New Roman" panose="02020603050405020304" pitchFamily="18" charset="0"/>
              </a:rPr>
              <a:t>:</a:t>
            </a:r>
          </a:p>
          <a:p>
            <a:pPr algn="just"/>
            <a:endParaRPr lang="es-CO" sz="1400" dirty="0">
              <a:solidFill>
                <a:schemeClr val="tx1">
                  <a:lumMod val="75000"/>
                  <a:lumOff val="25000"/>
                </a:schemeClr>
              </a:solidFill>
            </a:endParaRPr>
          </a:p>
          <a:p>
            <a:pPr algn="just"/>
            <a:endParaRPr lang="es-CO" sz="1400" dirty="0">
              <a:solidFill>
                <a:schemeClr val="tx1">
                  <a:lumMod val="75000"/>
                  <a:lumOff val="25000"/>
                </a:schemeClr>
              </a:solidFill>
            </a:endParaRPr>
          </a:p>
        </p:txBody>
      </p:sp>
      <p:sp>
        <p:nvSpPr>
          <p:cNvPr id="5" name="Rectángulo 4"/>
          <p:cNvSpPr/>
          <p:nvPr/>
        </p:nvSpPr>
        <p:spPr>
          <a:xfrm>
            <a:off x="6990970" y="3182614"/>
            <a:ext cx="3563209" cy="2246769"/>
          </a:xfrm>
          <a:prstGeom prst="rect">
            <a:avLst/>
          </a:prstGeom>
          <a:solidFill>
            <a:srgbClr val="FDFFDD"/>
          </a:solidFill>
        </p:spPr>
        <p:txBody>
          <a:bodyPr wrap="square">
            <a:spAutoFit/>
          </a:bodyPr>
          <a:lstStyle/>
          <a:p>
            <a:endParaRPr lang="es-CO" sz="1400" dirty="0" smtClean="0">
              <a:latin typeface="Open Sans" panose="020B0606030504020204"/>
            </a:endParaRPr>
          </a:p>
          <a:p>
            <a:pPr algn="just"/>
            <a:r>
              <a:rPr lang="es-CO" sz="1400" dirty="0" smtClean="0">
                <a:latin typeface="Open Sans" panose="020B0606030504020204"/>
              </a:rPr>
              <a:t>Finalmente</a:t>
            </a:r>
            <a:r>
              <a:rPr lang="es-CO" sz="1400" dirty="0">
                <a:latin typeface="Open Sans" panose="020B0606030504020204"/>
              </a:rPr>
              <a:t>, la poca seguridad de estos sistemas está siendo replanteada gracias a que poco a poco se vienen implementando con mayor frecuencia en la denominada “industria 4.0”, y esto ha demandado que los diseñadores busquen la forma de mejorar este aspecto</a:t>
            </a:r>
            <a:r>
              <a:rPr lang="es-CO" sz="1400" dirty="0" smtClean="0">
                <a:latin typeface="Open Sans" panose="020B0606030504020204"/>
              </a:rPr>
              <a:t>.</a:t>
            </a:r>
          </a:p>
          <a:p>
            <a:endParaRPr lang="es-CO" sz="1400" dirty="0">
              <a:latin typeface="Open Sans" panose="020B0606030504020204"/>
            </a:endParaRPr>
          </a:p>
          <a:p>
            <a:endParaRPr lang="es-CO" sz="1400" dirty="0">
              <a:latin typeface="Open Sans" panose="020B0606030504020204"/>
            </a:endParaRPr>
          </a:p>
          <a:p>
            <a:endParaRPr lang="es-CO" sz="1400" dirty="0">
              <a:latin typeface="Open Sans" panose="020B0606030504020204"/>
            </a:endParaRPr>
          </a:p>
        </p:txBody>
      </p:sp>
      <p:sp>
        <p:nvSpPr>
          <p:cNvPr id="7" name="Rectángulo 6"/>
          <p:cNvSpPr/>
          <p:nvPr/>
        </p:nvSpPr>
        <p:spPr>
          <a:xfrm>
            <a:off x="345474" y="950462"/>
            <a:ext cx="4816896"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7197" y="4728199"/>
            <a:ext cx="1372676" cy="1372676"/>
          </a:xfrm>
          <a:prstGeom prst="rect">
            <a:avLst/>
          </a:prstGeom>
        </p:spPr>
      </p:pic>
      <p:sp>
        <p:nvSpPr>
          <p:cNvPr id="6" name="Rectángulo redondeado 5"/>
          <p:cNvSpPr/>
          <p:nvPr/>
        </p:nvSpPr>
        <p:spPr>
          <a:xfrm>
            <a:off x="956052" y="3328070"/>
            <a:ext cx="5084311" cy="1297858"/>
          </a:xfrm>
          <a:prstGeom prst="round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es-CO" sz="1400" b="1" dirty="0">
                <a:solidFill>
                  <a:schemeClr val="tx1">
                    <a:lumMod val="75000"/>
                    <a:lumOff val="25000"/>
                  </a:schemeClr>
                </a:solidFill>
                <a:latin typeface="Open Sans" panose="020B0606030504020204"/>
              </a:rPr>
              <a:t>Código libre o reutilizado: </a:t>
            </a:r>
            <a:r>
              <a:rPr lang="es-CO" sz="1400" dirty="0">
                <a:solidFill>
                  <a:schemeClr val="tx1">
                    <a:lumMod val="75000"/>
                    <a:lumOff val="25000"/>
                  </a:schemeClr>
                </a:solidFill>
                <a:latin typeface="Open Sans" panose="020B0606030504020204"/>
              </a:rPr>
              <a:t>a veces los sistemas embebidos utilizan códigos para su programación ya utilizados sin constatar que este esté libre</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5412" y="4259404"/>
            <a:ext cx="5115786" cy="328299"/>
          </a:xfrm>
          <a:prstGeom prst="rect">
            <a:avLst/>
          </a:prstGeom>
        </p:spPr>
      </p:pic>
      <p:sp>
        <p:nvSpPr>
          <p:cNvPr id="18" name="Elipse 17"/>
          <p:cNvSpPr/>
          <p:nvPr/>
        </p:nvSpPr>
        <p:spPr>
          <a:xfrm>
            <a:off x="2537613"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p:cNvSpPr/>
          <p:nvPr/>
        </p:nvSpPr>
        <p:spPr>
          <a:xfrm>
            <a:off x="2885768"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lipse 21"/>
          <p:cNvSpPr/>
          <p:nvPr/>
        </p:nvSpPr>
        <p:spPr>
          <a:xfrm>
            <a:off x="3233923" y="4641228"/>
            <a:ext cx="216309" cy="21630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Elipse 22"/>
          <p:cNvSpPr/>
          <p:nvPr/>
        </p:nvSpPr>
        <p:spPr>
          <a:xfrm>
            <a:off x="3582078" y="4641228"/>
            <a:ext cx="216309" cy="216309"/>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23"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3130" y="4796727"/>
            <a:ext cx="374203" cy="464736"/>
          </a:xfrm>
          <a:prstGeom prst="rect">
            <a:avLst/>
          </a:prstGeom>
        </p:spPr>
      </p:pic>
      <p:sp>
        <p:nvSpPr>
          <p:cNvPr id="15" name="CuadroTexto 14"/>
          <p:cNvSpPr txBox="1"/>
          <p:nvPr/>
        </p:nvSpPr>
        <p:spPr>
          <a:xfrm>
            <a:off x="1454505" y="4595493"/>
            <a:ext cx="660758" cy="307777"/>
          </a:xfrm>
          <a:prstGeom prst="rect">
            <a:avLst/>
          </a:prstGeom>
          <a:noFill/>
        </p:spPr>
        <p:txBody>
          <a:bodyPr wrap="none" rtlCol="0">
            <a:spAutoFit/>
          </a:bodyPr>
          <a:lstStyle/>
          <a:p>
            <a:r>
              <a:rPr lang="es-CO" sz="1400" b="1" i="1" dirty="0" smtClean="0">
                <a:latin typeface="Open Sans" panose="020B0606030504020204"/>
              </a:rPr>
              <a:t>Desliza</a:t>
            </a:r>
            <a:endParaRPr lang="es-CO" sz="1400" b="1" i="1" dirty="0">
              <a:latin typeface="Open Sans" panose="020B0606030504020204"/>
            </a:endParaRPr>
          </a:p>
        </p:txBody>
      </p:sp>
      <p:sp>
        <p:nvSpPr>
          <p:cNvPr id="16" name="Rectángulo redondeado 15"/>
          <p:cNvSpPr/>
          <p:nvPr/>
        </p:nvSpPr>
        <p:spPr>
          <a:xfrm>
            <a:off x="4540942" y="5670507"/>
            <a:ext cx="3077497" cy="363794"/>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latin typeface="Open Sans" panose="020B0606030504020204"/>
              </a:rPr>
              <a:t>Características de los sistemas embebidos </a:t>
            </a:r>
          </a:p>
        </p:txBody>
      </p:sp>
      <p:pic>
        <p:nvPicPr>
          <p:cNvPr id="14" name="Imagen 13"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5866" y="5852404"/>
            <a:ext cx="374203" cy="464736"/>
          </a:xfrm>
          <a:prstGeom prst="rect">
            <a:avLst/>
          </a:prstGeom>
        </p:spPr>
      </p:pic>
      <p:pic>
        <p:nvPicPr>
          <p:cNvPr id="17" name="Imagen 16"/>
          <p:cNvPicPr>
            <a:picLocks noChangeAspect="1"/>
          </p:cNvPicPr>
          <p:nvPr/>
        </p:nvPicPr>
        <p:blipFill>
          <a:blip r:embed="rId6"/>
          <a:stretch>
            <a:fillRect/>
          </a:stretch>
        </p:blipFill>
        <p:spPr>
          <a:xfrm>
            <a:off x="0" y="-1"/>
            <a:ext cx="12192000" cy="6858001"/>
          </a:xfrm>
          <a:prstGeom prst="rect">
            <a:avLst/>
          </a:prstGeom>
        </p:spPr>
      </p:pic>
      <p:sp>
        <p:nvSpPr>
          <p:cNvPr id="19" name="Rectángulo 18"/>
          <p:cNvSpPr/>
          <p:nvPr/>
        </p:nvSpPr>
        <p:spPr>
          <a:xfrm>
            <a:off x="345474" y="1632155"/>
            <a:ext cx="11512229" cy="423542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redondeado 20"/>
          <p:cNvSpPr/>
          <p:nvPr/>
        </p:nvSpPr>
        <p:spPr>
          <a:xfrm>
            <a:off x="4316039" y="1453818"/>
            <a:ext cx="3077497" cy="363794"/>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a:latin typeface="Open Sans" panose="020B0606030504020204"/>
              </a:rPr>
              <a:t>Características de los sistemas embebidos </a:t>
            </a:r>
          </a:p>
        </p:txBody>
      </p:sp>
      <p:pic>
        <p:nvPicPr>
          <p:cNvPr id="25" name="Imagen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1924" y="1128434"/>
            <a:ext cx="4739150" cy="4739150"/>
          </a:xfrm>
          <a:prstGeom prst="rect">
            <a:avLst/>
          </a:prstGeom>
        </p:spPr>
      </p:pic>
      <p:sp>
        <p:nvSpPr>
          <p:cNvPr id="26" name="Rectángulo redondeado 25"/>
          <p:cNvSpPr/>
          <p:nvPr/>
        </p:nvSpPr>
        <p:spPr>
          <a:xfrm>
            <a:off x="2149238" y="2246192"/>
            <a:ext cx="1209367" cy="589936"/>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dirty="0">
                <a:solidFill>
                  <a:schemeClr val="bg1"/>
                </a:solidFill>
                <a:latin typeface="Open Sans" panose="020B0606030504020204"/>
              </a:rPr>
              <a:t>1</a:t>
            </a:r>
          </a:p>
        </p:txBody>
      </p:sp>
      <p:sp>
        <p:nvSpPr>
          <p:cNvPr id="27" name="Rectángulo redondeado 26"/>
          <p:cNvSpPr/>
          <p:nvPr/>
        </p:nvSpPr>
        <p:spPr>
          <a:xfrm>
            <a:off x="2149238" y="2917905"/>
            <a:ext cx="1209367" cy="589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dirty="0" smtClean="0">
                <a:solidFill>
                  <a:schemeClr val="bg1"/>
                </a:solidFill>
                <a:latin typeface="Open Sans" panose="020B0606030504020204"/>
              </a:rPr>
              <a:t>2</a:t>
            </a:r>
            <a:endParaRPr lang="es-CO" sz="2000" dirty="0">
              <a:solidFill>
                <a:schemeClr val="bg1"/>
              </a:solidFill>
            </a:endParaRPr>
          </a:p>
        </p:txBody>
      </p:sp>
      <p:sp>
        <p:nvSpPr>
          <p:cNvPr id="28" name="Rectángulo redondeado 27"/>
          <p:cNvSpPr/>
          <p:nvPr/>
        </p:nvSpPr>
        <p:spPr>
          <a:xfrm>
            <a:off x="2149238" y="3589618"/>
            <a:ext cx="1209367" cy="58993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dirty="0" smtClean="0">
                <a:solidFill>
                  <a:schemeClr val="bg1"/>
                </a:solidFill>
                <a:latin typeface="Open Sans" panose="020B0606030504020204"/>
              </a:rPr>
              <a:t>3</a:t>
            </a:r>
            <a:endParaRPr lang="es-CO" sz="2000" dirty="0">
              <a:solidFill>
                <a:schemeClr val="bg1"/>
              </a:solidFill>
              <a:latin typeface="Open Sans" panose="020B0606030504020204"/>
            </a:endParaRPr>
          </a:p>
        </p:txBody>
      </p:sp>
      <p:sp>
        <p:nvSpPr>
          <p:cNvPr id="29" name="Rectángulo redondeado 28"/>
          <p:cNvSpPr/>
          <p:nvPr/>
        </p:nvSpPr>
        <p:spPr>
          <a:xfrm>
            <a:off x="2149238" y="4261331"/>
            <a:ext cx="1209367" cy="58993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dirty="0" smtClean="0">
                <a:solidFill>
                  <a:schemeClr val="accent1">
                    <a:lumMod val="50000"/>
                  </a:schemeClr>
                </a:solidFill>
                <a:latin typeface="Open Sans" panose="020B0606030504020204"/>
              </a:rPr>
              <a:t>4</a:t>
            </a:r>
            <a:endParaRPr lang="es-CO" sz="2000" dirty="0">
              <a:solidFill>
                <a:schemeClr val="accent1">
                  <a:lumMod val="50000"/>
                </a:schemeClr>
              </a:solidFill>
              <a:latin typeface="Open Sans" panose="020B0606030504020204"/>
            </a:endParaRPr>
          </a:p>
        </p:txBody>
      </p:sp>
      <p:sp>
        <p:nvSpPr>
          <p:cNvPr id="30" name="Rectángulo 29"/>
          <p:cNvSpPr/>
          <p:nvPr/>
        </p:nvSpPr>
        <p:spPr>
          <a:xfrm>
            <a:off x="4203128" y="2389238"/>
            <a:ext cx="3303317" cy="2231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CO" sz="1400" dirty="0">
                <a:latin typeface="Open Sans" panose="020B0606030504020204"/>
              </a:rPr>
              <a:t>La comunicación de este tipo de sistemas se da, normalmente, por medio alámbrico o inalámbrico, suelen incorporar puertos de USB, </a:t>
            </a:r>
            <a:r>
              <a:rPr lang="es-CO" sz="1400" dirty="0" err="1">
                <a:latin typeface="Open Sans" panose="020B0606030504020204"/>
              </a:rPr>
              <a:t>Ip</a:t>
            </a:r>
            <a:r>
              <a:rPr lang="es-CO" sz="1400" dirty="0">
                <a:latin typeface="Open Sans" panose="020B0606030504020204"/>
              </a:rPr>
              <a:t>, WI-FI, entre otros.</a:t>
            </a:r>
            <a:r>
              <a:rPr lang="es-ES" sz="1400" dirty="0">
                <a:latin typeface="Open Sans" panose="020B0606030504020204"/>
              </a:rPr>
              <a:t> (</a:t>
            </a:r>
            <a:r>
              <a:rPr lang="es-ES" sz="1400" dirty="0" err="1">
                <a:latin typeface="Open Sans" panose="020B0606030504020204"/>
              </a:rPr>
              <a:t>narranz</a:t>
            </a:r>
            <a:r>
              <a:rPr lang="es-ES" sz="1400" dirty="0">
                <a:latin typeface="Open Sans" panose="020B0606030504020204"/>
              </a:rPr>
              <a:t> soluciones , s.f.)</a:t>
            </a:r>
            <a:endParaRPr lang="es-CO" sz="1400" dirty="0">
              <a:latin typeface="Open Sans" panose="020B0606030504020204"/>
            </a:endParaRPr>
          </a:p>
        </p:txBody>
      </p:sp>
      <p:pic>
        <p:nvPicPr>
          <p:cNvPr id="31" name="Imagen 24"/>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065772" y="4522693"/>
            <a:ext cx="585665" cy="585665"/>
          </a:xfrm>
          <a:prstGeom prst="rect">
            <a:avLst/>
          </a:prstGeom>
        </p:spPr>
      </p:pic>
      <p:sp>
        <p:nvSpPr>
          <p:cNvPr id="32" name="Rectángulo redondeado 31"/>
          <p:cNvSpPr/>
          <p:nvPr/>
        </p:nvSpPr>
        <p:spPr>
          <a:xfrm>
            <a:off x="5533921" y="5519037"/>
            <a:ext cx="1339273" cy="417363"/>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CO" sz="1400" dirty="0" smtClean="0">
                <a:latin typeface="Open Sans" panose="020B0606030504020204"/>
              </a:rPr>
              <a:t>Continuar</a:t>
            </a:r>
            <a:endParaRPr lang="es-CO" sz="1400" dirty="0">
              <a:latin typeface="Open Sans" panose="020B0606030504020204"/>
            </a:endParaRPr>
          </a:p>
        </p:txBody>
      </p:sp>
      <p:pic>
        <p:nvPicPr>
          <p:cNvPr id="33" name="Imagen 32"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6013" y="5660666"/>
            <a:ext cx="374203" cy="464736"/>
          </a:xfrm>
          <a:prstGeom prst="rect">
            <a:avLst/>
          </a:prstGeom>
        </p:spPr>
      </p:pic>
    </p:spTree>
    <p:extLst>
      <p:ext uri="{BB962C8B-B14F-4D97-AF65-F5344CB8AC3E}">
        <p14:creationId xmlns:p14="http://schemas.microsoft.com/office/powerpoint/2010/main" val="3526186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436307" y="1443987"/>
            <a:ext cx="11260394" cy="464218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p:cNvSpPr/>
          <p:nvPr/>
        </p:nvSpPr>
        <p:spPr>
          <a:xfrm>
            <a:off x="786581" y="1727200"/>
            <a:ext cx="105233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a:rPr>
              <a:t>Aplicación de los sistemas embebidos </a:t>
            </a:r>
            <a:endParaRPr lang="es-CO" sz="1400" b="1" dirty="0" smtClean="0">
              <a:solidFill>
                <a:schemeClr val="tx1">
                  <a:lumMod val="75000"/>
                  <a:lumOff val="25000"/>
                </a:schemeClr>
              </a:solidFill>
              <a:latin typeface="Open Sans"/>
            </a:endParaRP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Los sistemas embebidos encuentran su aplicación en distintos ámbitos, sea profesionales o industriales, tales como la salud, el militar y de defensa, las telecomunicaciones entre otros</a:t>
            </a:r>
            <a:r>
              <a:rPr lang="es-CO" sz="1400" dirty="0" smtClean="0">
                <a:solidFill>
                  <a:schemeClr val="tx1">
                    <a:lumMod val="75000"/>
                    <a:lumOff val="25000"/>
                  </a:schemeClr>
                </a:solidFill>
                <a:latin typeface="Open Sans"/>
              </a:rPr>
              <a:t>.</a:t>
            </a:r>
          </a:p>
          <a:p>
            <a:pPr algn="just"/>
            <a:endParaRPr lang="es-CO" sz="1400" dirty="0">
              <a:solidFill>
                <a:schemeClr val="tx1">
                  <a:lumMod val="75000"/>
                  <a:lumOff val="25000"/>
                </a:schemeClr>
              </a:solidFill>
              <a:latin typeface="Open Sans"/>
            </a:endParaRPr>
          </a:p>
          <a:p>
            <a:pPr lvl="1" algn="just"/>
            <a:r>
              <a:rPr lang="es-CO" sz="1400" dirty="0" smtClean="0">
                <a:solidFill>
                  <a:schemeClr val="tx1">
                    <a:lumMod val="75000"/>
                    <a:lumOff val="25000"/>
                  </a:schemeClr>
                </a:solidFill>
                <a:latin typeface="Open Sans"/>
              </a:rPr>
              <a:t>Entre </a:t>
            </a:r>
            <a:r>
              <a:rPr lang="es-CO" sz="1400" dirty="0">
                <a:solidFill>
                  <a:schemeClr val="tx1">
                    <a:lumMod val="75000"/>
                    <a:lumOff val="25000"/>
                  </a:schemeClr>
                </a:solidFill>
                <a:latin typeface="Open Sans"/>
              </a:rPr>
              <a:t>los beneficios que proveen están:</a:t>
            </a:r>
          </a:p>
        </p:txBody>
      </p:sp>
      <p:sp>
        <p:nvSpPr>
          <p:cNvPr id="17" name="Rectángulo redondeado 16"/>
          <p:cNvSpPr/>
          <p:nvPr/>
        </p:nvSpPr>
        <p:spPr>
          <a:xfrm>
            <a:off x="786581"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Control total: </a:t>
            </a:r>
          </a:p>
        </p:txBody>
      </p:sp>
      <p:sp>
        <p:nvSpPr>
          <p:cNvPr id="19" name="Rectángulo redondeado 18"/>
          <p:cNvSpPr/>
          <p:nvPr/>
        </p:nvSpPr>
        <p:spPr>
          <a:xfrm>
            <a:off x="2920924"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Conectividad y adaptabilidad: </a:t>
            </a:r>
          </a:p>
        </p:txBody>
      </p:sp>
      <p:sp>
        <p:nvSpPr>
          <p:cNvPr id="20" name="Rectángulo redondeado 19"/>
          <p:cNvSpPr/>
          <p:nvPr/>
        </p:nvSpPr>
        <p:spPr>
          <a:xfrm>
            <a:off x="5055267"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Reducción de costos: </a:t>
            </a:r>
          </a:p>
        </p:txBody>
      </p:sp>
      <p:sp>
        <p:nvSpPr>
          <p:cNvPr id="21" name="Rectángulo redondeado 20"/>
          <p:cNvSpPr/>
          <p:nvPr/>
        </p:nvSpPr>
        <p:spPr>
          <a:xfrm>
            <a:off x="7189610"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Corto tiempo de respuesta: </a:t>
            </a:r>
          </a:p>
        </p:txBody>
      </p:sp>
      <p:sp>
        <p:nvSpPr>
          <p:cNvPr id="22" name="Rectángulo redondeado 21"/>
          <p:cNvSpPr/>
          <p:nvPr/>
        </p:nvSpPr>
        <p:spPr>
          <a:xfrm>
            <a:off x="9390103"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Accesibilidad: </a:t>
            </a:r>
          </a:p>
        </p:txBody>
      </p:sp>
      <p:pic>
        <p:nvPicPr>
          <p:cNvPr id="2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2351202" y="3488596"/>
            <a:ext cx="429388" cy="429388"/>
          </a:xfrm>
          <a:prstGeom prst="rect">
            <a:avLst/>
          </a:prstGeom>
        </p:spPr>
      </p:pic>
    </p:spTree>
    <p:extLst>
      <p:ext uri="{BB962C8B-B14F-4D97-AF65-F5344CB8AC3E}">
        <p14:creationId xmlns:p14="http://schemas.microsoft.com/office/powerpoint/2010/main" val="3078082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436307" y="1443987"/>
            <a:ext cx="11260394" cy="464218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p:cNvSpPr/>
          <p:nvPr/>
        </p:nvSpPr>
        <p:spPr>
          <a:xfrm>
            <a:off x="786581" y="1727200"/>
            <a:ext cx="105233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a:rPr>
              <a:t>Aplicación de los sistemas embebidos </a:t>
            </a:r>
            <a:endParaRPr lang="es-CO" sz="1400" b="1" dirty="0" smtClean="0">
              <a:solidFill>
                <a:schemeClr val="tx1">
                  <a:lumMod val="75000"/>
                  <a:lumOff val="25000"/>
                </a:schemeClr>
              </a:solidFill>
              <a:latin typeface="Open Sans"/>
            </a:endParaRP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Los sistemas embebidos encuentran su aplicación en distintos ámbitos, sea profesionales o industriales, tales como la salud, el militar y de defensa, las telecomunicaciones entre otros</a:t>
            </a:r>
            <a:r>
              <a:rPr lang="es-CO" sz="1400" dirty="0" smtClean="0">
                <a:solidFill>
                  <a:schemeClr val="tx1">
                    <a:lumMod val="75000"/>
                    <a:lumOff val="25000"/>
                  </a:schemeClr>
                </a:solidFill>
                <a:latin typeface="Open Sans"/>
              </a:rPr>
              <a:t>.</a:t>
            </a:r>
          </a:p>
          <a:p>
            <a:pPr algn="just"/>
            <a:endParaRPr lang="es-CO" sz="1400" dirty="0">
              <a:solidFill>
                <a:schemeClr val="tx1">
                  <a:lumMod val="75000"/>
                  <a:lumOff val="25000"/>
                </a:schemeClr>
              </a:solidFill>
              <a:latin typeface="Open Sans"/>
            </a:endParaRPr>
          </a:p>
          <a:p>
            <a:pPr lvl="1" algn="just"/>
            <a:r>
              <a:rPr lang="es-CO" sz="1400" dirty="0" smtClean="0">
                <a:solidFill>
                  <a:schemeClr val="tx1">
                    <a:lumMod val="75000"/>
                    <a:lumOff val="25000"/>
                  </a:schemeClr>
                </a:solidFill>
                <a:latin typeface="Open Sans"/>
              </a:rPr>
              <a:t>Entre </a:t>
            </a:r>
            <a:r>
              <a:rPr lang="es-CO" sz="1400" dirty="0">
                <a:solidFill>
                  <a:schemeClr val="tx1">
                    <a:lumMod val="75000"/>
                    <a:lumOff val="25000"/>
                  </a:schemeClr>
                </a:solidFill>
                <a:latin typeface="Open Sans"/>
              </a:rPr>
              <a:t>los beneficios que proveen están:</a:t>
            </a:r>
          </a:p>
        </p:txBody>
      </p:sp>
      <p:sp>
        <p:nvSpPr>
          <p:cNvPr id="17" name="Rectángulo redondeado 16"/>
          <p:cNvSpPr/>
          <p:nvPr/>
        </p:nvSpPr>
        <p:spPr>
          <a:xfrm>
            <a:off x="786581" y="3280412"/>
            <a:ext cx="1919824" cy="23964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Control total</a:t>
            </a:r>
            <a:r>
              <a:rPr lang="es-CO" sz="1400" dirty="0" smtClean="0">
                <a:latin typeface="Open Sans" panose="020B0606030504020204"/>
              </a:rPr>
              <a:t>:</a:t>
            </a:r>
          </a:p>
          <a:p>
            <a:pPr algn="ctr"/>
            <a:endParaRPr lang="es-CO" sz="1400" dirty="0" smtClean="0">
              <a:latin typeface="Open Sans" panose="020B0606030504020204"/>
            </a:endParaRPr>
          </a:p>
          <a:p>
            <a:pPr algn="ctr"/>
            <a:r>
              <a:rPr lang="es-CO" sz="1400" dirty="0">
                <a:latin typeface="Open Sans" panose="020B0606030504020204"/>
              </a:rPr>
              <a:t>permite el control de la programación casi completa de un sistema por medio de programadores para adaptarse a cualquier entorno.</a:t>
            </a:r>
            <a:r>
              <a:rPr lang="es-CO" sz="1400" dirty="0" smtClean="0">
                <a:latin typeface="Open Sans" panose="020B0606030504020204"/>
              </a:rPr>
              <a:t> </a:t>
            </a:r>
            <a:endParaRPr lang="es-CO" sz="1400" dirty="0">
              <a:latin typeface="Open Sans" panose="020B0606030504020204"/>
            </a:endParaRPr>
          </a:p>
        </p:txBody>
      </p:sp>
      <p:sp>
        <p:nvSpPr>
          <p:cNvPr id="19" name="Rectángulo redondeado 18"/>
          <p:cNvSpPr/>
          <p:nvPr/>
        </p:nvSpPr>
        <p:spPr>
          <a:xfrm>
            <a:off x="2920924"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Conectividad y adaptabilidad: </a:t>
            </a:r>
          </a:p>
        </p:txBody>
      </p:sp>
      <p:sp>
        <p:nvSpPr>
          <p:cNvPr id="20" name="Rectángulo redondeado 19"/>
          <p:cNvSpPr/>
          <p:nvPr/>
        </p:nvSpPr>
        <p:spPr>
          <a:xfrm>
            <a:off x="5055267"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Reducción de costos: </a:t>
            </a:r>
          </a:p>
        </p:txBody>
      </p:sp>
      <p:sp>
        <p:nvSpPr>
          <p:cNvPr id="21" name="Rectángulo redondeado 20"/>
          <p:cNvSpPr/>
          <p:nvPr/>
        </p:nvSpPr>
        <p:spPr>
          <a:xfrm>
            <a:off x="7189610"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Corto tiempo de respuesta: </a:t>
            </a:r>
          </a:p>
        </p:txBody>
      </p:sp>
      <p:sp>
        <p:nvSpPr>
          <p:cNvPr id="22" name="Rectángulo redondeado 21"/>
          <p:cNvSpPr/>
          <p:nvPr/>
        </p:nvSpPr>
        <p:spPr>
          <a:xfrm>
            <a:off x="9390103"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Accesibilidad: </a:t>
            </a:r>
          </a:p>
        </p:txBody>
      </p:sp>
      <p:pic>
        <p:nvPicPr>
          <p:cNvPr id="23" name="Imagen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1202" y="3488596"/>
            <a:ext cx="429388" cy="429388"/>
          </a:xfrm>
          <a:prstGeom prst="rect">
            <a:avLst/>
          </a:prstGeom>
        </p:spPr>
      </p:pic>
    </p:spTree>
    <p:extLst>
      <p:ext uri="{BB962C8B-B14F-4D97-AF65-F5344CB8AC3E}">
        <p14:creationId xmlns:p14="http://schemas.microsoft.com/office/powerpoint/2010/main" val="874855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436307" y="1443987"/>
            <a:ext cx="11260394" cy="464218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p:cNvSpPr/>
          <p:nvPr/>
        </p:nvSpPr>
        <p:spPr>
          <a:xfrm>
            <a:off x="786581" y="1727200"/>
            <a:ext cx="105233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a:rPr>
              <a:t>Aplicación de los sistemas embebidos </a:t>
            </a:r>
            <a:endParaRPr lang="es-CO" sz="1400" b="1" dirty="0" smtClean="0">
              <a:solidFill>
                <a:schemeClr val="tx1">
                  <a:lumMod val="75000"/>
                  <a:lumOff val="25000"/>
                </a:schemeClr>
              </a:solidFill>
              <a:latin typeface="Open Sans"/>
            </a:endParaRP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Los sistemas embebidos encuentran su aplicación en distintos ámbitos, sea profesionales o industriales, tales como la salud, el militar y de defensa, las telecomunicaciones entre otros</a:t>
            </a:r>
            <a:r>
              <a:rPr lang="es-CO" sz="1400" dirty="0" smtClean="0">
                <a:solidFill>
                  <a:schemeClr val="tx1">
                    <a:lumMod val="75000"/>
                    <a:lumOff val="25000"/>
                  </a:schemeClr>
                </a:solidFill>
                <a:latin typeface="Open Sans"/>
              </a:rPr>
              <a:t>.</a:t>
            </a:r>
          </a:p>
          <a:p>
            <a:pPr algn="just"/>
            <a:endParaRPr lang="es-CO" sz="1400" dirty="0">
              <a:solidFill>
                <a:schemeClr val="tx1">
                  <a:lumMod val="75000"/>
                  <a:lumOff val="25000"/>
                </a:schemeClr>
              </a:solidFill>
              <a:latin typeface="Open Sans"/>
            </a:endParaRPr>
          </a:p>
          <a:p>
            <a:pPr lvl="1" algn="just"/>
            <a:r>
              <a:rPr lang="es-CO" sz="1400" dirty="0" smtClean="0">
                <a:solidFill>
                  <a:schemeClr val="tx1">
                    <a:lumMod val="75000"/>
                    <a:lumOff val="25000"/>
                  </a:schemeClr>
                </a:solidFill>
                <a:latin typeface="Open Sans"/>
              </a:rPr>
              <a:t>Entre </a:t>
            </a:r>
            <a:r>
              <a:rPr lang="es-CO" sz="1400" dirty="0">
                <a:solidFill>
                  <a:schemeClr val="tx1">
                    <a:lumMod val="75000"/>
                    <a:lumOff val="25000"/>
                  </a:schemeClr>
                </a:solidFill>
                <a:latin typeface="Open Sans"/>
              </a:rPr>
              <a:t>los beneficios que proveen están:</a:t>
            </a:r>
          </a:p>
        </p:txBody>
      </p:sp>
      <p:sp>
        <p:nvSpPr>
          <p:cNvPr id="17" name="Rectángulo redondeado 16"/>
          <p:cNvSpPr/>
          <p:nvPr/>
        </p:nvSpPr>
        <p:spPr>
          <a:xfrm>
            <a:off x="786581"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Control total: </a:t>
            </a:r>
          </a:p>
        </p:txBody>
      </p:sp>
      <p:sp>
        <p:nvSpPr>
          <p:cNvPr id="19" name="Rectángulo redondeado 18"/>
          <p:cNvSpPr/>
          <p:nvPr/>
        </p:nvSpPr>
        <p:spPr>
          <a:xfrm>
            <a:off x="2920924"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Conectividad y adaptabilidad: </a:t>
            </a:r>
          </a:p>
        </p:txBody>
      </p:sp>
      <p:sp>
        <p:nvSpPr>
          <p:cNvPr id="20" name="Rectángulo redondeado 19"/>
          <p:cNvSpPr/>
          <p:nvPr/>
        </p:nvSpPr>
        <p:spPr>
          <a:xfrm>
            <a:off x="5055267"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Reducción de costos: </a:t>
            </a:r>
          </a:p>
        </p:txBody>
      </p:sp>
      <p:sp>
        <p:nvSpPr>
          <p:cNvPr id="21" name="Rectángulo redondeado 20"/>
          <p:cNvSpPr/>
          <p:nvPr/>
        </p:nvSpPr>
        <p:spPr>
          <a:xfrm>
            <a:off x="7189610"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Corto tiempo de respuesta: </a:t>
            </a:r>
          </a:p>
        </p:txBody>
      </p:sp>
      <p:sp>
        <p:nvSpPr>
          <p:cNvPr id="22" name="Rectángulo redondeado 21"/>
          <p:cNvSpPr/>
          <p:nvPr/>
        </p:nvSpPr>
        <p:spPr>
          <a:xfrm>
            <a:off x="9390103"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Accesibilidad: </a:t>
            </a:r>
          </a:p>
        </p:txBody>
      </p:sp>
      <p:pic>
        <p:nvPicPr>
          <p:cNvPr id="23" name="Imagen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8620" y="3488596"/>
            <a:ext cx="429388" cy="429388"/>
          </a:xfrm>
          <a:prstGeom prst="rect">
            <a:avLst/>
          </a:prstGeom>
        </p:spPr>
      </p:pic>
    </p:spTree>
    <p:extLst>
      <p:ext uri="{BB962C8B-B14F-4D97-AF65-F5344CB8AC3E}">
        <p14:creationId xmlns:p14="http://schemas.microsoft.com/office/powerpoint/2010/main" val="115981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436307" y="1443987"/>
            <a:ext cx="11260394" cy="464218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p:cNvSpPr/>
          <p:nvPr/>
        </p:nvSpPr>
        <p:spPr>
          <a:xfrm>
            <a:off x="786581" y="1727200"/>
            <a:ext cx="105233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a:rPr>
              <a:t>Aplicación de los sistemas embebidos </a:t>
            </a:r>
            <a:endParaRPr lang="es-CO" sz="1400" b="1" dirty="0" smtClean="0">
              <a:solidFill>
                <a:schemeClr val="tx1">
                  <a:lumMod val="75000"/>
                  <a:lumOff val="25000"/>
                </a:schemeClr>
              </a:solidFill>
              <a:latin typeface="Open Sans"/>
            </a:endParaRP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Los sistemas embebidos encuentran su aplicación en distintos ámbitos, sea profesionales o industriales, tales como la salud, el militar y de defensa, las telecomunicaciones entre otros</a:t>
            </a:r>
            <a:r>
              <a:rPr lang="es-CO" sz="1400" dirty="0" smtClean="0">
                <a:solidFill>
                  <a:schemeClr val="tx1">
                    <a:lumMod val="75000"/>
                    <a:lumOff val="25000"/>
                  </a:schemeClr>
                </a:solidFill>
                <a:latin typeface="Open Sans"/>
              </a:rPr>
              <a:t>.</a:t>
            </a:r>
          </a:p>
          <a:p>
            <a:pPr algn="just"/>
            <a:endParaRPr lang="es-CO" sz="1400" dirty="0">
              <a:solidFill>
                <a:schemeClr val="tx1">
                  <a:lumMod val="75000"/>
                  <a:lumOff val="25000"/>
                </a:schemeClr>
              </a:solidFill>
              <a:latin typeface="Open Sans"/>
            </a:endParaRPr>
          </a:p>
          <a:p>
            <a:pPr lvl="1" algn="just"/>
            <a:r>
              <a:rPr lang="es-CO" sz="1400" dirty="0" smtClean="0">
                <a:solidFill>
                  <a:schemeClr val="tx1">
                    <a:lumMod val="75000"/>
                    <a:lumOff val="25000"/>
                  </a:schemeClr>
                </a:solidFill>
                <a:latin typeface="Open Sans"/>
              </a:rPr>
              <a:t>Entre </a:t>
            </a:r>
            <a:r>
              <a:rPr lang="es-CO" sz="1400" dirty="0">
                <a:solidFill>
                  <a:schemeClr val="tx1">
                    <a:lumMod val="75000"/>
                    <a:lumOff val="25000"/>
                  </a:schemeClr>
                </a:solidFill>
                <a:latin typeface="Open Sans"/>
              </a:rPr>
              <a:t>los beneficios que proveen están:</a:t>
            </a:r>
          </a:p>
        </p:txBody>
      </p:sp>
      <p:sp>
        <p:nvSpPr>
          <p:cNvPr id="17" name="Rectángulo redondeado 16"/>
          <p:cNvSpPr/>
          <p:nvPr/>
        </p:nvSpPr>
        <p:spPr>
          <a:xfrm>
            <a:off x="786581"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Control total: </a:t>
            </a:r>
          </a:p>
        </p:txBody>
      </p:sp>
      <p:sp>
        <p:nvSpPr>
          <p:cNvPr id="19" name="Rectángulo redondeado 18"/>
          <p:cNvSpPr/>
          <p:nvPr/>
        </p:nvSpPr>
        <p:spPr>
          <a:xfrm>
            <a:off x="2813664" y="3280412"/>
            <a:ext cx="2134344" cy="27139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Conectividad y adaptabilidad</a:t>
            </a:r>
            <a:r>
              <a:rPr lang="es-CO" sz="1400" dirty="0" smtClean="0">
                <a:latin typeface="Open Sans" panose="020B0606030504020204"/>
              </a:rPr>
              <a:t>:</a:t>
            </a:r>
          </a:p>
          <a:p>
            <a:pPr algn="ctr"/>
            <a:r>
              <a:rPr lang="es-CO" sz="1400" dirty="0">
                <a:latin typeface="Open Sans" panose="020B0606030504020204"/>
              </a:rPr>
              <a:t>estos sistemas disponen de una alta conectividad ya que se pueden acoplar a casi cualquier dispositivo que tenga conexión a la red, también es muy sencilla la adaptación de más sistemas embebidos</a:t>
            </a:r>
            <a:r>
              <a:rPr lang="es-CO" sz="1400" dirty="0"/>
              <a:t>. </a:t>
            </a:r>
            <a:r>
              <a:rPr lang="es-CO" sz="1400" dirty="0" smtClean="0">
                <a:latin typeface="Open Sans" panose="020B0606030504020204"/>
              </a:rPr>
              <a:t> </a:t>
            </a:r>
            <a:endParaRPr lang="es-CO" sz="1400" dirty="0">
              <a:latin typeface="Open Sans" panose="020B0606030504020204"/>
            </a:endParaRPr>
          </a:p>
        </p:txBody>
      </p:sp>
      <p:sp>
        <p:nvSpPr>
          <p:cNvPr id="20" name="Rectángulo redondeado 19"/>
          <p:cNvSpPr/>
          <p:nvPr/>
        </p:nvSpPr>
        <p:spPr>
          <a:xfrm>
            <a:off x="5055267"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Reducción de costos: </a:t>
            </a:r>
          </a:p>
        </p:txBody>
      </p:sp>
      <p:sp>
        <p:nvSpPr>
          <p:cNvPr id="21" name="Rectángulo redondeado 20"/>
          <p:cNvSpPr/>
          <p:nvPr/>
        </p:nvSpPr>
        <p:spPr>
          <a:xfrm>
            <a:off x="7189610"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Corto tiempo de respuesta: </a:t>
            </a:r>
          </a:p>
        </p:txBody>
      </p:sp>
      <p:sp>
        <p:nvSpPr>
          <p:cNvPr id="22" name="Rectángulo redondeado 21"/>
          <p:cNvSpPr/>
          <p:nvPr/>
        </p:nvSpPr>
        <p:spPr>
          <a:xfrm>
            <a:off x="9390103"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Accesibilidad: </a:t>
            </a:r>
          </a:p>
        </p:txBody>
      </p:sp>
      <p:pic>
        <p:nvPicPr>
          <p:cNvPr id="23" name="Imagen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8620" y="3488596"/>
            <a:ext cx="429388" cy="429388"/>
          </a:xfrm>
          <a:prstGeom prst="rect">
            <a:avLst/>
          </a:prstGeom>
        </p:spPr>
      </p:pic>
    </p:spTree>
    <p:extLst>
      <p:ext uri="{BB962C8B-B14F-4D97-AF65-F5344CB8AC3E}">
        <p14:creationId xmlns:p14="http://schemas.microsoft.com/office/powerpoint/2010/main" val="2241677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436307" y="1443987"/>
            <a:ext cx="11260394" cy="464218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p:cNvSpPr/>
          <p:nvPr/>
        </p:nvSpPr>
        <p:spPr>
          <a:xfrm>
            <a:off x="786581" y="1727200"/>
            <a:ext cx="105233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a:rPr>
              <a:t>Aplicación de los sistemas embebidos </a:t>
            </a:r>
            <a:endParaRPr lang="es-CO" sz="1400" b="1" dirty="0" smtClean="0">
              <a:solidFill>
                <a:schemeClr val="tx1">
                  <a:lumMod val="75000"/>
                  <a:lumOff val="25000"/>
                </a:schemeClr>
              </a:solidFill>
              <a:latin typeface="Open Sans"/>
            </a:endParaRP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Los sistemas embebidos encuentran su aplicación en distintos ámbitos, sea profesionales o industriales, tales como la salud, el militar y de defensa, las telecomunicaciones entre otros</a:t>
            </a:r>
            <a:r>
              <a:rPr lang="es-CO" sz="1400" dirty="0" smtClean="0">
                <a:solidFill>
                  <a:schemeClr val="tx1">
                    <a:lumMod val="75000"/>
                    <a:lumOff val="25000"/>
                  </a:schemeClr>
                </a:solidFill>
                <a:latin typeface="Open Sans"/>
              </a:rPr>
              <a:t>.</a:t>
            </a:r>
          </a:p>
          <a:p>
            <a:pPr algn="just"/>
            <a:endParaRPr lang="es-CO" sz="1400" dirty="0">
              <a:solidFill>
                <a:schemeClr val="tx1">
                  <a:lumMod val="75000"/>
                  <a:lumOff val="25000"/>
                </a:schemeClr>
              </a:solidFill>
              <a:latin typeface="Open Sans"/>
            </a:endParaRPr>
          </a:p>
          <a:p>
            <a:pPr lvl="1" algn="just"/>
            <a:r>
              <a:rPr lang="es-CO" sz="1400" dirty="0" smtClean="0">
                <a:solidFill>
                  <a:schemeClr val="tx1">
                    <a:lumMod val="75000"/>
                    <a:lumOff val="25000"/>
                  </a:schemeClr>
                </a:solidFill>
                <a:latin typeface="Open Sans"/>
              </a:rPr>
              <a:t>Entre </a:t>
            </a:r>
            <a:r>
              <a:rPr lang="es-CO" sz="1400" dirty="0">
                <a:solidFill>
                  <a:schemeClr val="tx1">
                    <a:lumMod val="75000"/>
                    <a:lumOff val="25000"/>
                  </a:schemeClr>
                </a:solidFill>
                <a:latin typeface="Open Sans"/>
              </a:rPr>
              <a:t>los beneficios que proveen están:</a:t>
            </a:r>
          </a:p>
        </p:txBody>
      </p:sp>
      <p:sp>
        <p:nvSpPr>
          <p:cNvPr id="17" name="Rectángulo redondeado 16"/>
          <p:cNvSpPr/>
          <p:nvPr/>
        </p:nvSpPr>
        <p:spPr>
          <a:xfrm>
            <a:off x="786581"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Control total: </a:t>
            </a:r>
          </a:p>
        </p:txBody>
      </p:sp>
      <p:sp>
        <p:nvSpPr>
          <p:cNvPr id="19" name="Rectángulo redondeado 18"/>
          <p:cNvSpPr/>
          <p:nvPr/>
        </p:nvSpPr>
        <p:spPr>
          <a:xfrm>
            <a:off x="2920924"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Conectividad y adaptabilidad: </a:t>
            </a:r>
          </a:p>
        </p:txBody>
      </p:sp>
      <p:sp>
        <p:nvSpPr>
          <p:cNvPr id="20" name="Rectángulo redondeado 19"/>
          <p:cNvSpPr/>
          <p:nvPr/>
        </p:nvSpPr>
        <p:spPr>
          <a:xfrm>
            <a:off x="5055267"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Reducción de costos: </a:t>
            </a:r>
          </a:p>
        </p:txBody>
      </p:sp>
      <p:sp>
        <p:nvSpPr>
          <p:cNvPr id="21" name="Rectángulo redondeado 20"/>
          <p:cNvSpPr/>
          <p:nvPr/>
        </p:nvSpPr>
        <p:spPr>
          <a:xfrm>
            <a:off x="7189610"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Corto tiempo de respuesta: </a:t>
            </a:r>
          </a:p>
        </p:txBody>
      </p:sp>
      <p:sp>
        <p:nvSpPr>
          <p:cNvPr id="22" name="Rectángulo redondeado 21"/>
          <p:cNvSpPr/>
          <p:nvPr/>
        </p:nvSpPr>
        <p:spPr>
          <a:xfrm>
            <a:off x="9390103"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Accesibilidad: </a:t>
            </a:r>
          </a:p>
        </p:txBody>
      </p:sp>
      <p:pic>
        <p:nvPicPr>
          <p:cNvPr id="23" name="Imagen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9090" y="3500126"/>
            <a:ext cx="429388" cy="429388"/>
          </a:xfrm>
          <a:prstGeom prst="rect">
            <a:avLst/>
          </a:prstGeom>
        </p:spPr>
      </p:pic>
    </p:spTree>
    <p:extLst>
      <p:ext uri="{BB962C8B-B14F-4D97-AF65-F5344CB8AC3E}">
        <p14:creationId xmlns:p14="http://schemas.microsoft.com/office/powerpoint/2010/main" val="430668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redondeado 1">
            <a:extLst>
              <a:ext uri="{FF2B5EF4-FFF2-40B4-BE49-F238E27FC236}">
                <a16:creationId xmlns="" xmlns:a16="http://schemas.microsoft.com/office/drawing/2014/main" id="{D5780D57-A969-4980-A6F9-74C6AA702B59}"/>
              </a:ext>
            </a:extLst>
          </p:cNvPr>
          <p:cNvSpPr/>
          <p:nvPr/>
        </p:nvSpPr>
        <p:spPr>
          <a:xfrm>
            <a:off x="6459101" y="2785241"/>
            <a:ext cx="5237298" cy="2698233"/>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Calibri" panose="020F0502020204030204" pitchFamily="34" charset="0"/>
            </a:endParaRPr>
          </a:p>
        </p:txBody>
      </p:sp>
      <p:sp>
        <p:nvSpPr>
          <p:cNvPr id="16" name="CuadroTexto 15">
            <a:extLst>
              <a:ext uri="{FF2B5EF4-FFF2-40B4-BE49-F238E27FC236}">
                <a16:creationId xmlns="" xmlns:a16="http://schemas.microsoft.com/office/drawing/2014/main" id="{4148F3CA-4D1D-4342-BAA9-1606C2173BBC}"/>
              </a:ext>
            </a:extLst>
          </p:cNvPr>
          <p:cNvSpPr txBox="1"/>
          <p:nvPr/>
        </p:nvSpPr>
        <p:spPr>
          <a:xfrm>
            <a:off x="6620183" y="3150609"/>
            <a:ext cx="4887949" cy="1600438"/>
          </a:xfrm>
          <a:prstGeom prst="rect">
            <a:avLst/>
          </a:prstGeom>
          <a:noFill/>
          <a:ln>
            <a:noFill/>
          </a:ln>
        </p:spPr>
        <p:txBody>
          <a:bodyPr wrap="square" rtlCol="0">
            <a:spAutoFit/>
          </a:bodyPr>
          <a:lstStyle/>
          <a:p>
            <a:pPr algn="just"/>
            <a:r>
              <a:rPr lang="es-ES" sz="1400" b="1" dirty="0">
                <a:solidFill>
                  <a:srgbClr val="1A3255"/>
                </a:solidFill>
                <a:latin typeface="Open Sans" panose="020B0606030504020204"/>
              </a:rPr>
              <a:t>Contenido temático:</a:t>
            </a:r>
          </a:p>
          <a:p>
            <a:pPr marL="285750" indent="-285750" algn="just">
              <a:buFont typeface="Arial" panose="020B0604020202020204" pitchFamily="34" charset="0"/>
              <a:buChar char="•"/>
            </a:pPr>
            <a:endParaRPr lang="es-ES" sz="1400" dirty="0">
              <a:solidFill>
                <a:schemeClr val="bg2">
                  <a:lumMod val="25000"/>
                </a:schemeClr>
              </a:solidFill>
              <a:latin typeface="Open Sans" panose="020B0606030504020204"/>
            </a:endParaRPr>
          </a:p>
          <a:p>
            <a:pPr marL="285750" indent="-285750" algn="just">
              <a:buFont typeface="Arial" panose="020B0604020202020204" pitchFamily="34" charset="0"/>
              <a:buChar char="•"/>
            </a:pPr>
            <a:r>
              <a:rPr lang="es-CO" sz="1400" dirty="0">
                <a:solidFill>
                  <a:schemeClr val="bg2">
                    <a:lumMod val="25000"/>
                  </a:schemeClr>
                </a:solidFill>
                <a:latin typeface="Open Sans" panose="020B0606030504020204"/>
              </a:rPr>
              <a:t>Metodología de un sistema </a:t>
            </a:r>
            <a:r>
              <a:rPr lang="es-CO" sz="1400" dirty="0" smtClean="0">
                <a:solidFill>
                  <a:schemeClr val="bg2">
                    <a:lumMod val="25000"/>
                  </a:schemeClr>
                </a:solidFill>
                <a:latin typeface="Open Sans" panose="020B0606030504020204"/>
              </a:rPr>
              <a:t>embebido. </a:t>
            </a:r>
            <a:endParaRPr lang="es-ES" sz="1400" dirty="0" smtClean="0">
              <a:solidFill>
                <a:schemeClr val="bg2">
                  <a:lumMod val="25000"/>
                </a:schemeClr>
              </a:solidFill>
              <a:latin typeface="Open Sans" panose="020B0606030504020204"/>
            </a:endParaRPr>
          </a:p>
          <a:p>
            <a:pPr marL="285750" indent="-285750" algn="just">
              <a:buFont typeface="Arial" panose="020B0604020202020204" pitchFamily="34" charset="0"/>
              <a:buChar char="•"/>
            </a:pPr>
            <a:r>
              <a:rPr lang="es-CO" sz="1400" dirty="0">
                <a:solidFill>
                  <a:schemeClr val="bg2">
                    <a:lumMod val="25000"/>
                  </a:schemeClr>
                </a:solidFill>
                <a:latin typeface="Open Sans" panose="020B0606030504020204"/>
              </a:rPr>
              <a:t>Análisis para una instalación de un sistema embebido</a:t>
            </a:r>
            <a:r>
              <a:rPr lang="es-ES" sz="1400" dirty="0" smtClean="0">
                <a:solidFill>
                  <a:schemeClr val="bg2">
                    <a:lumMod val="25000"/>
                  </a:schemeClr>
                </a:solidFill>
                <a:latin typeface="Open Sans" panose="020B0606030504020204"/>
              </a:rPr>
              <a:t>.</a:t>
            </a:r>
          </a:p>
          <a:p>
            <a:pPr marL="285750" indent="-285750" algn="just">
              <a:buFont typeface="Arial" panose="020B0604020202020204" pitchFamily="34" charset="0"/>
              <a:buChar char="•"/>
            </a:pPr>
            <a:r>
              <a:rPr lang="es-ES" sz="1400" dirty="0" smtClean="0">
                <a:solidFill>
                  <a:schemeClr val="bg2">
                    <a:lumMod val="25000"/>
                  </a:schemeClr>
                </a:solidFill>
                <a:latin typeface="Open Sans" panose="020B0606030504020204"/>
              </a:rPr>
              <a:t>Programación básica de sistema.</a:t>
            </a:r>
            <a:endParaRPr lang="es-ES" sz="1400" dirty="0">
              <a:solidFill>
                <a:schemeClr val="bg2">
                  <a:lumMod val="25000"/>
                </a:schemeClr>
              </a:solidFill>
              <a:latin typeface="Open Sans" panose="020B0606030504020204"/>
            </a:endParaRPr>
          </a:p>
          <a:p>
            <a:pPr marL="285750" indent="-285750" algn="just">
              <a:buFont typeface="Arial" panose="020B0604020202020204" pitchFamily="34" charset="0"/>
              <a:buChar char="•"/>
            </a:pPr>
            <a:r>
              <a:rPr lang="es-CO" sz="1400" dirty="0">
                <a:solidFill>
                  <a:schemeClr val="bg2">
                    <a:lumMod val="25000"/>
                  </a:schemeClr>
                </a:solidFill>
                <a:latin typeface="Open Sans" panose="020B0606030504020204"/>
              </a:rPr>
              <a:t>Salud ocupacional en una </a:t>
            </a:r>
            <a:r>
              <a:rPr lang="es-CO" sz="1400" dirty="0" smtClean="0">
                <a:solidFill>
                  <a:schemeClr val="bg2">
                    <a:lumMod val="25000"/>
                  </a:schemeClr>
                </a:solidFill>
                <a:latin typeface="Open Sans" panose="020B0606030504020204"/>
              </a:rPr>
              <a:t>empresa. </a:t>
            </a:r>
          </a:p>
          <a:p>
            <a:pPr marL="285750" indent="-285750" algn="just">
              <a:buFont typeface="Arial" panose="020B0604020202020204" pitchFamily="34" charset="0"/>
              <a:buChar char="•"/>
            </a:pPr>
            <a:r>
              <a:rPr lang="es-CO" sz="1400" dirty="0" smtClean="0">
                <a:solidFill>
                  <a:schemeClr val="bg2">
                    <a:lumMod val="25000"/>
                  </a:schemeClr>
                </a:solidFill>
                <a:latin typeface="Open Sans" panose="020B0606030504020204"/>
              </a:rPr>
              <a:t>Trabajos escritos enfocados en la ingeniería.</a:t>
            </a:r>
            <a:endParaRPr lang="es-ES" sz="1400" dirty="0" smtClean="0">
              <a:solidFill>
                <a:schemeClr val="bg2">
                  <a:lumMod val="25000"/>
                </a:schemeClr>
              </a:solidFill>
              <a:latin typeface="Open Sans" panose="020B0606030504020204"/>
            </a:endParaRPr>
          </a:p>
        </p:txBody>
      </p:sp>
      <p:pic>
        <p:nvPicPr>
          <p:cNvPr id="12" name="Imagen 11" descr="Icono&#10;&#10;Descripción generada automáticamente">
            <a:extLst>
              <a:ext uri="{FF2B5EF4-FFF2-40B4-BE49-F238E27FC236}">
                <a16:creationId xmlns="" xmlns:a16="http://schemas.microsoft.com/office/drawing/2014/main" id="{6477570D-4017-4BA5-BD19-C16512B5AF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42549" y="1746869"/>
            <a:ext cx="530557" cy="658918"/>
          </a:xfrm>
          <a:prstGeom prst="rect">
            <a:avLst/>
          </a:prstGeom>
        </p:spPr>
      </p:pic>
      <p:grpSp>
        <p:nvGrpSpPr>
          <p:cNvPr id="13" name="Grupo 12">
            <a:extLst>
              <a:ext uri="{FF2B5EF4-FFF2-40B4-BE49-F238E27FC236}">
                <a16:creationId xmlns="" xmlns:a16="http://schemas.microsoft.com/office/drawing/2014/main" id="{6E9AD93E-786A-4685-A4BD-1E619F2D5922}"/>
              </a:ext>
            </a:extLst>
          </p:cNvPr>
          <p:cNvGrpSpPr/>
          <p:nvPr/>
        </p:nvGrpSpPr>
        <p:grpSpPr>
          <a:xfrm>
            <a:off x="6458340" y="1620577"/>
            <a:ext cx="1383741" cy="372489"/>
            <a:chOff x="4042" y="3636"/>
            <a:chExt cx="2925" cy="565"/>
          </a:xfrm>
        </p:grpSpPr>
        <p:cxnSp>
          <p:nvCxnSpPr>
            <p:cNvPr id="14" name="Conector recto 13">
              <a:extLst>
                <a:ext uri="{FF2B5EF4-FFF2-40B4-BE49-F238E27FC236}">
                  <a16:creationId xmlns="" xmlns:a16="http://schemas.microsoft.com/office/drawing/2014/main" id="{EA753E84-5346-4ACD-BD95-1AF2D6C75DCC}"/>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7" name="Conector recto 16">
              <a:extLst>
                <a:ext uri="{FF2B5EF4-FFF2-40B4-BE49-F238E27FC236}">
                  <a16:creationId xmlns="" xmlns:a16="http://schemas.microsoft.com/office/drawing/2014/main" id="{180E7B19-D159-4DE8-A224-C219954E62B5}"/>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8" name="Conector recto 17">
              <a:extLst>
                <a:ext uri="{FF2B5EF4-FFF2-40B4-BE49-F238E27FC236}">
                  <a16:creationId xmlns="" xmlns:a16="http://schemas.microsoft.com/office/drawing/2014/main" id="{A47FD613-E0C1-4D9C-B85B-EF6DCF1C39FB}"/>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19" name="CuadroTexto 18">
            <a:extLst>
              <a:ext uri="{FF2B5EF4-FFF2-40B4-BE49-F238E27FC236}">
                <a16:creationId xmlns="" xmlns:a16="http://schemas.microsoft.com/office/drawing/2014/main" id="{112AC7A7-EC53-4DA8-B8A3-C235284BBDD0}"/>
              </a:ext>
            </a:extLst>
          </p:cNvPr>
          <p:cNvSpPr txBox="1"/>
          <p:nvPr/>
        </p:nvSpPr>
        <p:spPr>
          <a:xfrm>
            <a:off x="6553750" y="1675931"/>
            <a:ext cx="1204376" cy="307777"/>
          </a:xfrm>
          <a:prstGeom prst="rect">
            <a:avLst/>
          </a:prstGeom>
          <a:noFill/>
          <a:ln>
            <a:noFill/>
          </a:ln>
        </p:spPr>
        <p:txBody>
          <a:bodyPr wrap="square" rtlCol="0">
            <a:spAutoFit/>
          </a:bodyPr>
          <a:lstStyle/>
          <a:p>
            <a:pPr algn="ctr"/>
            <a:r>
              <a:rPr lang="es-ES" sz="1400" b="1" dirty="0">
                <a:solidFill>
                  <a:srgbClr val="1A3255"/>
                </a:solidFill>
                <a:latin typeface="Open Sans" panose="020B0606030504020204"/>
              </a:rPr>
              <a:t>Objetivos</a:t>
            </a:r>
          </a:p>
        </p:txBody>
      </p:sp>
      <p:grpSp>
        <p:nvGrpSpPr>
          <p:cNvPr id="20" name="Grupo 19">
            <a:extLst>
              <a:ext uri="{FF2B5EF4-FFF2-40B4-BE49-F238E27FC236}">
                <a16:creationId xmlns="" xmlns:a16="http://schemas.microsoft.com/office/drawing/2014/main" id="{01D399E0-2A53-43FF-BA07-1470B53F4CF2}"/>
              </a:ext>
            </a:extLst>
          </p:cNvPr>
          <p:cNvGrpSpPr/>
          <p:nvPr/>
        </p:nvGrpSpPr>
        <p:grpSpPr>
          <a:xfrm>
            <a:off x="7967252" y="1620577"/>
            <a:ext cx="2076147" cy="372489"/>
            <a:chOff x="4042" y="3636"/>
            <a:chExt cx="2925" cy="565"/>
          </a:xfrm>
        </p:grpSpPr>
        <p:cxnSp>
          <p:nvCxnSpPr>
            <p:cNvPr id="21" name="Conector recto 20">
              <a:extLst>
                <a:ext uri="{FF2B5EF4-FFF2-40B4-BE49-F238E27FC236}">
                  <a16:creationId xmlns="" xmlns:a16="http://schemas.microsoft.com/office/drawing/2014/main" id="{2234F1F9-BD33-4605-9978-605C60607476}"/>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2" name="Conector recto 21">
              <a:extLst>
                <a:ext uri="{FF2B5EF4-FFF2-40B4-BE49-F238E27FC236}">
                  <a16:creationId xmlns="" xmlns:a16="http://schemas.microsoft.com/office/drawing/2014/main" id="{D9EAD53F-1FCE-4145-AEDA-F80309B975F0}"/>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3" name="Conector recto 22">
              <a:extLst>
                <a:ext uri="{FF2B5EF4-FFF2-40B4-BE49-F238E27FC236}">
                  <a16:creationId xmlns="" xmlns:a16="http://schemas.microsoft.com/office/drawing/2014/main" id="{4DE1323B-2466-423C-BF7A-085A44559B43}"/>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24" name="CuadroTexto 23">
            <a:extLst>
              <a:ext uri="{FF2B5EF4-FFF2-40B4-BE49-F238E27FC236}">
                <a16:creationId xmlns="" xmlns:a16="http://schemas.microsoft.com/office/drawing/2014/main" id="{A98D3A2C-1AC8-47E6-9DDE-D3BA168424ED}"/>
              </a:ext>
            </a:extLst>
          </p:cNvPr>
          <p:cNvSpPr txBox="1"/>
          <p:nvPr/>
        </p:nvSpPr>
        <p:spPr>
          <a:xfrm>
            <a:off x="8066769" y="1675932"/>
            <a:ext cx="1965983" cy="307777"/>
          </a:xfrm>
          <a:prstGeom prst="rect">
            <a:avLst/>
          </a:prstGeom>
          <a:noFill/>
          <a:ln>
            <a:noFill/>
          </a:ln>
        </p:spPr>
        <p:txBody>
          <a:bodyPr wrap="square" rtlCol="0">
            <a:spAutoFit/>
          </a:bodyPr>
          <a:lstStyle/>
          <a:p>
            <a:pPr algn="ctr"/>
            <a:r>
              <a:rPr lang="es-ES" sz="1400" b="1" dirty="0">
                <a:solidFill>
                  <a:srgbClr val="1A3255"/>
                </a:solidFill>
                <a:latin typeface="Open Sans" panose="020B0606030504020204"/>
              </a:rPr>
              <a:t>Contenido temático</a:t>
            </a:r>
          </a:p>
        </p:txBody>
      </p:sp>
      <p:grpSp>
        <p:nvGrpSpPr>
          <p:cNvPr id="25" name="Grupo 24">
            <a:extLst>
              <a:ext uri="{FF2B5EF4-FFF2-40B4-BE49-F238E27FC236}">
                <a16:creationId xmlns="" xmlns:a16="http://schemas.microsoft.com/office/drawing/2014/main" id="{E937828F-BDF0-491F-93A5-47488702E37C}"/>
              </a:ext>
            </a:extLst>
          </p:cNvPr>
          <p:cNvGrpSpPr/>
          <p:nvPr/>
        </p:nvGrpSpPr>
        <p:grpSpPr>
          <a:xfrm>
            <a:off x="10164508" y="1608737"/>
            <a:ext cx="1570897" cy="372489"/>
            <a:chOff x="4042" y="3636"/>
            <a:chExt cx="2925" cy="565"/>
          </a:xfrm>
        </p:grpSpPr>
        <p:cxnSp>
          <p:nvCxnSpPr>
            <p:cNvPr id="26" name="Conector recto 25">
              <a:extLst>
                <a:ext uri="{FF2B5EF4-FFF2-40B4-BE49-F238E27FC236}">
                  <a16:creationId xmlns="" xmlns:a16="http://schemas.microsoft.com/office/drawing/2014/main" id="{E64EF2F1-08C4-496E-82E8-D0ACEB71BEB1}"/>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7" name="Conector recto 26">
              <a:extLst>
                <a:ext uri="{FF2B5EF4-FFF2-40B4-BE49-F238E27FC236}">
                  <a16:creationId xmlns="" xmlns:a16="http://schemas.microsoft.com/office/drawing/2014/main" id="{DF9A17AE-A269-4439-A2F6-7859626D3A58}"/>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8" name="Conector recto 27">
              <a:extLst>
                <a:ext uri="{FF2B5EF4-FFF2-40B4-BE49-F238E27FC236}">
                  <a16:creationId xmlns="" xmlns:a16="http://schemas.microsoft.com/office/drawing/2014/main" id="{C92A6335-7D77-4594-850E-BC466A159DC6}"/>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29" name="CuadroTexto 28">
            <a:extLst>
              <a:ext uri="{FF2B5EF4-FFF2-40B4-BE49-F238E27FC236}">
                <a16:creationId xmlns="" xmlns:a16="http://schemas.microsoft.com/office/drawing/2014/main" id="{2EBED021-AB16-4959-A91A-420DBDF0D0DF}"/>
              </a:ext>
            </a:extLst>
          </p:cNvPr>
          <p:cNvSpPr txBox="1"/>
          <p:nvPr/>
        </p:nvSpPr>
        <p:spPr>
          <a:xfrm>
            <a:off x="10313461" y="1685289"/>
            <a:ext cx="1272990" cy="307777"/>
          </a:xfrm>
          <a:prstGeom prst="rect">
            <a:avLst/>
          </a:prstGeom>
          <a:noFill/>
          <a:ln>
            <a:noFill/>
          </a:ln>
        </p:spPr>
        <p:txBody>
          <a:bodyPr wrap="square" rtlCol="0">
            <a:spAutoFit/>
          </a:bodyPr>
          <a:lstStyle/>
          <a:p>
            <a:pPr algn="ctr"/>
            <a:r>
              <a:rPr lang="es-ES" sz="1400" b="1" dirty="0">
                <a:solidFill>
                  <a:srgbClr val="1A3255"/>
                </a:solidFill>
                <a:latin typeface="Open Sans" panose="020B0606030504020204"/>
              </a:rPr>
              <a:t>Metodología</a:t>
            </a:r>
          </a:p>
        </p:txBody>
      </p:sp>
      <p:pic>
        <p:nvPicPr>
          <p:cNvPr id="30" name="Imagen 29" descr="Imagen que contiene Gráfico de embudo&#10;&#10;Descripción generada automáticamente">
            <a:extLst>
              <a:ext uri="{FF2B5EF4-FFF2-40B4-BE49-F238E27FC236}">
                <a16:creationId xmlns="" xmlns:a16="http://schemas.microsoft.com/office/drawing/2014/main" id="{59686FE5-0046-44B5-8FAA-F0465A77FC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2333" y="1164827"/>
            <a:ext cx="512221" cy="512221"/>
          </a:xfrm>
          <a:prstGeom prst="rect">
            <a:avLst/>
          </a:prstGeom>
        </p:spPr>
      </p:pic>
      <p:pic>
        <p:nvPicPr>
          <p:cNvPr id="31" name="Imagen 30" descr="Icono&#10;&#10;Descripción generada automáticamente">
            <a:extLst>
              <a:ext uri="{FF2B5EF4-FFF2-40B4-BE49-F238E27FC236}">
                <a16:creationId xmlns="" xmlns:a16="http://schemas.microsoft.com/office/drawing/2014/main" id="{1AC30798-3AAD-40EB-88F5-916A6A0289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7574" y="1173067"/>
            <a:ext cx="512222" cy="512222"/>
          </a:xfrm>
          <a:prstGeom prst="rect">
            <a:avLst/>
          </a:prstGeom>
        </p:spPr>
      </p:pic>
      <p:pic>
        <p:nvPicPr>
          <p:cNvPr id="32" name="Imagen 31" descr="Icono&#10;&#10;Descripción generada automáticamente">
            <a:extLst>
              <a:ext uri="{FF2B5EF4-FFF2-40B4-BE49-F238E27FC236}">
                <a16:creationId xmlns="" xmlns:a16="http://schemas.microsoft.com/office/drawing/2014/main" id="{8C0B6199-4DFA-40DE-8D2B-4FF2242E94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9386" y="1155316"/>
            <a:ext cx="520615" cy="520615"/>
          </a:xfrm>
          <a:prstGeom prst="rect">
            <a:avLst/>
          </a:prstGeom>
        </p:spPr>
      </p:pic>
      <p:pic>
        <p:nvPicPr>
          <p:cNvPr id="33" name="Imagen 32" descr="Diagrama, Dibujo de ingeniería&#10;&#10;Descripción generada automáticamente">
            <a:extLst>
              <a:ext uri="{FF2B5EF4-FFF2-40B4-BE49-F238E27FC236}">
                <a16:creationId xmlns="" xmlns:a16="http://schemas.microsoft.com/office/drawing/2014/main" id="{F0B07CDA-9AA9-4E50-ACDE-8B8435FE4A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898" y="1324136"/>
            <a:ext cx="5378779" cy="4726495"/>
          </a:xfrm>
          <a:prstGeom prst="rect">
            <a:avLst/>
          </a:prstGeom>
        </p:spPr>
      </p:pic>
    </p:spTree>
    <p:extLst>
      <p:ext uri="{BB962C8B-B14F-4D97-AF65-F5344CB8AC3E}">
        <p14:creationId xmlns:p14="http://schemas.microsoft.com/office/powerpoint/2010/main" val="1171254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436307" y="1443987"/>
            <a:ext cx="11260394" cy="464218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p:cNvSpPr/>
          <p:nvPr/>
        </p:nvSpPr>
        <p:spPr>
          <a:xfrm>
            <a:off x="786581" y="1727200"/>
            <a:ext cx="105233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a:rPr>
              <a:t>Aplicación de los sistemas embebidos </a:t>
            </a:r>
            <a:endParaRPr lang="es-CO" sz="1400" b="1" dirty="0" smtClean="0">
              <a:solidFill>
                <a:schemeClr val="tx1">
                  <a:lumMod val="75000"/>
                  <a:lumOff val="25000"/>
                </a:schemeClr>
              </a:solidFill>
              <a:latin typeface="Open Sans"/>
            </a:endParaRP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Los sistemas embebidos encuentran su aplicación en distintos ámbitos, sea profesionales o industriales, tales como la salud, el militar y de defensa, las telecomunicaciones entre otros</a:t>
            </a:r>
            <a:r>
              <a:rPr lang="es-CO" sz="1400" dirty="0" smtClean="0">
                <a:solidFill>
                  <a:schemeClr val="tx1">
                    <a:lumMod val="75000"/>
                    <a:lumOff val="25000"/>
                  </a:schemeClr>
                </a:solidFill>
                <a:latin typeface="Open Sans"/>
              </a:rPr>
              <a:t>.</a:t>
            </a:r>
          </a:p>
          <a:p>
            <a:pPr algn="just"/>
            <a:endParaRPr lang="es-CO" sz="1400" dirty="0">
              <a:solidFill>
                <a:schemeClr val="tx1">
                  <a:lumMod val="75000"/>
                  <a:lumOff val="25000"/>
                </a:schemeClr>
              </a:solidFill>
              <a:latin typeface="Open Sans"/>
            </a:endParaRPr>
          </a:p>
          <a:p>
            <a:pPr lvl="1" algn="just"/>
            <a:r>
              <a:rPr lang="es-CO" sz="1400" dirty="0" smtClean="0">
                <a:solidFill>
                  <a:schemeClr val="tx1">
                    <a:lumMod val="75000"/>
                    <a:lumOff val="25000"/>
                  </a:schemeClr>
                </a:solidFill>
                <a:latin typeface="Open Sans"/>
              </a:rPr>
              <a:t>Entre </a:t>
            </a:r>
            <a:r>
              <a:rPr lang="es-CO" sz="1400" dirty="0">
                <a:solidFill>
                  <a:schemeClr val="tx1">
                    <a:lumMod val="75000"/>
                    <a:lumOff val="25000"/>
                  </a:schemeClr>
                </a:solidFill>
                <a:latin typeface="Open Sans"/>
              </a:rPr>
              <a:t>los beneficios que proveen están:</a:t>
            </a:r>
          </a:p>
        </p:txBody>
      </p:sp>
      <p:sp>
        <p:nvSpPr>
          <p:cNvPr id="17" name="Rectángulo redondeado 16"/>
          <p:cNvSpPr/>
          <p:nvPr/>
        </p:nvSpPr>
        <p:spPr>
          <a:xfrm>
            <a:off x="786581"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Control total: </a:t>
            </a:r>
          </a:p>
        </p:txBody>
      </p:sp>
      <p:sp>
        <p:nvSpPr>
          <p:cNvPr id="19" name="Rectángulo redondeado 18"/>
          <p:cNvSpPr/>
          <p:nvPr/>
        </p:nvSpPr>
        <p:spPr>
          <a:xfrm>
            <a:off x="2920924"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Conectividad y adaptabilidad: </a:t>
            </a:r>
          </a:p>
        </p:txBody>
      </p:sp>
      <p:sp>
        <p:nvSpPr>
          <p:cNvPr id="20" name="Rectángulo redondeado 19"/>
          <p:cNvSpPr/>
          <p:nvPr/>
        </p:nvSpPr>
        <p:spPr>
          <a:xfrm>
            <a:off x="5055267" y="3280412"/>
            <a:ext cx="1919824" cy="2345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Reducción de costos: </a:t>
            </a:r>
            <a:endParaRPr lang="es-CO" sz="1400" dirty="0" smtClean="0">
              <a:latin typeface="Open Sans" panose="020B0606030504020204"/>
            </a:endParaRPr>
          </a:p>
          <a:p>
            <a:pPr algn="ctr"/>
            <a:endParaRPr lang="es-CO" sz="1400" dirty="0">
              <a:latin typeface="Open Sans" panose="020B0606030504020204"/>
            </a:endParaRPr>
          </a:p>
          <a:p>
            <a:pPr algn="ctr"/>
            <a:r>
              <a:rPr lang="es-CO" sz="1400" dirty="0">
                <a:latin typeface="Open Sans" panose="020B0606030504020204"/>
              </a:rPr>
              <a:t>son de muy bajo costo, y esto posibilita su adquisición.</a:t>
            </a:r>
          </a:p>
        </p:txBody>
      </p:sp>
      <p:sp>
        <p:nvSpPr>
          <p:cNvPr id="21" name="Rectángulo redondeado 20"/>
          <p:cNvSpPr/>
          <p:nvPr/>
        </p:nvSpPr>
        <p:spPr>
          <a:xfrm>
            <a:off x="7189610"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Corto tiempo de respuesta: </a:t>
            </a:r>
          </a:p>
        </p:txBody>
      </p:sp>
      <p:sp>
        <p:nvSpPr>
          <p:cNvPr id="22" name="Rectángulo redondeado 21"/>
          <p:cNvSpPr/>
          <p:nvPr/>
        </p:nvSpPr>
        <p:spPr>
          <a:xfrm>
            <a:off x="9390103"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Accesibilidad: </a:t>
            </a:r>
          </a:p>
        </p:txBody>
      </p:sp>
      <p:pic>
        <p:nvPicPr>
          <p:cNvPr id="23" name="Imagen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9090" y="3500126"/>
            <a:ext cx="429388" cy="429388"/>
          </a:xfrm>
          <a:prstGeom prst="rect">
            <a:avLst/>
          </a:prstGeom>
        </p:spPr>
      </p:pic>
    </p:spTree>
    <p:extLst>
      <p:ext uri="{BB962C8B-B14F-4D97-AF65-F5344CB8AC3E}">
        <p14:creationId xmlns:p14="http://schemas.microsoft.com/office/powerpoint/2010/main" val="2616540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436307" y="1443987"/>
            <a:ext cx="11260394" cy="464218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p:cNvSpPr/>
          <p:nvPr/>
        </p:nvSpPr>
        <p:spPr>
          <a:xfrm>
            <a:off x="786581" y="1727200"/>
            <a:ext cx="105233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a:rPr>
              <a:t>Aplicación de los sistemas embebidos </a:t>
            </a:r>
            <a:endParaRPr lang="es-CO" sz="1400" b="1" dirty="0" smtClean="0">
              <a:solidFill>
                <a:schemeClr val="tx1">
                  <a:lumMod val="75000"/>
                  <a:lumOff val="25000"/>
                </a:schemeClr>
              </a:solidFill>
              <a:latin typeface="Open Sans"/>
            </a:endParaRP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Los sistemas embebidos encuentran su aplicación en distintos ámbitos, sea profesionales o industriales, tales como la salud, el militar y de defensa, las telecomunicaciones entre otros</a:t>
            </a:r>
            <a:r>
              <a:rPr lang="es-CO" sz="1400" dirty="0" smtClean="0">
                <a:solidFill>
                  <a:schemeClr val="tx1">
                    <a:lumMod val="75000"/>
                    <a:lumOff val="25000"/>
                  </a:schemeClr>
                </a:solidFill>
                <a:latin typeface="Open Sans"/>
              </a:rPr>
              <a:t>.</a:t>
            </a:r>
          </a:p>
          <a:p>
            <a:pPr algn="just"/>
            <a:endParaRPr lang="es-CO" sz="1400" dirty="0">
              <a:solidFill>
                <a:schemeClr val="tx1">
                  <a:lumMod val="75000"/>
                  <a:lumOff val="25000"/>
                </a:schemeClr>
              </a:solidFill>
              <a:latin typeface="Open Sans"/>
            </a:endParaRPr>
          </a:p>
          <a:p>
            <a:pPr lvl="1" algn="just"/>
            <a:r>
              <a:rPr lang="es-CO" sz="1400" dirty="0" smtClean="0">
                <a:solidFill>
                  <a:schemeClr val="tx1">
                    <a:lumMod val="75000"/>
                    <a:lumOff val="25000"/>
                  </a:schemeClr>
                </a:solidFill>
                <a:latin typeface="Open Sans"/>
              </a:rPr>
              <a:t>Entre </a:t>
            </a:r>
            <a:r>
              <a:rPr lang="es-CO" sz="1400" dirty="0">
                <a:solidFill>
                  <a:schemeClr val="tx1">
                    <a:lumMod val="75000"/>
                    <a:lumOff val="25000"/>
                  </a:schemeClr>
                </a:solidFill>
                <a:latin typeface="Open Sans"/>
              </a:rPr>
              <a:t>los beneficios que proveen están:</a:t>
            </a:r>
          </a:p>
        </p:txBody>
      </p:sp>
      <p:sp>
        <p:nvSpPr>
          <p:cNvPr id="17" name="Rectángulo redondeado 16"/>
          <p:cNvSpPr/>
          <p:nvPr/>
        </p:nvSpPr>
        <p:spPr>
          <a:xfrm>
            <a:off x="786581"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Control total: </a:t>
            </a:r>
          </a:p>
        </p:txBody>
      </p:sp>
      <p:sp>
        <p:nvSpPr>
          <p:cNvPr id="19" name="Rectángulo redondeado 18"/>
          <p:cNvSpPr/>
          <p:nvPr/>
        </p:nvSpPr>
        <p:spPr>
          <a:xfrm>
            <a:off x="2920924"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Conectividad y adaptabilidad: </a:t>
            </a:r>
          </a:p>
        </p:txBody>
      </p:sp>
      <p:sp>
        <p:nvSpPr>
          <p:cNvPr id="20" name="Rectángulo redondeado 19"/>
          <p:cNvSpPr/>
          <p:nvPr/>
        </p:nvSpPr>
        <p:spPr>
          <a:xfrm>
            <a:off x="5055267"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Reducción de costos: </a:t>
            </a:r>
          </a:p>
        </p:txBody>
      </p:sp>
      <p:sp>
        <p:nvSpPr>
          <p:cNvPr id="21" name="Rectángulo redondeado 20"/>
          <p:cNvSpPr/>
          <p:nvPr/>
        </p:nvSpPr>
        <p:spPr>
          <a:xfrm>
            <a:off x="7189610"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Corto tiempo de respuesta: </a:t>
            </a:r>
          </a:p>
        </p:txBody>
      </p:sp>
      <p:sp>
        <p:nvSpPr>
          <p:cNvPr id="22" name="Rectángulo redondeado 21"/>
          <p:cNvSpPr/>
          <p:nvPr/>
        </p:nvSpPr>
        <p:spPr>
          <a:xfrm>
            <a:off x="9390103"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Accesibilidad: </a:t>
            </a:r>
          </a:p>
        </p:txBody>
      </p:sp>
      <p:pic>
        <p:nvPicPr>
          <p:cNvPr id="23" name="Imagen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8635" y="3521713"/>
            <a:ext cx="429388" cy="429388"/>
          </a:xfrm>
          <a:prstGeom prst="rect">
            <a:avLst/>
          </a:prstGeom>
        </p:spPr>
      </p:pic>
    </p:spTree>
    <p:extLst>
      <p:ext uri="{BB962C8B-B14F-4D97-AF65-F5344CB8AC3E}">
        <p14:creationId xmlns:p14="http://schemas.microsoft.com/office/powerpoint/2010/main" val="33667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436307" y="1443987"/>
            <a:ext cx="11260394" cy="464218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p:cNvSpPr/>
          <p:nvPr/>
        </p:nvSpPr>
        <p:spPr>
          <a:xfrm>
            <a:off x="786581" y="1727200"/>
            <a:ext cx="105233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a:rPr>
              <a:t>Aplicación de los sistemas embebidos </a:t>
            </a:r>
            <a:endParaRPr lang="es-CO" sz="1400" b="1" dirty="0" smtClean="0">
              <a:solidFill>
                <a:schemeClr val="tx1">
                  <a:lumMod val="75000"/>
                  <a:lumOff val="25000"/>
                </a:schemeClr>
              </a:solidFill>
              <a:latin typeface="Open Sans"/>
            </a:endParaRP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Los sistemas embebidos encuentran su aplicación en distintos ámbitos, sea profesionales o industriales, tales como la salud, el militar y de defensa, las telecomunicaciones entre otros</a:t>
            </a:r>
            <a:r>
              <a:rPr lang="es-CO" sz="1400" dirty="0" smtClean="0">
                <a:solidFill>
                  <a:schemeClr val="tx1">
                    <a:lumMod val="75000"/>
                    <a:lumOff val="25000"/>
                  </a:schemeClr>
                </a:solidFill>
                <a:latin typeface="Open Sans"/>
              </a:rPr>
              <a:t>.</a:t>
            </a:r>
          </a:p>
          <a:p>
            <a:pPr algn="just"/>
            <a:endParaRPr lang="es-CO" sz="1400" dirty="0">
              <a:solidFill>
                <a:schemeClr val="tx1">
                  <a:lumMod val="75000"/>
                  <a:lumOff val="25000"/>
                </a:schemeClr>
              </a:solidFill>
              <a:latin typeface="Open Sans"/>
            </a:endParaRPr>
          </a:p>
          <a:p>
            <a:pPr lvl="1" algn="just"/>
            <a:r>
              <a:rPr lang="es-CO" sz="1400" dirty="0" smtClean="0">
                <a:solidFill>
                  <a:schemeClr val="tx1">
                    <a:lumMod val="75000"/>
                    <a:lumOff val="25000"/>
                  </a:schemeClr>
                </a:solidFill>
                <a:latin typeface="Open Sans"/>
              </a:rPr>
              <a:t>Entre </a:t>
            </a:r>
            <a:r>
              <a:rPr lang="es-CO" sz="1400" dirty="0">
                <a:solidFill>
                  <a:schemeClr val="tx1">
                    <a:lumMod val="75000"/>
                    <a:lumOff val="25000"/>
                  </a:schemeClr>
                </a:solidFill>
                <a:latin typeface="Open Sans"/>
              </a:rPr>
              <a:t>los beneficios que proveen están:</a:t>
            </a:r>
          </a:p>
        </p:txBody>
      </p:sp>
      <p:sp>
        <p:nvSpPr>
          <p:cNvPr id="17" name="Rectángulo redondeado 16"/>
          <p:cNvSpPr/>
          <p:nvPr/>
        </p:nvSpPr>
        <p:spPr>
          <a:xfrm>
            <a:off x="786581"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Control total: </a:t>
            </a:r>
          </a:p>
        </p:txBody>
      </p:sp>
      <p:sp>
        <p:nvSpPr>
          <p:cNvPr id="19" name="Rectángulo redondeado 18"/>
          <p:cNvSpPr/>
          <p:nvPr/>
        </p:nvSpPr>
        <p:spPr>
          <a:xfrm>
            <a:off x="2920924"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Conectividad y adaptabilidad: </a:t>
            </a:r>
          </a:p>
        </p:txBody>
      </p:sp>
      <p:sp>
        <p:nvSpPr>
          <p:cNvPr id="20" name="Rectángulo redondeado 19"/>
          <p:cNvSpPr/>
          <p:nvPr/>
        </p:nvSpPr>
        <p:spPr>
          <a:xfrm>
            <a:off x="5055267"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Reducción de costos: </a:t>
            </a:r>
          </a:p>
        </p:txBody>
      </p:sp>
      <p:sp>
        <p:nvSpPr>
          <p:cNvPr id="21" name="Rectángulo redondeado 20"/>
          <p:cNvSpPr/>
          <p:nvPr/>
        </p:nvSpPr>
        <p:spPr>
          <a:xfrm>
            <a:off x="7189610" y="3280412"/>
            <a:ext cx="1919824" cy="25615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Corto tiempo de respuesta: </a:t>
            </a:r>
            <a:endParaRPr lang="es-CO" sz="1400" dirty="0" smtClean="0">
              <a:latin typeface="Open Sans" panose="020B0606030504020204"/>
            </a:endParaRPr>
          </a:p>
          <a:p>
            <a:pPr algn="ctr"/>
            <a:r>
              <a:rPr lang="es-CO" sz="1400" dirty="0">
                <a:latin typeface="Open Sans" panose="020B0606030504020204"/>
              </a:rPr>
              <a:t>la respuesta de estos sistemas es casi instantánea, por lo que cuando se habla de enviar señales a un actuador, estos sistemas son muy eficientes. </a:t>
            </a:r>
          </a:p>
        </p:txBody>
      </p:sp>
      <p:sp>
        <p:nvSpPr>
          <p:cNvPr id="22" name="Rectángulo redondeado 21"/>
          <p:cNvSpPr/>
          <p:nvPr/>
        </p:nvSpPr>
        <p:spPr>
          <a:xfrm>
            <a:off x="9390103"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Accesibilidad: </a:t>
            </a:r>
          </a:p>
        </p:txBody>
      </p:sp>
      <p:pic>
        <p:nvPicPr>
          <p:cNvPr id="23" name="Imagen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8635" y="3521713"/>
            <a:ext cx="429388" cy="429388"/>
          </a:xfrm>
          <a:prstGeom prst="rect">
            <a:avLst/>
          </a:prstGeom>
        </p:spPr>
      </p:pic>
    </p:spTree>
    <p:extLst>
      <p:ext uri="{BB962C8B-B14F-4D97-AF65-F5344CB8AC3E}">
        <p14:creationId xmlns:p14="http://schemas.microsoft.com/office/powerpoint/2010/main" val="2007620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436307" y="1443987"/>
            <a:ext cx="11260394" cy="464218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p:cNvSpPr/>
          <p:nvPr/>
        </p:nvSpPr>
        <p:spPr>
          <a:xfrm>
            <a:off x="786581" y="1727200"/>
            <a:ext cx="105233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a:rPr>
              <a:t>Aplicación de los sistemas embebidos </a:t>
            </a:r>
            <a:endParaRPr lang="es-CO" sz="1400" b="1" dirty="0" smtClean="0">
              <a:solidFill>
                <a:schemeClr val="tx1">
                  <a:lumMod val="75000"/>
                  <a:lumOff val="25000"/>
                </a:schemeClr>
              </a:solidFill>
              <a:latin typeface="Open Sans"/>
            </a:endParaRP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Los sistemas embebidos encuentran su aplicación en distintos ámbitos, sea profesionales o industriales, tales como la salud, el militar y de defensa, las telecomunicaciones entre otros</a:t>
            </a:r>
            <a:r>
              <a:rPr lang="es-CO" sz="1400" dirty="0" smtClean="0">
                <a:solidFill>
                  <a:schemeClr val="tx1">
                    <a:lumMod val="75000"/>
                    <a:lumOff val="25000"/>
                  </a:schemeClr>
                </a:solidFill>
                <a:latin typeface="Open Sans"/>
              </a:rPr>
              <a:t>.</a:t>
            </a:r>
          </a:p>
          <a:p>
            <a:pPr algn="just"/>
            <a:endParaRPr lang="es-CO" sz="1400" dirty="0">
              <a:solidFill>
                <a:schemeClr val="tx1">
                  <a:lumMod val="75000"/>
                  <a:lumOff val="25000"/>
                </a:schemeClr>
              </a:solidFill>
              <a:latin typeface="Open Sans"/>
            </a:endParaRPr>
          </a:p>
          <a:p>
            <a:pPr lvl="1" algn="just"/>
            <a:r>
              <a:rPr lang="es-CO" sz="1400" dirty="0" smtClean="0">
                <a:solidFill>
                  <a:schemeClr val="tx1">
                    <a:lumMod val="75000"/>
                    <a:lumOff val="25000"/>
                  </a:schemeClr>
                </a:solidFill>
                <a:latin typeface="Open Sans"/>
              </a:rPr>
              <a:t>Entre </a:t>
            </a:r>
            <a:r>
              <a:rPr lang="es-CO" sz="1400" dirty="0">
                <a:solidFill>
                  <a:schemeClr val="tx1">
                    <a:lumMod val="75000"/>
                    <a:lumOff val="25000"/>
                  </a:schemeClr>
                </a:solidFill>
                <a:latin typeface="Open Sans"/>
              </a:rPr>
              <a:t>los beneficios que proveen están:</a:t>
            </a:r>
          </a:p>
        </p:txBody>
      </p:sp>
      <p:sp>
        <p:nvSpPr>
          <p:cNvPr id="17" name="Rectángulo redondeado 16"/>
          <p:cNvSpPr/>
          <p:nvPr/>
        </p:nvSpPr>
        <p:spPr>
          <a:xfrm>
            <a:off x="786581"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Control total: </a:t>
            </a:r>
          </a:p>
        </p:txBody>
      </p:sp>
      <p:sp>
        <p:nvSpPr>
          <p:cNvPr id="19" name="Rectángulo redondeado 18"/>
          <p:cNvSpPr/>
          <p:nvPr/>
        </p:nvSpPr>
        <p:spPr>
          <a:xfrm>
            <a:off x="2920924"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Conectividad y adaptabilidad: </a:t>
            </a:r>
          </a:p>
        </p:txBody>
      </p:sp>
      <p:sp>
        <p:nvSpPr>
          <p:cNvPr id="20" name="Rectángulo redondeado 19"/>
          <p:cNvSpPr/>
          <p:nvPr/>
        </p:nvSpPr>
        <p:spPr>
          <a:xfrm>
            <a:off x="5055267"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Reducción de costos: </a:t>
            </a:r>
          </a:p>
        </p:txBody>
      </p:sp>
      <p:sp>
        <p:nvSpPr>
          <p:cNvPr id="21" name="Rectángulo redondeado 20"/>
          <p:cNvSpPr/>
          <p:nvPr/>
        </p:nvSpPr>
        <p:spPr>
          <a:xfrm>
            <a:off x="7189610"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Corto tiempo de respuesta: </a:t>
            </a:r>
          </a:p>
        </p:txBody>
      </p:sp>
      <p:sp>
        <p:nvSpPr>
          <p:cNvPr id="22" name="Rectángulo redondeado 21"/>
          <p:cNvSpPr/>
          <p:nvPr/>
        </p:nvSpPr>
        <p:spPr>
          <a:xfrm>
            <a:off x="9390103"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Accesibilidad: </a:t>
            </a:r>
          </a:p>
        </p:txBody>
      </p:sp>
      <p:pic>
        <p:nvPicPr>
          <p:cNvPr id="23" name="Imagen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3926" y="3479709"/>
            <a:ext cx="429388" cy="429388"/>
          </a:xfrm>
          <a:prstGeom prst="rect">
            <a:avLst/>
          </a:prstGeom>
        </p:spPr>
      </p:pic>
    </p:spTree>
    <p:extLst>
      <p:ext uri="{BB962C8B-B14F-4D97-AF65-F5344CB8AC3E}">
        <p14:creationId xmlns:p14="http://schemas.microsoft.com/office/powerpoint/2010/main" val="64899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436307" y="1443987"/>
            <a:ext cx="11260394" cy="464218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p:cNvSpPr/>
          <p:nvPr/>
        </p:nvSpPr>
        <p:spPr>
          <a:xfrm>
            <a:off x="786581" y="1727200"/>
            <a:ext cx="105233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a:rPr>
              <a:t>Aplicación de los sistemas embebidos </a:t>
            </a:r>
            <a:endParaRPr lang="es-CO" sz="1400" b="1" dirty="0" smtClean="0">
              <a:solidFill>
                <a:schemeClr val="tx1">
                  <a:lumMod val="75000"/>
                  <a:lumOff val="25000"/>
                </a:schemeClr>
              </a:solidFill>
              <a:latin typeface="Open Sans"/>
            </a:endParaRP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Los sistemas embebidos encuentran su aplicación en distintos ámbitos, sea profesionales o industriales, tales como la salud, el militar y de defensa, las telecomunicaciones entre otros</a:t>
            </a:r>
            <a:r>
              <a:rPr lang="es-CO" sz="1400" dirty="0" smtClean="0">
                <a:solidFill>
                  <a:schemeClr val="tx1">
                    <a:lumMod val="75000"/>
                    <a:lumOff val="25000"/>
                  </a:schemeClr>
                </a:solidFill>
                <a:latin typeface="Open Sans"/>
              </a:rPr>
              <a:t>.</a:t>
            </a:r>
          </a:p>
          <a:p>
            <a:pPr algn="just"/>
            <a:endParaRPr lang="es-CO" sz="1400" dirty="0">
              <a:solidFill>
                <a:schemeClr val="tx1">
                  <a:lumMod val="75000"/>
                  <a:lumOff val="25000"/>
                </a:schemeClr>
              </a:solidFill>
              <a:latin typeface="Open Sans"/>
            </a:endParaRPr>
          </a:p>
          <a:p>
            <a:pPr lvl="1" algn="just"/>
            <a:r>
              <a:rPr lang="es-CO" sz="1400" dirty="0" smtClean="0">
                <a:solidFill>
                  <a:schemeClr val="tx1">
                    <a:lumMod val="75000"/>
                    <a:lumOff val="25000"/>
                  </a:schemeClr>
                </a:solidFill>
                <a:latin typeface="Open Sans"/>
              </a:rPr>
              <a:t>Entre </a:t>
            </a:r>
            <a:r>
              <a:rPr lang="es-CO" sz="1400" dirty="0">
                <a:solidFill>
                  <a:schemeClr val="tx1">
                    <a:lumMod val="75000"/>
                    <a:lumOff val="25000"/>
                  </a:schemeClr>
                </a:solidFill>
                <a:latin typeface="Open Sans"/>
              </a:rPr>
              <a:t>los beneficios que proveen están:</a:t>
            </a:r>
          </a:p>
        </p:txBody>
      </p:sp>
      <p:sp>
        <p:nvSpPr>
          <p:cNvPr id="17" name="Rectángulo redondeado 16"/>
          <p:cNvSpPr/>
          <p:nvPr/>
        </p:nvSpPr>
        <p:spPr>
          <a:xfrm>
            <a:off x="786581"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Control total: </a:t>
            </a:r>
          </a:p>
        </p:txBody>
      </p:sp>
      <p:sp>
        <p:nvSpPr>
          <p:cNvPr id="19" name="Rectángulo redondeado 18"/>
          <p:cNvSpPr/>
          <p:nvPr/>
        </p:nvSpPr>
        <p:spPr>
          <a:xfrm>
            <a:off x="2920924"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Conectividad y adaptabilidad: </a:t>
            </a:r>
          </a:p>
        </p:txBody>
      </p:sp>
      <p:sp>
        <p:nvSpPr>
          <p:cNvPr id="20" name="Rectángulo redondeado 19"/>
          <p:cNvSpPr/>
          <p:nvPr/>
        </p:nvSpPr>
        <p:spPr>
          <a:xfrm>
            <a:off x="5055267"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Reducción de costos: </a:t>
            </a:r>
          </a:p>
        </p:txBody>
      </p:sp>
      <p:sp>
        <p:nvSpPr>
          <p:cNvPr id="21" name="Rectángulo redondeado 20"/>
          <p:cNvSpPr/>
          <p:nvPr/>
        </p:nvSpPr>
        <p:spPr>
          <a:xfrm>
            <a:off x="7189610"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Corto tiempo de respuesta: </a:t>
            </a:r>
          </a:p>
        </p:txBody>
      </p:sp>
      <p:sp>
        <p:nvSpPr>
          <p:cNvPr id="22" name="Rectángulo redondeado 21"/>
          <p:cNvSpPr/>
          <p:nvPr/>
        </p:nvSpPr>
        <p:spPr>
          <a:xfrm>
            <a:off x="9390103" y="3280412"/>
            <a:ext cx="1919824" cy="2675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Accesibilidad: </a:t>
            </a:r>
            <a:endParaRPr lang="es-CO" sz="1400" dirty="0" smtClean="0">
              <a:latin typeface="Open Sans" panose="020B0606030504020204"/>
            </a:endParaRPr>
          </a:p>
          <a:p>
            <a:pPr algn="ctr"/>
            <a:endParaRPr lang="es-CO" sz="1400" dirty="0">
              <a:latin typeface="Open Sans" panose="020B0606030504020204"/>
            </a:endParaRPr>
          </a:p>
          <a:p>
            <a:pPr algn="ctr"/>
            <a:r>
              <a:rPr lang="es-CO" sz="1400" dirty="0">
                <a:latin typeface="Open Sans" panose="020B0606030504020204"/>
              </a:rPr>
              <a:t>el acceso a estos sistemas es muy fácil, lo que permite que cualquier usuario que tenga conocimiento de este pueda adquirirlo o programarlo. (</a:t>
            </a:r>
            <a:r>
              <a:rPr lang="es-CO" sz="1400" dirty="0" err="1">
                <a:latin typeface="Open Sans" panose="020B0606030504020204"/>
              </a:rPr>
              <a:t>oasys</a:t>
            </a:r>
            <a:r>
              <a:rPr lang="es-CO" sz="1400" dirty="0">
                <a:latin typeface="Open Sans" panose="020B0606030504020204"/>
              </a:rPr>
              <a:t>, s.f.)</a:t>
            </a:r>
          </a:p>
        </p:txBody>
      </p:sp>
      <p:pic>
        <p:nvPicPr>
          <p:cNvPr id="23" name="Imagen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3926" y="3479709"/>
            <a:ext cx="429388" cy="429388"/>
          </a:xfrm>
          <a:prstGeom prst="rect">
            <a:avLst/>
          </a:prstGeom>
        </p:spPr>
      </p:pic>
    </p:spTree>
    <p:extLst>
      <p:ext uri="{BB962C8B-B14F-4D97-AF65-F5344CB8AC3E}">
        <p14:creationId xmlns:p14="http://schemas.microsoft.com/office/powerpoint/2010/main" val="1413406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436307" y="1443987"/>
            <a:ext cx="11260394" cy="464218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p:cNvSpPr/>
          <p:nvPr/>
        </p:nvSpPr>
        <p:spPr>
          <a:xfrm>
            <a:off x="786581" y="1727200"/>
            <a:ext cx="105233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lumMod val="75000"/>
                    <a:lumOff val="25000"/>
                  </a:schemeClr>
                </a:solidFill>
                <a:latin typeface="Open Sans"/>
              </a:rPr>
              <a:t>Aplicación de los sistemas embebidos </a:t>
            </a:r>
            <a:endParaRPr lang="es-CO" sz="1400" b="1" dirty="0" smtClean="0">
              <a:solidFill>
                <a:schemeClr val="tx1">
                  <a:lumMod val="75000"/>
                  <a:lumOff val="25000"/>
                </a:schemeClr>
              </a:solidFill>
              <a:latin typeface="Open Sans"/>
            </a:endParaRP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Los sistemas embebidos encuentran su aplicación en distintos ámbitos, sea profesionales o industriales, tales como la salud, el militar y de defensa, las telecomunicaciones entre otros</a:t>
            </a:r>
            <a:r>
              <a:rPr lang="es-CO" sz="1400" dirty="0" smtClean="0">
                <a:solidFill>
                  <a:schemeClr val="tx1">
                    <a:lumMod val="75000"/>
                    <a:lumOff val="25000"/>
                  </a:schemeClr>
                </a:solidFill>
                <a:latin typeface="Open Sans"/>
              </a:rPr>
              <a:t>.</a:t>
            </a:r>
          </a:p>
          <a:p>
            <a:pPr algn="just"/>
            <a:endParaRPr lang="es-CO" sz="1400" dirty="0">
              <a:solidFill>
                <a:schemeClr val="tx1">
                  <a:lumMod val="75000"/>
                  <a:lumOff val="25000"/>
                </a:schemeClr>
              </a:solidFill>
              <a:latin typeface="Open Sans"/>
            </a:endParaRPr>
          </a:p>
          <a:p>
            <a:pPr lvl="1" algn="just"/>
            <a:r>
              <a:rPr lang="es-CO" sz="1400" dirty="0" smtClean="0">
                <a:solidFill>
                  <a:schemeClr val="tx1">
                    <a:lumMod val="75000"/>
                    <a:lumOff val="25000"/>
                  </a:schemeClr>
                </a:solidFill>
                <a:latin typeface="Open Sans"/>
              </a:rPr>
              <a:t>Entre </a:t>
            </a:r>
            <a:r>
              <a:rPr lang="es-CO" sz="1400" dirty="0">
                <a:solidFill>
                  <a:schemeClr val="tx1">
                    <a:lumMod val="75000"/>
                    <a:lumOff val="25000"/>
                  </a:schemeClr>
                </a:solidFill>
                <a:latin typeface="Open Sans"/>
              </a:rPr>
              <a:t>los beneficios que proveen están:</a:t>
            </a:r>
          </a:p>
        </p:txBody>
      </p:sp>
      <p:sp>
        <p:nvSpPr>
          <p:cNvPr id="17" name="Rectángulo redondeado 16"/>
          <p:cNvSpPr/>
          <p:nvPr/>
        </p:nvSpPr>
        <p:spPr>
          <a:xfrm>
            <a:off x="786581"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Control total: </a:t>
            </a:r>
          </a:p>
        </p:txBody>
      </p:sp>
      <p:sp>
        <p:nvSpPr>
          <p:cNvPr id="19" name="Rectángulo redondeado 18"/>
          <p:cNvSpPr/>
          <p:nvPr/>
        </p:nvSpPr>
        <p:spPr>
          <a:xfrm>
            <a:off x="2920924"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Conectividad y adaptabilidad: </a:t>
            </a:r>
          </a:p>
        </p:txBody>
      </p:sp>
      <p:sp>
        <p:nvSpPr>
          <p:cNvPr id="20" name="Rectángulo redondeado 19"/>
          <p:cNvSpPr/>
          <p:nvPr/>
        </p:nvSpPr>
        <p:spPr>
          <a:xfrm>
            <a:off x="5055267"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Reducción de costos: </a:t>
            </a:r>
          </a:p>
        </p:txBody>
      </p:sp>
      <p:sp>
        <p:nvSpPr>
          <p:cNvPr id="21" name="Rectángulo redondeado 20"/>
          <p:cNvSpPr/>
          <p:nvPr/>
        </p:nvSpPr>
        <p:spPr>
          <a:xfrm>
            <a:off x="7189610"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Corto tiempo de respuesta: </a:t>
            </a:r>
          </a:p>
        </p:txBody>
      </p:sp>
      <p:sp>
        <p:nvSpPr>
          <p:cNvPr id="22" name="Rectángulo redondeado 21"/>
          <p:cNvSpPr/>
          <p:nvPr/>
        </p:nvSpPr>
        <p:spPr>
          <a:xfrm>
            <a:off x="9390103" y="3280413"/>
            <a:ext cx="1919824" cy="48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Accesibilidad: </a:t>
            </a:r>
          </a:p>
        </p:txBody>
      </p:sp>
      <p:sp>
        <p:nvSpPr>
          <p:cNvPr id="11" name="Rectángulo redondeado 10"/>
          <p:cNvSpPr/>
          <p:nvPr/>
        </p:nvSpPr>
        <p:spPr>
          <a:xfrm>
            <a:off x="5533921" y="5519037"/>
            <a:ext cx="1339273" cy="417363"/>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CO" sz="1400" dirty="0" smtClean="0">
                <a:latin typeface="Open Sans" panose="020B0606030504020204"/>
              </a:rPr>
              <a:t>Continuar</a:t>
            </a:r>
            <a:endParaRPr lang="es-CO" sz="1400" dirty="0">
              <a:latin typeface="Open Sans" panose="020B0606030504020204"/>
            </a:endParaRPr>
          </a:p>
        </p:txBody>
      </p:sp>
      <p:pic>
        <p:nvPicPr>
          <p:cNvPr id="12" name="Imagen 11"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013" y="5660666"/>
            <a:ext cx="374203" cy="464736"/>
          </a:xfrm>
          <a:prstGeom prst="rect">
            <a:avLst/>
          </a:prstGeom>
        </p:spPr>
      </p:pic>
    </p:spTree>
    <p:extLst>
      <p:ext uri="{BB962C8B-B14F-4D97-AF65-F5344CB8AC3E}">
        <p14:creationId xmlns:p14="http://schemas.microsoft.com/office/powerpoint/2010/main" val="457357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1936955" y="1681315"/>
            <a:ext cx="7708490" cy="4041059"/>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CO" sz="1400" b="1" dirty="0" err="1" smtClean="0">
                <a:solidFill>
                  <a:schemeClr val="tx1">
                    <a:lumMod val="75000"/>
                    <a:lumOff val="25000"/>
                  </a:schemeClr>
                </a:solidFill>
                <a:latin typeface="Open Sans"/>
              </a:rPr>
              <a:t>Microcontrolador</a:t>
            </a:r>
            <a:r>
              <a:rPr lang="es-CO" sz="1400" b="1" dirty="0" smtClean="0">
                <a:solidFill>
                  <a:schemeClr val="tx1">
                    <a:lumMod val="75000"/>
                    <a:lumOff val="25000"/>
                  </a:schemeClr>
                </a:solidFill>
                <a:latin typeface="Open Sans"/>
              </a:rPr>
              <a:t> de un sistema embebido</a:t>
            </a:r>
          </a:p>
          <a:p>
            <a:pPr algn="just"/>
            <a:r>
              <a:rPr lang="es-CO" sz="1400" dirty="0" smtClean="0">
                <a:solidFill>
                  <a:schemeClr val="tx1">
                    <a:lumMod val="75000"/>
                    <a:lumOff val="25000"/>
                  </a:schemeClr>
                </a:solidFill>
                <a:latin typeface="Open Sans"/>
              </a:rPr>
              <a:t>Los </a:t>
            </a:r>
            <a:r>
              <a:rPr lang="es-CO" sz="1400" dirty="0" err="1" smtClean="0">
                <a:solidFill>
                  <a:schemeClr val="tx1">
                    <a:lumMod val="75000"/>
                    <a:lumOff val="25000"/>
                  </a:schemeClr>
                </a:solidFill>
                <a:latin typeface="Open Sans"/>
              </a:rPr>
              <a:t>microcontroladores</a:t>
            </a:r>
            <a:r>
              <a:rPr lang="es-CO" sz="1400" dirty="0" smtClean="0">
                <a:solidFill>
                  <a:schemeClr val="tx1">
                    <a:lumMod val="75000"/>
                    <a:lumOff val="25000"/>
                  </a:schemeClr>
                </a:solidFill>
                <a:latin typeface="Open Sans"/>
              </a:rPr>
              <a:t> que trabajan con un sistema embebido se encargan de ejecutar funciones de entrada, procesamiento y salida de información. Estos contienen los mismos elementos de un sistema micro procesado, pero difieren en que todos sus componentes se encuentran en un circuito integrado. Los pines que tienen son: los de entrada y salida, los de alimentación y el oscilador.</a:t>
            </a:r>
          </a:p>
          <a:p>
            <a:pPr algn="just"/>
            <a:r>
              <a:rPr lang="es-CO" sz="1400" dirty="0" smtClean="0">
                <a:solidFill>
                  <a:schemeClr val="tx1">
                    <a:lumMod val="75000"/>
                    <a:lumOff val="25000"/>
                  </a:schemeClr>
                </a:solidFill>
                <a:latin typeface="Open Sans"/>
              </a:rPr>
              <a:t>El sistema </a:t>
            </a:r>
            <a:r>
              <a:rPr lang="es-CO" sz="1400" dirty="0" err="1" smtClean="0">
                <a:solidFill>
                  <a:schemeClr val="tx1">
                    <a:lumMod val="75000"/>
                    <a:lumOff val="25000"/>
                  </a:schemeClr>
                </a:solidFill>
                <a:latin typeface="Open Sans"/>
              </a:rPr>
              <a:t>microcontrolador</a:t>
            </a:r>
            <a:r>
              <a:rPr lang="es-CO" sz="1400" dirty="0" smtClean="0">
                <a:solidFill>
                  <a:schemeClr val="tx1">
                    <a:lumMod val="75000"/>
                    <a:lumOff val="25000"/>
                  </a:schemeClr>
                </a:solidFill>
                <a:latin typeface="Open Sans"/>
              </a:rPr>
              <a:t> tiene las siguientes ventajas: tamaño reducido, bajo consumo de corriente y económico</a:t>
            </a:r>
            <a:endParaRPr lang="es-CO" sz="1400" dirty="0">
              <a:solidFill>
                <a:schemeClr val="tx1">
                  <a:lumMod val="75000"/>
                  <a:lumOff val="25000"/>
                </a:schemeClr>
              </a:solidFill>
              <a:latin typeface="Open Sans"/>
            </a:endParaRPr>
          </a:p>
        </p:txBody>
      </p:sp>
      <p:pic>
        <p:nvPicPr>
          <p:cNvPr id="5" name="Imagen 4"/>
          <p:cNvPicPr>
            <a:picLocks noChangeAspect="1"/>
          </p:cNvPicPr>
          <p:nvPr/>
        </p:nvPicPr>
        <p:blipFill>
          <a:blip r:embed="rId3"/>
          <a:stretch>
            <a:fillRect/>
          </a:stretch>
        </p:blipFill>
        <p:spPr>
          <a:xfrm>
            <a:off x="3516431" y="3644145"/>
            <a:ext cx="4549537" cy="1651825"/>
          </a:xfrm>
          <a:prstGeom prst="rect">
            <a:avLst/>
          </a:prstGeom>
        </p:spPr>
      </p:pic>
      <p:sp>
        <p:nvSpPr>
          <p:cNvPr id="7" name="Rectángulo 6"/>
          <p:cNvSpPr/>
          <p:nvPr/>
        </p:nvSpPr>
        <p:spPr>
          <a:xfrm>
            <a:off x="4386006" y="5294542"/>
            <a:ext cx="2810385" cy="276999"/>
          </a:xfrm>
          <a:prstGeom prst="rect">
            <a:avLst/>
          </a:prstGeom>
          <a:solidFill>
            <a:schemeClr val="bg1">
              <a:lumMod val="95000"/>
            </a:schemeClr>
          </a:solidFill>
        </p:spPr>
        <p:txBody>
          <a:bodyPr wrap="none">
            <a:spAutoFit/>
          </a:bodyPr>
          <a:lstStyle/>
          <a:p>
            <a:r>
              <a:rPr lang="es-CO" sz="1200" dirty="0" smtClean="0">
                <a:latin typeface="Open Sans"/>
              </a:rPr>
              <a:t>Arquitectura </a:t>
            </a:r>
            <a:r>
              <a:rPr lang="es-CO" sz="1200" dirty="0">
                <a:latin typeface="Open Sans"/>
              </a:rPr>
              <a:t>de los </a:t>
            </a:r>
            <a:r>
              <a:rPr lang="es-CO" sz="1200" dirty="0" err="1">
                <a:latin typeface="Open Sans"/>
              </a:rPr>
              <a:t>microcontroladores</a:t>
            </a:r>
            <a:endParaRPr lang="es-CO" sz="1200" dirty="0">
              <a:latin typeface="Open Sans"/>
            </a:endParaRPr>
          </a:p>
        </p:txBody>
      </p:sp>
      <p:sp>
        <p:nvSpPr>
          <p:cNvPr id="34" name="Rectángulo: esquinas redondeadas 18">
            <a:extLst>
              <a:ext uri="{FF2B5EF4-FFF2-40B4-BE49-F238E27FC236}">
                <a16:creationId xmlns="" xmlns:a16="http://schemas.microsoft.com/office/drawing/2014/main" id="{D924B7B3-2819-4FAA-BBBC-79AD92289CCF}"/>
              </a:ext>
            </a:extLst>
          </p:cNvPr>
          <p:cNvSpPr/>
          <p:nvPr/>
        </p:nvSpPr>
        <p:spPr>
          <a:xfrm>
            <a:off x="9781126" y="1681314"/>
            <a:ext cx="456252" cy="40463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8" name="Imagen 7"/>
          <p:cNvPicPr>
            <a:picLocks noChangeAspect="1"/>
          </p:cNvPicPr>
          <p:nvPr/>
        </p:nvPicPr>
        <p:blipFill>
          <a:blip r:embed="rId4"/>
          <a:stretch>
            <a:fillRect/>
          </a:stretch>
        </p:blipFill>
        <p:spPr>
          <a:xfrm>
            <a:off x="9869757" y="4301005"/>
            <a:ext cx="463336" cy="463336"/>
          </a:xfrm>
          <a:prstGeom prst="rect">
            <a:avLst/>
          </a:prstGeom>
        </p:spPr>
      </p:pic>
      <p:sp>
        <p:nvSpPr>
          <p:cNvPr id="6" name="Triángulo isósceles 5"/>
          <p:cNvSpPr/>
          <p:nvPr/>
        </p:nvSpPr>
        <p:spPr>
          <a:xfrm rot="5400000">
            <a:off x="9639312" y="3543550"/>
            <a:ext cx="739879" cy="32807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2699037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1936955" y="1681315"/>
            <a:ext cx="7708490" cy="4041059"/>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CO" sz="1400" b="1" dirty="0">
                <a:solidFill>
                  <a:schemeClr val="tx1">
                    <a:lumMod val="75000"/>
                    <a:lumOff val="25000"/>
                  </a:schemeClr>
                </a:solidFill>
                <a:latin typeface="Open Sans"/>
              </a:rPr>
              <a:t>Microprocesador de un sistema embebido  </a:t>
            </a:r>
          </a:p>
          <a:p>
            <a:pPr algn="just"/>
            <a:r>
              <a:rPr lang="es-CO" sz="1400" dirty="0">
                <a:solidFill>
                  <a:schemeClr val="tx1">
                    <a:lumMod val="75000"/>
                    <a:lumOff val="25000"/>
                  </a:schemeClr>
                </a:solidFill>
                <a:latin typeface="Open Sans"/>
              </a:rPr>
              <a:t>Los microprocesadores son la puesta en marcha de un circuito integrado de la unidad central de procesos conocida como Unidad Central de Proceso (CPU), normalmente cuando se habla de microprocesadores se refiere a toda la CPU</a:t>
            </a:r>
            <a:r>
              <a:rPr lang="es-CO" sz="1400" dirty="0" smtClean="0">
                <a:solidFill>
                  <a:schemeClr val="tx1">
                    <a:lumMod val="75000"/>
                    <a:lumOff val="25000"/>
                  </a:schemeClr>
                </a:solidFill>
                <a:latin typeface="Open Sans"/>
              </a:rPr>
              <a:t>.</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Es el que está diseñado para ejecutar las operaciones de cálculo principales del sistema. Ejecuta el código para efectuar una tarea definida específicamente y orienta el funcionamiento de los demás elementos que se encuentran a su alrededor. Un microprocesador es una activación en forma de circuito integrado (IC) de la Unidad Central de Proceso CPU de un dispositivo. Constantemente nos referimos a un microprocesador como simplemente “CPU”, y la sección de un sistema que incluye al microprocesador se le llama subsistema de CPU. Los subsistemas de memoria y entrada/salida pueden ser combinados con un subsistema de CPU para componer una computadora o sistema embebido completo. Estos subsistemas se interconectan por medio de los buses de sistema (formados a su vez por el bus de control, el bus de direcciones y el bus de datos).  </a:t>
            </a:r>
          </a:p>
        </p:txBody>
      </p:sp>
      <p:pic>
        <p:nvPicPr>
          <p:cNvPr id="35" name="Imagen 34" descr="Diagrama&#10;&#10;Descripción generada automáticamente">
            <a:extLst>
              <a:ext uri="{FF2B5EF4-FFF2-40B4-BE49-F238E27FC236}">
                <a16:creationId xmlns="" xmlns:a16="http://schemas.microsoft.com/office/drawing/2014/main" id="{DF53F11B-1FCF-49A6-AB2A-145D1CAB5D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412632" y="3556727"/>
            <a:ext cx="428614" cy="290233"/>
          </a:xfrm>
          <a:prstGeom prst="rect">
            <a:avLst/>
          </a:prstGeom>
        </p:spPr>
      </p:pic>
      <p:sp>
        <p:nvSpPr>
          <p:cNvPr id="14" name="Rectángulo: esquinas redondeadas 18">
            <a:extLst>
              <a:ext uri="{FF2B5EF4-FFF2-40B4-BE49-F238E27FC236}">
                <a16:creationId xmlns="" xmlns:a16="http://schemas.microsoft.com/office/drawing/2014/main" id="{D924B7B3-2819-4FAA-BBBC-79AD92289CCF}"/>
              </a:ext>
            </a:extLst>
          </p:cNvPr>
          <p:cNvSpPr/>
          <p:nvPr/>
        </p:nvSpPr>
        <p:spPr>
          <a:xfrm>
            <a:off x="9781126" y="1681314"/>
            <a:ext cx="456252" cy="40463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5" name="Imagen 14"/>
          <p:cNvPicPr>
            <a:picLocks noChangeAspect="1"/>
          </p:cNvPicPr>
          <p:nvPr/>
        </p:nvPicPr>
        <p:blipFill>
          <a:blip r:embed="rId4"/>
          <a:stretch>
            <a:fillRect/>
          </a:stretch>
        </p:blipFill>
        <p:spPr>
          <a:xfrm>
            <a:off x="9869757" y="4301005"/>
            <a:ext cx="463336" cy="463336"/>
          </a:xfrm>
          <a:prstGeom prst="rect">
            <a:avLst/>
          </a:prstGeom>
        </p:spPr>
      </p:pic>
      <p:sp>
        <p:nvSpPr>
          <p:cNvPr id="17" name="Triángulo isósceles 16"/>
          <p:cNvSpPr/>
          <p:nvPr/>
        </p:nvSpPr>
        <p:spPr>
          <a:xfrm rot="5400000">
            <a:off x="9639312" y="3543550"/>
            <a:ext cx="739879" cy="32807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esquinas redondeadas 18">
            <a:extLst>
              <a:ext uri="{FF2B5EF4-FFF2-40B4-BE49-F238E27FC236}">
                <a16:creationId xmlns="" xmlns:a16="http://schemas.microsoft.com/office/drawing/2014/main" id="{D924B7B3-2819-4FAA-BBBC-79AD92289CCF}"/>
              </a:ext>
            </a:extLst>
          </p:cNvPr>
          <p:cNvSpPr/>
          <p:nvPr/>
        </p:nvSpPr>
        <p:spPr>
          <a:xfrm>
            <a:off x="1415473" y="1675989"/>
            <a:ext cx="456252" cy="40463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Triángulo isósceles 19"/>
          <p:cNvSpPr/>
          <p:nvPr/>
        </p:nvSpPr>
        <p:spPr>
          <a:xfrm rot="16200000" flipH="1">
            <a:off x="1273659" y="3538225"/>
            <a:ext cx="739879" cy="32807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20"/>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4198655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1936955" y="1681315"/>
            <a:ext cx="7708490" cy="4041059"/>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es-CO" sz="1400" b="1" dirty="0" smtClean="0">
              <a:solidFill>
                <a:schemeClr val="tx1">
                  <a:lumMod val="75000"/>
                  <a:lumOff val="25000"/>
                </a:schemeClr>
              </a:solidFill>
              <a:latin typeface="Open Sans"/>
            </a:endParaRPr>
          </a:p>
          <a:p>
            <a:pPr algn="just"/>
            <a:endParaRPr lang="es-CO" sz="1400" b="1" dirty="0">
              <a:solidFill>
                <a:schemeClr val="tx1">
                  <a:lumMod val="75000"/>
                  <a:lumOff val="25000"/>
                </a:schemeClr>
              </a:solidFill>
              <a:latin typeface="Open Sans"/>
            </a:endParaRPr>
          </a:p>
          <a:p>
            <a:pPr algn="just"/>
            <a:endParaRPr lang="es-CO" sz="1400" b="1" dirty="0" smtClean="0">
              <a:solidFill>
                <a:schemeClr val="tx1">
                  <a:lumMod val="75000"/>
                  <a:lumOff val="25000"/>
                </a:schemeClr>
              </a:solidFill>
              <a:latin typeface="Open Sans"/>
            </a:endParaRPr>
          </a:p>
          <a:p>
            <a:pPr algn="just"/>
            <a:r>
              <a:rPr lang="es-CO" sz="1400" b="1" dirty="0" smtClean="0">
                <a:solidFill>
                  <a:schemeClr val="tx1">
                    <a:lumMod val="75000"/>
                    <a:lumOff val="25000"/>
                  </a:schemeClr>
                </a:solidFill>
                <a:latin typeface="Open Sans"/>
              </a:rPr>
              <a:t>Metodología </a:t>
            </a:r>
            <a:r>
              <a:rPr lang="es-CO" sz="1400" b="1" dirty="0">
                <a:solidFill>
                  <a:schemeClr val="tx1">
                    <a:lumMod val="75000"/>
                    <a:lumOff val="25000"/>
                  </a:schemeClr>
                </a:solidFill>
                <a:latin typeface="Open Sans"/>
              </a:rPr>
              <a:t>para programar un </a:t>
            </a:r>
            <a:r>
              <a:rPr lang="es-CO" sz="1400" b="1" dirty="0" err="1">
                <a:solidFill>
                  <a:schemeClr val="tx1">
                    <a:lumMod val="75000"/>
                    <a:lumOff val="25000"/>
                  </a:schemeClr>
                </a:solidFill>
                <a:latin typeface="Open Sans"/>
              </a:rPr>
              <a:t>microcontrolador</a:t>
            </a:r>
            <a:r>
              <a:rPr lang="es-CO" sz="1400" b="1" dirty="0">
                <a:solidFill>
                  <a:schemeClr val="tx1">
                    <a:lumMod val="75000"/>
                    <a:lumOff val="25000"/>
                  </a:schemeClr>
                </a:solidFill>
                <a:latin typeface="Open Sans"/>
              </a:rPr>
              <a:t> de 8 bits</a:t>
            </a:r>
          </a:p>
          <a:p>
            <a:pPr algn="just"/>
            <a:r>
              <a:rPr lang="es-CO" sz="1400" dirty="0">
                <a:solidFill>
                  <a:schemeClr val="tx1">
                    <a:lumMod val="75000"/>
                    <a:lumOff val="25000"/>
                  </a:schemeClr>
                </a:solidFill>
                <a:latin typeface="Open Sans"/>
              </a:rPr>
              <a:t>Se tomará como ejemplo el </a:t>
            </a:r>
            <a:r>
              <a:rPr lang="es-CO" sz="1400" dirty="0" err="1">
                <a:solidFill>
                  <a:schemeClr val="tx1">
                    <a:lumMod val="75000"/>
                    <a:lumOff val="25000"/>
                  </a:schemeClr>
                </a:solidFill>
                <a:latin typeface="Open Sans"/>
              </a:rPr>
              <a:t>microcontrolador</a:t>
            </a:r>
            <a:r>
              <a:rPr lang="es-CO" sz="1400" dirty="0">
                <a:solidFill>
                  <a:schemeClr val="tx1">
                    <a:lumMod val="75000"/>
                    <a:lumOff val="25000"/>
                  </a:schemeClr>
                </a:solidFill>
                <a:latin typeface="Open Sans"/>
              </a:rPr>
              <a:t> 16F887 de 8 bits, ya que este nos permite utilizarlo para programar un sistema de embebido y es fácil de programar en su lenguaje ensamblador, con todos estos datos se podrá comprender la utilización de un </a:t>
            </a:r>
            <a:r>
              <a:rPr lang="es-CO" sz="1400" dirty="0" err="1">
                <a:solidFill>
                  <a:schemeClr val="tx1">
                    <a:lumMod val="75000"/>
                    <a:lumOff val="25000"/>
                  </a:schemeClr>
                </a:solidFill>
                <a:latin typeface="Open Sans"/>
              </a:rPr>
              <a:t>microcontrolador</a:t>
            </a:r>
            <a:r>
              <a:rPr lang="es-CO" sz="1400" dirty="0">
                <a:solidFill>
                  <a:schemeClr val="tx1">
                    <a:lumMod val="75000"/>
                    <a:lumOff val="25000"/>
                  </a:schemeClr>
                </a:solidFill>
                <a:latin typeface="Open Sans"/>
              </a:rPr>
              <a:t> para realizar un sistema de embebido:</a:t>
            </a:r>
          </a:p>
        </p:txBody>
      </p:sp>
      <p:sp>
        <p:nvSpPr>
          <p:cNvPr id="4" name="Rectángulo redondeado 3"/>
          <p:cNvSpPr/>
          <p:nvPr/>
        </p:nvSpPr>
        <p:spPr>
          <a:xfrm>
            <a:off x="4665245" y="4237703"/>
            <a:ext cx="2251910" cy="481781"/>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smtClean="0">
                <a:latin typeface="Open Sans" panose="020B0606030504020204"/>
              </a:rPr>
              <a:t>Ver características</a:t>
            </a:r>
            <a:endParaRPr lang="es-CO" sz="1600" dirty="0">
              <a:latin typeface="Open Sans" panose="020B0606030504020204"/>
            </a:endParaRPr>
          </a:p>
        </p:txBody>
      </p:sp>
      <p:pic>
        <p:nvPicPr>
          <p:cNvPr id="5" name="Imagen 4"/>
          <p:cNvPicPr>
            <a:picLocks noChangeAspect="1"/>
          </p:cNvPicPr>
          <p:nvPr/>
        </p:nvPicPr>
        <p:blipFill>
          <a:blip r:embed="rId3"/>
          <a:stretch>
            <a:fillRect/>
          </a:stretch>
        </p:blipFill>
        <p:spPr>
          <a:xfrm>
            <a:off x="6541324" y="4525925"/>
            <a:ext cx="463336" cy="463336"/>
          </a:xfrm>
          <a:prstGeom prst="rect">
            <a:avLst/>
          </a:prstGeom>
        </p:spPr>
      </p:pic>
      <p:sp>
        <p:nvSpPr>
          <p:cNvPr id="9" name="Rectángulo: esquinas redondeadas 18">
            <a:extLst>
              <a:ext uri="{FF2B5EF4-FFF2-40B4-BE49-F238E27FC236}">
                <a16:creationId xmlns="" xmlns:a16="http://schemas.microsoft.com/office/drawing/2014/main" id="{D924B7B3-2819-4FAA-BBBC-79AD92289CCF}"/>
              </a:ext>
            </a:extLst>
          </p:cNvPr>
          <p:cNvSpPr/>
          <p:nvPr/>
        </p:nvSpPr>
        <p:spPr>
          <a:xfrm>
            <a:off x="1415473" y="1675989"/>
            <a:ext cx="456252" cy="40463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Triángulo isósceles 9"/>
          <p:cNvSpPr/>
          <p:nvPr/>
        </p:nvSpPr>
        <p:spPr>
          <a:xfrm rot="16200000" flipH="1">
            <a:off x="1273659" y="3538225"/>
            <a:ext cx="739879" cy="32807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354598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1936955" y="1681315"/>
            <a:ext cx="7708490" cy="4041059"/>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es-CO" sz="1400" b="1" dirty="0" smtClean="0">
              <a:solidFill>
                <a:schemeClr val="tx1">
                  <a:lumMod val="75000"/>
                  <a:lumOff val="25000"/>
                </a:schemeClr>
              </a:solidFill>
              <a:latin typeface="Open Sans"/>
            </a:endParaRPr>
          </a:p>
          <a:p>
            <a:pPr algn="just"/>
            <a:endParaRPr lang="es-CO" sz="1400" b="1" dirty="0">
              <a:solidFill>
                <a:schemeClr val="tx1">
                  <a:lumMod val="75000"/>
                  <a:lumOff val="25000"/>
                </a:schemeClr>
              </a:solidFill>
              <a:latin typeface="Open Sans"/>
            </a:endParaRPr>
          </a:p>
          <a:p>
            <a:pPr algn="just"/>
            <a:endParaRPr lang="es-CO" sz="1400" b="1" dirty="0" smtClean="0">
              <a:solidFill>
                <a:schemeClr val="tx1">
                  <a:lumMod val="75000"/>
                  <a:lumOff val="25000"/>
                </a:schemeClr>
              </a:solidFill>
              <a:latin typeface="Open Sans"/>
            </a:endParaRPr>
          </a:p>
          <a:p>
            <a:pPr algn="just"/>
            <a:r>
              <a:rPr lang="es-CO" sz="1400" b="1" dirty="0" smtClean="0">
                <a:solidFill>
                  <a:schemeClr val="tx1">
                    <a:lumMod val="75000"/>
                    <a:lumOff val="25000"/>
                  </a:schemeClr>
                </a:solidFill>
                <a:latin typeface="Open Sans"/>
              </a:rPr>
              <a:t>Metodología </a:t>
            </a:r>
            <a:r>
              <a:rPr lang="es-CO" sz="1400" b="1" dirty="0">
                <a:solidFill>
                  <a:schemeClr val="tx1">
                    <a:lumMod val="75000"/>
                    <a:lumOff val="25000"/>
                  </a:schemeClr>
                </a:solidFill>
                <a:latin typeface="Open Sans"/>
              </a:rPr>
              <a:t>para programar un </a:t>
            </a:r>
            <a:r>
              <a:rPr lang="es-CO" sz="1400" b="1" dirty="0" err="1">
                <a:solidFill>
                  <a:schemeClr val="tx1">
                    <a:lumMod val="75000"/>
                    <a:lumOff val="25000"/>
                  </a:schemeClr>
                </a:solidFill>
                <a:latin typeface="Open Sans"/>
              </a:rPr>
              <a:t>microcontrolador</a:t>
            </a:r>
            <a:r>
              <a:rPr lang="es-CO" sz="1400" b="1" dirty="0">
                <a:solidFill>
                  <a:schemeClr val="tx1">
                    <a:lumMod val="75000"/>
                    <a:lumOff val="25000"/>
                  </a:schemeClr>
                </a:solidFill>
                <a:latin typeface="Open Sans"/>
              </a:rPr>
              <a:t> de 8 bits</a:t>
            </a:r>
          </a:p>
          <a:p>
            <a:pPr algn="just"/>
            <a:r>
              <a:rPr lang="es-CO" sz="1400" dirty="0">
                <a:solidFill>
                  <a:schemeClr val="tx1">
                    <a:lumMod val="75000"/>
                    <a:lumOff val="25000"/>
                  </a:schemeClr>
                </a:solidFill>
                <a:latin typeface="Open Sans"/>
              </a:rPr>
              <a:t>Se tomará como ejemplo el </a:t>
            </a:r>
            <a:r>
              <a:rPr lang="es-CO" sz="1400" dirty="0" err="1">
                <a:solidFill>
                  <a:schemeClr val="tx1">
                    <a:lumMod val="75000"/>
                    <a:lumOff val="25000"/>
                  </a:schemeClr>
                </a:solidFill>
                <a:latin typeface="Open Sans"/>
              </a:rPr>
              <a:t>microcontrolador</a:t>
            </a:r>
            <a:r>
              <a:rPr lang="es-CO" sz="1400" dirty="0">
                <a:solidFill>
                  <a:schemeClr val="tx1">
                    <a:lumMod val="75000"/>
                    <a:lumOff val="25000"/>
                  </a:schemeClr>
                </a:solidFill>
                <a:latin typeface="Open Sans"/>
              </a:rPr>
              <a:t> 16F887 de 8 bits, ya que este nos permite utilizarlo para programar un sistema de embebido y es fácil de programar en su lenguaje ensamblador, con todos estos datos se podrá comprender la utilización de un </a:t>
            </a:r>
            <a:r>
              <a:rPr lang="es-CO" sz="1400" dirty="0" err="1">
                <a:solidFill>
                  <a:schemeClr val="tx1">
                    <a:lumMod val="75000"/>
                    <a:lumOff val="25000"/>
                  </a:schemeClr>
                </a:solidFill>
                <a:latin typeface="Open Sans"/>
              </a:rPr>
              <a:t>microcontrolador</a:t>
            </a:r>
            <a:r>
              <a:rPr lang="es-CO" sz="1400" dirty="0">
                <a:solidFill>
                  <a:schemeClr val="tx1">
                    <a:lumMod val="75000"/>
                    <a:lumOff val="25000"/>
                  </a:schemeClr>
                </a:solidFill>
                <a:latin typeface="Open Sans"/>
              </a:rPr>
              <a:t> para realizar un sistema de embebido:</a:t>
            </a:r>
          </a:p>
        </p:txBody>
      </p:sp>
      <p:sp>
        <p:nvSpPr>
          <p:cNvPr id="4" name="Rectángulo redondeado 3"/>
          <p:cNvSpPr/>
          <p:nvPr/>
        </p:nvSpPr>
        <p:spPr>
          <a:xfrm>
            <a:off x="4665245" y="4237703"/>
            <a:ext cx="2251910" cy="481781"/>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smtClean="0">
                <a:latin typeface="Open Sans" panose="020B0606030504020204"/>
              </a:rPr>
              <a:t>Ver características</a:t>
            </a:r>
            <a:endParaRPr lang="es-CO" sz="1600" dirty="0">
              <a:latin typeface="Open Sans" panose="020B0606030504020204"/>
            </a:endParaRPr>
          </a:p>
        </p:txBody>
      </p:sp>
      <p:pic>
        <p:nvPicPr>
          <p:cNvPr id="5" name="Imagen 4"/>
          <p:cNvPicPr>
            <a:picLocks noChangeAspect="1"/>
          </p:cNvPicPr>
          <p:nvPr/>
        </p:nvPicPr>
        <p:blipFill>
          <a:blip r:embed="rId3"/>
          <a:stretch>
            <a:fillRect/>
          </a:stretch>
        </p:blipFill>
        <p:spPr>
          <a:xfrm>
            <a:off x="6541324" y="4525925"/>
            <a:ext cx="463336" cy="463336"/>
          </a:xfrm>
          <a:prstGeom prst="rect">
            <a:avLst/>
          </a:prstGeom>
        </p:spPr>
      </p:pic>
      <p:sp>
        <p:nvSpPr>
          <p:cNvPr id="9" name="Rectángulo: esquinas redondeadas 18">
            <a:extLst>
              <a:ext uri="{FF2B5EF4-FFF2-40B4-BE49-F238E27FC236}">
                <a16:creationId xmlns="" xmlns:a16="http://schemas.microsoft.com/office/drawing/2014/main" id="{D924B7B3-2819-4FAA-BBBC-79AD92289CCF}"/>
              </a:ext>
            </a:extLst>
          </p:cNvPr>
          <p:cNvSpPr/>
          <p:nvPr/>
        </p:nvSpPr>
        <p:spPr>
          <a:xfrm>
            <a:off x="1415473" y="1675989"/>
            <a:ext cx="456252" cy="40463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Triángulo isósceles 9"/>
          <p:cNvSpPr/>
          <p:nvPr/>
        </p:nvSpPr>
        <p:spPr>
          <a:xfrm rot="16200000" flipH="1">
            <a:off x="1273659" y="3538225"/>
            <a:ext cx="739879" cy="32807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pic>
        <p:nvPicPr>
          <p:cNvPr id="8" name="Imagen 7"/>
          <p:cNvPicPr>
            <a:picLocks noChangeAspect="1"/>
          </p:cNvPicPr>
          <p:nvPr/>
        </p:nvPicPr>
        <p:blipFill>
          <a:blip r:embed="rId4"/>
          <a:stretch>
            <a:fillRect/>
          </a:stretch>
        </p:blipFill>
        <p:spPr>
          <a:xfrm>
            <a:off x="-1057" y="-594"/>
            <a:ext cx="12193057" cy="6858594"/>
          </a:xfrm>
          <a:prstGeom prst="rect">
            <a:avLst/>
          </a:prstGeom>
          <a:ln>
            <a:noFill/>
          </a:ln>
        </p:spPr>
      </p:pic>
      <p:sp>
        <p:nvSpPr>
          <p:cNvPr id="12" name="Pentágono 11"/>
          <p:cNvSpPr/>
          <p:nvPr/>
        </p:nvSpPr>
        <p:spPr>
          <a:xfrm>
            <a:off x="2438402" y="1565978"/>
            <a:ext cx="8669179" cy="4271730"/>
          </a:xfrm>
          <a:prstGeom prst="homePlate">
            <a:avLst>
              <a:gd name="adj" fmla="val 47928"/>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smtClean="0">
                <a:solidFill>
                  <a:schemeClr val="tx1">
                    <a:lumMod val="75000"/>
                    <a:lumOff val="25000"/>
                  </a:schemeClr>
                </a:solidFill>
                <a:latin typeface="Open Sans" panose="020B0606030504020204"/>
              </a:rPr>
              <a:t>Características generales del </a:t>
            </a:r>
            <a:r>
              <a:rPr lang="es-CO" sz="1400" b="1" dirty="0" err="1" smtClean="0">
                <a:solidFill>
                  <a:schemeClr val="tx1">
                    <a:lumMod val="75000"/>
                    <a:lumOff val="25000"/>
                  </a:schemeClr>
                </a:solidFill>
                <a:latin typeface="Open Sans" panose="020B0606030504020204"/>
              </a:rPr>
              <a:t>microcontrolador</a:t>
            </a:r>
            <a:r>
              <a:rPr lang="es-CO" sz="1400" b="1" dirty="0" smtClean="0">
                <a:solidFill>
                  <a:schemeClr val="tx1">
                    <a:lumMod val="75000"/>
                    <a:lumOff val="25000"/>
                  </a:schemeClr>
                </a:solidFill>
                <a:latin typeface="Open Sans" panose="020B0606030504020204"/>
              </a:rPr>
              <a:t> 16f887:</a:t>
            </a:r>
          </a:p>
          <a:p>
            <a:pPr marL="285750" indent="-285750" algn="just">
              <a:buFont typeface="Wingdings" panose="05000000000000000000" pitchFamily="2" charset="2"/>
              <a:buChar char="Ø"/>
            </a:pPr>
            <a:r>
              <a:rPr lang="es-CO" sz="1400" dirty="0" smtClean="0">
                <a:solidFill>
                  <a:schemeClr val="tx1">
                    <a:lumMod val="75000"/>
                    <a:lumOff val="25000"/>
                  </a:schemeClr>
                </a:solidFill>
                <a:latin typeface="Open Sans" panose="020B0606030504020204"/>
              </a:rPr>
              <a:t>El </a:t>
            </a:r>
            <a:r>
              <a:rPr lang="es-CO" sz="1400" dirty="0" err="1" smtClean="0">
                <a:solidFill>
                  <a:schemeClr val="tx1">
                    <a:lumMod val="75000"/>
                    <a:lumOff val="25000"/>
                  </a:schemeClr>
                </a:solidFill>
                <a:latin typeface="Open Sans" panose="020B0606030504020204"/>
              </a:rPr>
              <a:t>microcontrolador</a:t>
            </a:r>
            <a:r>
              <a:rPr lang="es-CO" sz="1400" dirty="0" smtClean="0">
                <a:solidFill>
                  <a:schemeClr val="tx1">
                    <a:lumMod val="75000"/>
                    <a:lumOff val="25000"/>
                  </a:schemeClr>
                </a:solidFill>
                <a:latin typeface="Open Sans" panose="020B0606030504020204"/>
              </a:rPr>
              <a:t> posee solo 35 instrucciones diferentes.</a:t>
            </a:r>
          </a:p>
          <a:p>
            <a:pPr marL="285750" indent="-285750" algn="just">
              <a:buFont typeface="Wingdings" panose="05000000000000000000" pitchFamily="2" charset="2"/>
              <a:buChar char="Ø"/>
            </a:pPr>
            <a:r>
              <a:rPr lang="es-CO" sz="1400" dirty="0" smtClean="0">
                <a:solidFill>
                  <a:schemeClr val="tx1">
                    <a:lumMod val="75000"/>
                    <a:lumOff val="25000"/>
                  </a:schemeClr>
                </a:solidFill>
                <a:latin typeface="Open Sans" panose="020B0606030504020204"/>
              </a:rPr>
              <a:t>La frecuencia de operación es de 0-20 MHz.</a:t>
            </a:r>
          </a:p>
          <a:p>
            <a:pPr marL="285750" indent="-285750" algn="just">
              <a:buFont typeface="Wingdings" panose="05000000000000000000" pitchFamily="2" charset="2"/>
              <a:buChar char="Ø"/>
            </a:pPr>
            <a:r>
              <a:rPr lang="es-CO" sz="1400" dirty="0" smtClean="0">
                <a:solidFill>
                  <a:schemeClr val="tx1">
                    <a:lumMod val="75000"/>
                    <a:lumOff val="25000"/>
                  </a:schemeClr>
                </a:solidFill>
                <a:latin typeface="Open Sans" panose="020B0606030504020204"/>
              </a:rPr>
              <a:t>Cuenta con un oscilador interno de alta precisión.</a:t>
            </a:r>
          </a:p>
          <a:p>
            <a:pPr marL="285750" indent="-285750" algn="just">
              <a:buFont typeface="Wingdings" panose="05000000000000000000" pitchFamily="2" charset="2"/>
              <a:buChar char="Ø"/>
            </a:pPr>
            <a:r>
              <a:rPr lang="es-CO" sz="1400" dirty="0" smtClean="0">
                <a:solidFill>
                  <a:schemeClr val="tx1">
                    <a:lumMod val="75000"/>
                    <a:lumOff val="25000"/>
                  </a:schemeClr>
                </a:solidFill>
                <a:latin typeface="Open Sans" panose="020B0606030504020204"/>
              </a:rPr>
              <a:t>El voltaje de la fuente de alimentación es de 2.0V a 5.5V.</a:t>
            </a:r>
          </a:p>
          <a:p>
            <a:pPr marL="285750" indent="-285750" algn="just">
              <a:buFont typeface="Wingdings" panose="05000000000000000000" pitchFamily="2" charset="2"/>
              <a:buChar char="Ø"/>
            </a:pPr>
            <a:r>
              <a:rPr lang="es-CO" sz="1400" dirty="0" smtClean="0">
                <a:solidFill>
                  <a:schemeClr val="tx1">
                    <a:lumMod val="75000"/>
                    <a:lumOff val="25000"/>
                  </a:schemeClr>
                </a:solidFill>
                <a:latin typeface="Open Sans" panose="020B0606030504020204"/>
              </a:rPr>
              <a:t>Tiene 35 pines de entrada/salida.</a:t>
            </a:r>
          </a:p>
          <a:p>
            <a:pPr marL="285750" indent="-285750" algn="just">
              <a:buFont typeface="Wingdings" panose="05000000000000000000" pitchFamily="2" charset="2"/>
              <a:buChar char="Ø"/>
            </a:pPr>
            <a:r>
              <a:rPr lang="es-CO" sz="1400" dirty="0" smtClean="0">
                <a:solidFill>
                  <a:schemeClr val="tx1">
                    <a:lumMod val="75000"/>
                    <a:lumOff val="25000"/>
                  </a:schemeClr>
                </a:solidFill>
                <a:latin typeface="Open Sans" panose="020B0606030504020204"/>
              </a:rPr>
              <a:t>Memoria ROM de 8K.</a:t>
            </a:r>
          </a:p>
          <a:p>
            <a:pPr marL="285750" indent="-285750" algn="just">
              <a:buFont typeface="Wingdings" panose="05000000000000000000" pitchFamily="2" charset="2"/>
              <a:buChar char="Ø"/>
            </a:pPr>
            <a:r>
              <a:rPr lang="es-CO" sz="1400" dirty="0" smtClean="0">
                <a:solidFill>
                  <a:schemeClr val="tx1">
                    <a:lumMod val="75000"/>
                    <a:lumOff val="25000"/>
                  </a:schemeClr>
                </a:solidFill>
                <a:latin typeface="Open Sans" panose="020B0606030504020204"/>
              </a:rPr>
              <a:t>Cuenta con opción de programación serial en el circuito.</a:t>
            </a:r>
          </a:p>
          <a:p>
            <a:pPr marL="285750" indent="-285750" algn="just">
              <a:buFont typeface="Wingdings" panose="05000000000000000000" pitchFamily="2" charset="2"/>
              <a:buChar char="Ø"/>
            </a:pPr>
            <a:r>
              <a:rPr lang="es-CO" sz="1400" dirty="0" smtClean="0">
                <a:solidFill>
                  <a:schemeClr val="tx1">
                    <a:lumMod val="75000"/>
                    <a:lumOff val="25000"/>
                  </a:schemeClr>
                </a:solidFill>
                <a:latin typeface="Open Sans" panose="020B0606030504020204"/>
              </a:rPr>
              <a:t>Posee 256 bytes de memoria EEPROM y los datos se logran grabar más de 1.000.000 veces.</a:t>
            </a:r>
          </a:p>
          <a:p>
            <a:pPr marL="285750" indent="-285750" algn="just">
              <a:buFont typeface="Wingdings" panose="05000000000000000000" pitchFamily="2" charset="2"/>
              <a:buChar char="Ø"/>
            </a:pPr>
            <a:r>
              <a:rPr lang="es-CO" sz="1400" dirty="0" smtClean="0">
                <a:solidFill>
                  <a:schemeClr val="tx1">
                    <a:lumMod val="75000"/>
                    <a:lumOff val="25000"/>
                  </a:schemeClr>
                </a:solidFill>
                <a:latin typeface="Open Sans" panose="020B0606030504020204"/>
              </a:rPr>
              <a:t>Cuenta con 368 bytes de memoria RAM.</a:t>
            </a:r>
          </a:p>
          <a:p>
            <a:pPr marL="285750" indent="-285750" algn="just">
              <a:buFont typeface="Wingdings" panose="05000000000000000000" pitchFamily="2" charset="2"/>
              <a:buChar char="Ø"/>
            </a:pPr>
            <a:r>
              <a:rPr lang="es-CO" sz="1400" dirty="0" smtClean="0">
                <a:solidFill>
                  <a:schemeClr val="tx1">
                    <a:lumMod val="75000"/>
                    <a:lumOff val="25000"/>
                  </a:schemeClr>
                </a:solidFill>
                <a:latin typeface="Open Sans" panose="020B0606030504020204"/>
              </a:rPr>
              <a:t>Convertidor A/D:14 canales - Resolución de 10 bits.</a:t>
            </a:r>
          </a:p>
          <a:p>
            <a:pPr marL="285750" indent="-285750" algn="just">
              <a:buFont typeface="Wingdings" panose="05000000000000000000" pitchFamily="2" charset="2"/>
              <a:buChar char="Ø"/>
            </a:pPr>
            <a:r>
              <a:rPr lang="es-CO" sz="1400" dirty="0" smtClean="0">
                <a:solidFill>
                  <a:schemeClr val="tx1">
                    <a:lumMod val="75000"/>
                    <a:lumOff val="25000"/>
                  </a:schemeClr>
                </a:solidFill>
                <a:latin typeface="Open Sans" panose="020B0606030504020204"/>
              </a:rPr>
              <a:t>Tiene 3 temporizadores/contadores independientes.</a:t>
            </a:r>
          </a:p>
          <a:p>
            <a:pPr marL="285750" indent="-285750" algn="just">
              <a:buFont typeface="Wingdings" panose="05000000000000000000" pitchFamily="2" charset="2"/>
              <a:buChar char="Ø"/>
            </a:pPr>
            <a:r>
              <a:rPr lang="es-CO" sz="1400" dirty="0" smtClean="0">
                <a:solidFill>
                  <a:schemeClr val="tx1">
                    <a:lumMod val="75000"/>
                    <a:lumOff val="25000"/>
                  </a:schemeClr>
                </a:solidFill>
                <a:latin typeface="Open Sans" panose="020B0606030504020204"/>
              </a:rPr>
              <a:t>Cuenta con un módulo comparador analógico.</a:t>
            </a:r>
          </a:p>
          <a:p>
            <a:pPr marL="285750" indent="-285750" algn="just">
              <a:buFont typeface="Wingdings" panose="05000000000000000000" pitchFamily="2" charset="2"/>
              <a:buChar char="Ø"/>
            </a:pPr>
            <a:r>
              <a:rPr lang="es-CO" sz="1400" dirty="0" smtClean="0">
                <a:solidFill>
                  <a:schemeClr val="tx1">
                    <a:lumMod val="75000"/>
                    <a:lumOff val="25000"/>
                  </a:schemeClr>
                </a:solidFill>
                <a:latin typeface="Open Sans" panose="020B0606030504020204"/>
              </a:rPr>
              <a:t>Módulo PWM incorporado.</a:t>
            </a:r>
          </a:p>
          <a:p>
            <a:pPr marL="285750" indent="-285750" algn="just">
              <a:buFont typeface="Wingdings" panose="05000000000000000000" pitchFamily="2" charset="2"/>
              <a:buChar char="Ø"/>
            </a:pPr>
            <a:r>
              <a:rPr lang="es-CO" sz="1400" dirty="0" smtClean="0">
                <a:solidFill>
                  <a:schemeClr val="tx1">
                    <a:lumMod val="75000"/>
                    <a:lumOff val="25000"/>
                  </a:schemeClr>
                </a:solidFill>
                <a:latin typeface="Open Sans" panose="020B0606030504020204"/>
              </a:rPr>
              <a:t>Módulo USAR: puede soportar las comunicaciones seriales RS-485, RS-232 y LIN2.0.</a:t>
            </a:r>
          </a:p>
          <a:p>
            <a:pPr marL="285750" indent="-285750" algn="just">
              <a:buFont typeface="Wingdings" panose="05000000000000000000" pitchFamily="2" charset="2"/>
              <a:buChar char="Ø"/>
            </a:pPr>
            <a:r>
              <a:rPr lang="es-CO" sz="1400" dirty="0" smtClean="0">
                <a:solidFill>
                  <a:schemeClr val="tx1">
                    <a:lumMod val="75000"/>
                    <a:lumOff val="25000"/>
                  </a:schemeClr>
                </a:solidFill>
                <a:latin typeface="Open Sans" panose="020B0606030504020204"/>
              </a:rPr>
              <a:t>Puerto Serie Síncrono Maestro (MSSP) – Soporta los modos SPI e I2C.</a:t>
            </a:r>
            <a:endParaRPr lang="es-CO" sz="1400" dirty="0">
              <a:solidFill>
                <a:schemeClr val="tx1">
                  <a:lumMod val="75000"/>
                  <a:lumOff val="25000"/>
                </a:schemeClr>
              </a:solidFill>
              <a:latin typeface="Open Sans" panose="020B0606030504020204"/>
            </a:endParaRPr>
          </a:p>
        </p:txBody>
      </p:sp>
      <p:sp>
        <p:nvSpPr>
          <p:cNvPr id="13" name="Elipse 12"/>
          <p:cNvSpPr/>
          <p:nvPr/>
        </p:nvSpPr>
        <p:spPr>
          <a:xfrm>
            <a:off x="5977654"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lipse 13"/>
          <p:cNvSpPr/>
          <p:nvPr/>
        </p:nvSpPr>
        <p:spPr>
          <a:xfrm>
            <a:off x="6298979"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p:cNvSpPr/>
          <p:nvPr/>
        </p:nvSpPr>
        <p:spPr>
          <a:xfrm>
            <a:off x="6620304"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Elipse 16"/>
          <p:cNvSpPr/>
          <p:nvPr/>
        </p:nvSpPr>
        <p:spPr>
          <a:xfrm>
            <a:off x="6929133"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p:cNvSpPr/>
          <p:nvPr/>
        </p:nvSpPr>
        <p:spPr>
          <a:xfrm>
            <a:off x="7237962"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p:cNvSpPr/>
          <p:nvPr/>
        </p:nvSpPr>
        <p:spPr>
          <a:xfrm>
            <a:off x="5656329" y="6011014"/>
            <a:ext cx="207312" cy="207312"/>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Imagen 14"/>
          <p:cNvPicPr>
            <a:picLocks noChangeAspect="1"/>
          </p:cNvPicPr>
          <p:nvPr/>
        </p:nvPicPr>
        <p:blipFill>
          <a:blip r:embed="rId3"/>
          <a:stretch>
            <a:fillRect/>
          </a:stretch>
        </p:blipFill>
        <p:spPr>
          <a:xfrm>
            <a:off x="5589099" y="5998339"/>
            <a:ext cx="463336" cy="463336"/>
          </a:xfrm>
          <a:prstGeom prst="rect">
            <a:avLst/>
          </a:prstGeom>
        </p:spPr>
      </p:pic>
      <p:sp>
        <p:nvSpPr>
          <p:cNvPr id="3" name="CuadroTexto 2"/>
          <p:cNvSpPr txBox="1"/>
          <p:nvPr/>
        </p:nvSpPr>
        <p:spPr>
          <a:xfrm>
            <a:off x="4409788" y="5934652"/>
            <a:ext cx="979756" cy="369332"/>
          </a:xfrm>
          <a:prstGeom prst="rect">
            <a:avLst/>
          </a:prstGeom>
          <a:solidFill>
            <a:schemeClr val="accent4">
              <a:lumMod val="20000"/>
              <a:lumOff val="80000"/>
            </a:schemeClr>
          </a:solidFill>
        </p:spPr>
        <p:txBody>
          <a:bodyPr wrap="none" rtlCol="0">
            <a:spAutoFit/>
          </a:bodyPr>
          <a:lstStyle/>
          <a:p>
            <a:pPr algn="ctr"/>
            <a:r>
              <a:rPr lang="es-CO" b="1" i="1" dirty="0" smtClean="0">
                <a:latin typeface="Open Sans" panose="020B0606030504020204"/>
              </a:rPr>
              <a:t>Desliza</a:t>
            </a:r>
            <a:endParaRPr lang="es-CO" b="1" i="1" dirty="0">
              <a:latin typeface="Open Sans" panose="020B0606030504020204"/>
            </a:endParaRPr>
          </a:p>
        </p:txBody>
      </p:sp>
    </p:spTree>
    <p:extLst>
      <p:ext uri="{BB962C8B-B14F-4D97-AF65-F5344CB8AC3E}">
        <p14:creationId xmlns:p14="http://schemas.microsoft.com/office/powerpoint/2010/main" val="1837196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1">
            <a:extLst>
              <a:ext uri="{FF2B5EF4-FFF2-40B4-BE49-F238E27FC236}">
                <a16:creationId xmlns="" xmlns:a16="http://schemas.microsoft.com/office/drawing/2014/main" id="{745A7410-0A77-4DD5-AA4A-F197601513BC}"/>
              </a:ext>
            </a:extLst>
          </p:cNvPr>
          <p:cNvSpPr/>
          <p:nvPr/>
        </p:nvSpPr>
        <p:spPr>
          <a:xfrm>
            <a:off x="6458340" y="2640333"/>
            <a:ext cx="5277065" cy="322151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Calibri" panose="020F0502020204030204" pitchFamily="34" charset="0"/>
            </a:endParaRPr>
          </a:p>
        </p:txBody>
      </p:sp>
      <p:sp>
        <p:nvSpPr>
          <p:cNvPr id="16" name="CuadroTexto 15">
            <a:extLst>
              <a:ext uri="{FF2B5EF4-FFF2-40B4-BE49-F238E27FC236}">
                <a16:creationId xmlns="" xmlns:a16="http://schemas.microsoft.com/office/drawing/2014/main" id="{4148F3CA-4D1D-4342-BAA9-1606C2173BBC}"/>
              </a:ext>
            </a:extLst>
          </p:cNvPr>
          <p:cNvSpPr txBox="1"/>
          <p:nvPr/>
        </p:nvSpPr>
        <p:spPr>
          <a:xfrm>
            <a:off x="6705600" y="3228586"/>
            <a:ext cx="4756316" cy="2031325"/>
          </a:xfrm>
          <a:prstGeom prst="rect">
            <a:avLst/>
          </a:prstGeom>
          <a:noFill/>
          <a:ln>
            <a:noFill/>
          </a:ln>
        </p:spPr>
        <p:txBody>
          <a:bodyPr wrap="square" rtlCol="0">
            <a:spAutoFit/>
          </a:bodyPr>
          <a:lstStyle/>
          <a:p>
            <a:r>
              <a:rPr lang="es-ES" sz="1400" b="1" dirty="0">
                <a:solidFill>
                  <a:srgbClr val="1A3255"/>
                </a:solidFill>
                <a:latin typeface="Open Sans" panose="020B0606030504020204"/>
              </a:rPr>
              <a:t>Metodología:</a:t>
            </a:r>
          </a:p>
          <a:p>
            <a:endParaRPr lang="es-ES" sz="1400" dirty="0">
              <a:solidFill>
                <a:schemeClr val="bg2">
                  <a:lumMod val="25000"/>
                </a:schemeClr>
              </a:solidFill>
              <a:latin typeface="Open Sans" panose="020B0606030504020204"/>
            </a:endParaRPr>
          </a:p>
          <a:p>
            <a:pPr algn="just"/>
            <a:r>
              <a:rPr lang="es-ES" sz="1400" dirty="0">
                <a:solidFill>
                  <a:schemeClr val="bg2">
                    <a:lumMod val="25000"/>
                  </a:schemeClr>
                </a:solidFill>
                <a:latin typeface="Open Sans" panose="020B0606030504020204"/>
              </a:rPr>
              <a:t>Esta unidad se compone de cinco actividades de aprendizaje, en las cuales encontrarás una situación a resolver acompañada de una guía de aprendizaje que te orientará en la solución del problema planteado.</a:t>
            </a:r>
          </a:p>
          <a:p>
            <a:pPr algn="just"/>
            <a:endParaRPr lang="es-ES" sz="1400" dirty="0">
              <a:solidFill>
                <a:schemeClr val="bg2">
                  <a:lumMod val="25000"/>
                </a:schemeClr>
              </a:solidFill>
              <a:latin typeface="Open Sans" panose="020B0606030504020204"/>
            </a:endParaRPr>
          </a:p>
          <a:p>
            <a:pPr algn="just"/>
            <a:r>
              <a:rPr lang="es-ES" sz="1400" dirty="0">
                <a:solidFill>
                  <a:schemeClr val="bg2">
                    <a:lumMod val="25000"/>
                  </a:schemeClr>
                </a:solidFill>
                <a:latin typeface="Open Sans" panose="020B0606030504020204"/>
              </a:rPr>
              <a:t>Clic en el botón siguiente para continuar:</a:t>
            </a:r>
          </a:p>
          <a:p>
            <a:pPr algn="just"/>
            <a:endParaRPr lang="es-ES" sz="1400" dirty="0">
              <a:solidFill>
                <a:schemeClr val="bg2">
                  <a:lumMod val="25000"/>
                </a:schemeClr>
              </a:solidFill>
              <a:latin typeface="Calibri" panose="020F0502020204030204" pitchFamily="34" charset="0"/>
            </a:endParaRPr>
          </a:p>
        </p:txBody>
      </p:sp>
      <p:pic>
        <p:nvPicPr>
          <p:cNvPr id="12" name="Imagen 11" descr="Icono&#10;&#10;Descripción generada automáticamente">
            <a:extLst>
              <a:ext uri="{FF2B5EF4-FFF2-40B4-BE49-F238E27FC236}">
                <a16:creationId xmlns="" xmlns:a16="http://schemas.microsoft.com/office/drawing/2014/main" id="{0DE9A684-B3A1-46A2-8DDC-E032AE7B2B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1082" y="1756703"/>
            <a:ext cx="530557" cy="658918"/>
          </a:xfrm>
          <a:prstGeom prst="rect">
            <a:avLst/>
          </a:prstGeom>
        </p:spPr>
      </p:pic>
      <p:grpSp>
        <p:nvGrpSpPr>
          <p:cNvPr id="13" name="Grupo 12">
            <a:extLst>
              <a:ext uri="{FF2B5EF4-FFF2-40B4-BE49-F238E27FC236}">
                <a16:creationId xmlns="" xmlns:a16="http://schemas.microsoft.com/office/drawing/2014/main" id="{A782DA8F-71F6-4734-93E0-CFD34B7ED479}"/>
              </a:ext>
            </a:extLst>
          </p:cNvPr>
          <p:cNvGrpSpPr/>
          <p:nvPr/>
        </p:nvGrpSpPr>
        <p:grpSpPr>
          <a:xfrm>
            <a:off x="6458340" y="1620577"/>
            <a:ext cx="1383741" cy="372489"/>
            <a:chOff x="4042" y="3636"/>
            <a:chExt cx="2925" cy="565"/>
          </a:xfrm>
        </p:grpSpPr>
        <p:cxnSp>
          <p:nvCxnSpPr>
            <p:cNvPr id="17" name="Conector recto 16">
              <a:extLst>
                <a:ext uri="{FF2B5EF4-FFF2-40B4-BE49-F238E27FC236}">
                  <a16:creationId xmlns="" xmlns:a16="http://schemas.microsoft.com/office/drawing/2014/main" id="{347F2687-648E-4F0E-8897-5B0B011F2285}"/>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8" name="Conector recto 17">
              <a:extLst>
                <a:ext uri="{FF2B5EF4-FFF2-40B4-BE49-F238E27FC236}">
                  <a16:creationId xmlns="" xmlns:a16="http://schemas.microsoft.com/office/drawing/2014/main" id="{7DA33355-45BF-40FB-A26B-4A4BA20DBCF2}"/>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9" name="Conector recto 18">
              <a:extLst>
                <a:ext uri="{FF2B5EF4-FFF2-40B4-BE49-F238E27FC236}">
                  <a16:creationId xmlns="" xmlns:a16="http://schemas.microsoft.com/office/drawing/2014/main" id="{8AF73EBD-9C5C-48DD-83D1-A2B26B5D62B5}"/>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20" name="CuadroTexto 19">
            <a:extLst>
              <a:ext uri="{FF2B5EF4-FFF2-40B4-BE49-F238E27FC236}">
                <a16:creationId xmlns="" xmlns:a16="http://schemas.microsoft.com/office/drawing/2014/main" id="{40973A96-A16A-4B32-9A3B-2700F550EB10}"/>
              </a:ext>
            </a:extLst>
          </p:cNvPr>
          <p:cNvSpPr txBox="1"/>
          <p:nvPr/>
        </p:nvSpPr>
        <p:spPr>
          <a:xfrm>
            <a:off x="6553750" y="1675931"/>
            <a:ext cx="1204376" cy="307777"/>
          </a:xfrm>
          <a:prstGeom prst="rect">
            <a:avLst/>
          </a:prstGeom>
          <a:noFill/>
          <a:ln>
            <a:noFill/>
          </a:ln>
        </p:spPr>
        <p:txBody>
          <a:bodyPr wrap="square" rtlCol="0">
            <a:spAutoFit/>
          </a:bodyPr>
          <a:lstStyle/>
          <a:p>
            <a:pPr algn="ctr"/>
            <a:r>
              <a:rPr lang="es-ES" sz="1400" b="1" dirty="0">
                <a:solidFill>
                  <a:srgbClr val="1A3255"/>
                </a:solidFill>
                <a:latin typeface="Open Sans" panose="020B0606030504020204"/>
              </a:rPr>
              <a:t>Objetivos</a:t>
            </a:r>
          </a:p>
        </p:txBody>
      </p:sp>
      <p:grpSp>
        <p:nvGrpSpPr>
          <p:cNvPr id="21" name="Grupo 20">
            <a:extLst>
              <a:ext uri="{FF2B5EF4-FFF2-40B4-BE49-F238E27FC236}">
                <a16:creationId xmlns="" xmlns:a16="http://schemas.microsoft.com/office/drawing/2014/main" id="{A9B56943-5768-46A3-817D-5E412CC55D83}"/>
              </a:ext>
            </a:extLst>
          </p:cNvPr>
          <p:cNvGrpSpPr/>
          <p:nvPr/>
        </p:nvGrpSpPr>
        <p:grpSpPr>
          <a:xfrm>
            <a:off x="7967252" y="1620577"/>
            <a:ext cx="2076147" cy="372489"/>
            <a:chOff x="4042" y="3636"/>
            <a:chExt cx="2925" cy="565"/>
          </a:xfrm>
        </p:grpSpPr>
        <p:cxnSp>
          <p:nvCxnSpPr>
            <p:cNvPr id="22" name="Conector recto 21">
              <a:extLst>
                <a:ext uri="{FF2B5EF4-FFF2-40B4-BE49-F238E27FC236}">
                  <a16:creationId xmlns="" xmlns:a16="http://schemas.microsoft.com/office/drawing/2014/main" id="{B41CA260-0F22-4DFA-93BA-E98B5D833797}"/>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3" name="Conector recto 22">
              <a:extLst>
                <a:ext uri="{FF2B5EF4-FFF2-40B4-BE49-F238E27FC236}">
                  <a16:creationId xmlns="" xmlns:a16="http://schemas.microsoft.com/office/drawing/2014/main" id="{EAB17F15-9595-4D61-A095-D10F6DA1CA8F}"/>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4" name="Conector recto 23">
              <a:extLst>
                <a:ext uri="{FF2B5EF4-FFF2-40B4-BE49-F238E27FC236}">
                  <a16:creationId xmlns="" xmlns:a16="http://schemas.microsoft.com/office/drawing/2014/main" id="{557C23DE-6261-4696-A1AD-E9DF5AA6C547}"/>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25" name="CuadroTexto 24">
            <a:extLst>
              <a:ext uri="{FF2B5EF4-FFF2-40B4-BE49-F238E27FC236}">
                <a16:creationId xmlns="" xmlns:a16="http://schemas.microsoft.com/office/drawing/2014/main" id="{6C3DE3F0-CD57-45A9-B387-EF1A8889DE4D}"/>
              </a:ext>
            </a:extLst>
          </p:cNvPr>
          <p:cNvSpPr txBox="1"/>
          <p:nvPr/>
        </p:nvSpPr>
        <p:spPr>
          <a:xfrm>
            <a:off x="8066769" y="1675932"/>
            <a:ext cx="1965983" cy="307777"/>
          </a:xfrm>
          <a:prstGeom prst="rect">
            <a:avLst/>
          </a:prstGeom>
          <a:noFill/>
          <a:ln>
            <a:noFill/>
          </a:ln>
        </p:spPr>
        <p:txBody>
          <a:bodyPr wrap="square" rtlCol="0">
            <a:spAutoFit/>
          </a:bodyPr>
          <a:lstStyle/>
          <a:p>
            <a:pPr algn="ctr"/>
            <a:r>
              <a:rPr lang="es-ES" sz="1400" b="1" dirty="0">
                <a:solidFill>
                  <a:srgbClr val="1A3255"/>
                </a:solidFill>
                <a:latin typeface="Open Sans" panose="020B0606030504020204"/>
              </a:rPr>
              <a:t>Contenido temático</a:t>
            </a:r>
          </a:p>
        </p:txBody>
      </p:sp>
      <p:grpSp>
        <p:nvGrpSpPr>
          <p:cNvPr id="26" name="Grupo 25">
            <a:extLst>
              <a:ext uri="{FF2B5EF4-FFF2-40B4-BE49-F238E27FC236}">
                <a16:creationId xmlns="" xmlns:a16="http://schemas.microsoft.com/office/drawing/2014/main" id="{40D7DEB2-E462-4F62-81BC-E52763B671F8}"/>
              </a:ext>
            </a:extLst>
          </p:cNvPr>
          <p:cNvGrpSpPr/>
          <p:nvPr/>
        </p:nvGrpSpPr>
        <p:grpSpPr>
          <a:xfrm>
            <a:off x="10164508" y="1608737"/>
            <a:ext cx="1570897" cy="372489"/>
            <a:chOff x="4042" y="3636"/>
            <a:chExt cx="2925" cy="565"/>
          </a:xfrm>
        </p:grpSpPr>
        <p:cxnSp>
          <p:nvCxnSpPr>
            <p:cNvPr id="27" name="Conector recto 26">
              <a:extLst>
                <a:ext uri="{FF2B5EF4-FFF2-40B4-BE49-F238E27FC236}">
                  <a16:creationId xmlns="" xmlns:a16="http://schemas.microsoft.com/office/drawing/2014/main" id="{7AFEDB90-78BC-423E-9EEC-18DB8FFD0DE1}"/>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8" name="Conector recto 27">
              <a:extLst>
                <a:ext uri="{FF2B5EF4-FFF2-40B4-BE49-F238E27FC236}">
                  <a16:creationId xmlns="" xmlns:a16="http://schemas.microsoft.com/office/drawing/2014/main" id="{AFDA4FA3-4040-434B-A83C-BC0926F8837E}"/>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9" name="Conector recto 28">
              <a:extLst>
                <a:ext uri="{FF2B5EF4-FFF2-40B4-BE49-F238E27FC236}">
                  <a16:creationId xmlns="" xmlns:a16="http://schemas.microsoft.com/office/drawing/2014/main" id="{CE2A9700-E2AA-4D9A-88B8-57BC5B8FDF76}"/>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30" name="CuadroTexto 29">
            <a:extLst>
              <a:ext uri="{FF2B5EF4-FFF2-40B4-BE49-F238E27FC236}">
                <a16:creationId xmlns="" xmlns:a16="http://schemas.microsoft.com/office/drawing/2014/main" id="{4B20F57F-F5B9-4549-8AE5-107FB09C74BA}"/>
              </a:ext>
            </a:extLst>
          </p:cNvPr>
          <p:cNvSpPr txBox="1"/>
          <p:nvPr/>
        </p:nvSpPr>
        <p:spPr>
          <a:xfrm>
            <a:off x="10313461" y="1685289"/>
            <a:ext cx="1272990" cy="307777"/>
          </a:xfrm>
          <a:prstGeom prst="rect">
            <a:avLst/>
          </a:prstGeom>
          <a:noFill/>
          <a:ln>
            <a:noFill/>
          </a:ln>
        </p:spPr>
        <p:txBody>
          <a:bodyPr wrap="square" rtlCol="0">
            <a:spAutoFit/>
          </a:bodyPr>
          <a:lstStyle/>
          <a:p>
            <a:pPr algn="ctr"/>
            <a:r>
              <a:rPr lang="es-ES" sz="1400" b="1" dirty="0">
                <a:solidFill>
                  <a:srgbClr val="1A3255"/>
                </a:solidFill>
                <a:latin typeface="Open Sans" panose="020B0606030504020204"/>
              </a:rPr>
              <a:t>Metodología</a:t>
            </a:r>
          </a:p>
        </p:txBody>
      </p:sp>
      <p:pic>
        <p:nvPicPr>
          <p:cNvPr id="31" name="Imagen 30" descr="Imagen que contiene Gráfico de embudo&#10;&#10;Descripción generada automáticamente">
            <a:extLst>
              <a:ext uri="{FF2B5EF4-FFF2-40B4-BE49-F238E27FC236}">
                <a16:creationId xmlns="" xmlns:a16="http://schemas.microsoft.com/office/drawing/2014/main" id="{67861942-3251-4985-88A3-242B2BCEBE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2333" y="1164827"/>
            <a:ext cx="512221" cy="512221"/>
          </a:xfrm>
          <a:prstGeom prst="rect">
            <a:avLst/>
          </a:prstGeom>
        </p:spPr>
      </p:pic>
      <p:pic>
        <p:nvPicPr>
          <p:cNvPr id="32" name="Imagen 31" descr="Icono&#10;&#10;Descripción generada automáticamente">
            <a:extLst>
              <a:ext uri="{FF2B5EF4-FFF2-40B4-BE49-F238E27FC236}">
                <a16:creationId xmlns="" xmlns:a16="http://schemas.microsoft.com/office/drawing/2014/main" id="{9112281B-09D0-4B6B-87C9-963641E5DB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7574" y="1173067"/>
            <a:ext cx="512222" cy="512222"/>
          </a:xfrm>
          <a:prstGeom prst="rect">
            <a:avLst/>
          </a:prstGeom>
        </p:spPr>
      </p:pic>
      <p:pic>
        <p:nvPicPr>
          <p:cNvPr id="33" name="Imagen 32" descr="Icono&#10;&#10;Descripción generada automáticamente">
            <a:extLst>
              <a:ext uri="{FF2B5EF4-FFF2-40B4-BE49-F238E27FC236}">
                <a16:creationId xmlns="" xmlns:a16="http://schemas.microsoft.com/office/drawing/2014/main" id="{726CC8FF-6741-423C-B86A-098F330449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9386" y="1155316"/>
            <a:ext cx="520615" cy="520615"/>
          </a:xfrm>
          <a:prstGeom prst="rect">
            <a:avLst/>
          </a:prstGeom>
        </p:spPr>
      </p:pic>
      <p:pic>
        <p:nvPicPr>
          <p:cNvPr id="34" name="Imagen 33" descr="Diagrama, Dibujo de ingeniería&#10;&#10;Descripción generada automáticamente">
            <a:extLst>
              <a:ext uri="{FF2B5EF4-FFF2-40B4-BE49-F238E27FC236}">
                <a16:creationId xmlns="" xmlns:a16="http://schemas.microsoft.com/office/drawing/2014/main" id="{CD4D1F7F-209D-4D5B-BAAE-967FA9B7C8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7898" y="1324136"/>
            <a:ext cx="5378779" cy="4726495"/>
          </a:xfrm>
          <a:prstGeom prst="rect">
            <a:avLst/>
          </a:prstGeom>
        </p:spPr>
      </p:pic>
      <p:pic>
        <p:nvPicPr>
          <p:cNvPr id="35" name="Imagen 7" descr="Imagen que contiene Interfaz de usuario gráfica&#10;&#10;Descripción generada automáticamente">
            <a:extLst>
              <a:ext uri="{FF2B5EF4-FFF2-40B4-BE49-F238E27FC236}">
                <a16:creationId xmlns="" xmlns:a16="http://schemas.microsoft.com/office/drawing/2014/main" id="{CB10108B-DF21-4BC9-9809-10639E4E3E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9908" y="5181311"/>
            <a:ext cx="1582008" cy="536389"/>
          </a:xfrm>
          <a:prstGeom prst="rect">
            <a:avLst/>
          </a:prstGeom>
        </p:spPr>
      </p:pic>
    </p:spTree>
    <p:extLst>
      <p:ext uri="{BB962C8B-B14F-4D97-AF65-F5344CB8AC3E}">
        <p14:creationId xmlns:p14="http://schemas.microsoft.com/office/powerpoint/2010/main" val="1995182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1936955" y="1681315"/>
            <a:ext cx="7708490" cy="4041059"/>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es-CO" sz="1400" b="1" dirty="0" smtClean="0">
              <a:solidFill>
                <a:schemeClr val="tx1">
                  <a:lumMod val="75000"/>
                  <a:lumOff val="25000"/>
                </a:schemeClr>
              </a:solidFill>
              <a:latin typeface="Open Sans"/>
            </a:endParaRPr>
          </a:p>
          <a:p>
            <a:pPr algn="just"/>
            <a:endParaRPr lang="es-CO" sz="1400" b="1" dirty="0">
              <a:solidFill>
                <a:schemeClr val="tx1">
                  <a:lumMod val="75000"/>
                  <a:lumOff val="25000"/>
                </a:schemeClr>
              </a:solidFill>
              <a:latin typeface="Open Sans"/>
            </a:endParaRPr>
          </a:p>
          <a:p>
            <a:pPr algn="just"/>
            <a:endParaRPr lang="es-CO" sz="1400" b="1" dirty="0" smtClean="0">
              <a:solidFill>
                <a:schemeClr val="tx1">
                  <a:lumMod val="75000"/>
                  <a:lumOff val="25000"/>
                </a:schemeClr>
              </a:solidFill>
              <a:latin typeface="Open Sans"/>
            </a:endParaRPr>
          </a:p>
          <a:p>
            <a:pPr algn="just"/>
            <a:r>
              <a:rPr lang="es-CO" sz="1400" b="1" dirty="0" smtClean="0">
                <a:solidFill>
                  <a:schemeClr val="tx1">
                    <a:lumMod val="75000"/>
                    <a:lumOff val="25000"/>
                  </a:schemeClr>
                </a:solidFill>
                <a:latin typeface="Open Sans"/>
              </a:rPr>
              <a:t>Metodología </a:t>
            </a:r>
            <a:r>
              <a:rPr lang="es-CO" sz="1400" b="1" dirty="0">
                <a:solidFill>
                  <a:schemeClr val="tx1">
                    <a:lumMod val="75000"/>
                    <a:lumOff val="25000"/>
                  </a:schemeClr>
                </a:solidFill>
                <a:latin typeface="Open Sans"/>
              </a:rPr>
              <a:t>para programar un </a:t>
            </a:r>
            <a:r>
              <a:rPr lang="es-CO" sz="1400" b="1" dirty="0" err="1">
                <a:solidFill>
                  <a:schemeClr val="tx1">
                    <a:lumMod val="75000"/>
                    <a:lumOff val="25000"/>
                  </a:schemeClr>
                </a:solidFill>
                <a:latin typeface="Open Sans"/>
              </a:rPr>
              <a:t>microcontrolador</a:t>
            </a:r>
            <a:r>
              <a:rPr lang="es-CO" sz="1400" b="1" dirty="0">
                <a:solidFill>
                  <a:schemeClr val="tx1">
                    <a:lumMod val="75000"/>
                    <a:lumOff val="25000"/>
                  </a:schemeClr>
                </a:solidFill>
                <a:latin typeface="Open Sans"/>
              </a:rPr>
              <a:t> de 8 bits</a:t>
            </a:r>
          </a:p>
          <a:p>
            <a:pPr algn="just"/>
            <a:r>
              <a:rPr lang="es-CO" sz="1400" dirty="0">
                <a:solidFill>
                  <a:schemeClr val="tx1">
                    <a:lumMod val="75000"/>
                    <a:lumOff val="25000"/>
                  </a:schemeClr>
                </a:solidFill>
                <a:latin typeface="Open Sans"/>
              </a:rPr>
              <a:t>Se tomará como ejemplo el </a:t>
            </a:r>
            <a:r>
              <a:rPr lang="es-CO" sz="1400" dirty="0" err="1">
                <a:solidFill>
                  <a:schemeClr val="tx1">
                    <a:lumMod val="75000"/>
                    <a:lumOff val="25000"/>
                  </a:schemeClr>
                </a:solidFill>
                <a:latin typeface="Open Sans"/>
              </a:rPr>
              <a:t>microcontrolador</a:t>
            </a:r>
            <a:r>
              <a:rPr lang="es-CO" sz="1400" dirty="0">
                <a:solidFill>
                  <a:schemeClr val="tx1">
                    <a:lumMod val="75000"/>
                    <a:lumOff val="25000"/>
                  </a:schemeClr>
                </a:solidFill>
                <a:latin typeface="Open Sans"/>
              </a:rPr>
              <a:t> 16F887 de 8 bits, ya que este nos permite utilizarlo para programar un sistema de embebido y es fácil de programar en su lenguaje ensamblador, con todos estos datos se podrá comprender la utilización de un </a:t>
            </a:r>
            <a:r>
              <a:rPr lang="es-CO" sz="1400" dirty="0" err="1">
                <a:solidFill>
                  <a:schemeClr val="tx1">
                    <a:lumMod val="75000"/>
                    <a:lumOff val="25000"/>
                  </a:schemeClr>
                </a:solidFill>
                <a:latin typeface="Open Sans"/>
              </a:rPr>
              <a:t>microcontrolador</a:t>
            </a:r>
            <a:r>
              <a:rPr lang="es-CO" sz="1400" dirty="0">
                <a:solidFill>
                  <a:schemeClr val="tx1">
                    <a:lumMod val="75000"/>
                    <a:lumOff val="25000"/>
                  </a:schemeClr>
                </a:solidFill>
                <a:latin typeface="Open Sans"/>
              </a:rPr>
              <a:t> para realizar un sistema de embebido:</a:t>
            </a:r>
          </a:p>
        </p:txBody>
      </p:sp>
      <p:sp>
        <p:nvSpPr>
          <p:cNvPr id="4" name="Rectángulo redondeado 3"/>
          <p:cNvSpPr/>
          <p:nvPr/>
        </p:nvSpPr>
        <p:spPr>
          <a:xfrm>
            <a:off x="4665245" y="4237703"/>
            <a:ext cx="2251910" cy="481781"/>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smtClean="0">
                <a:latin typeface="Open Sans" panose="020B0606030504020204"/>
              </a:rPr>
              <a:t>Ver características</a:t>
            </a:r>
            <a:endParaRPr lang="es-CO" sz="1600" dirty="0">
              <a:latin typeface="Open Sans" panose="020B0606030504020204"/>
            </a:endParaRPr>
          </a:p>
        </p:txBody>
      </p:sp>
      <p:pic>
        <p:nvPicPr>
          <p:cNvPr id="5" name="Imagen 4"/>
          <p:cNvPicPr>
            <a:picLocks noChangeAspect="1"/>
          </p:cNvPicPr>
          <p:nvPr/>
        </p:nvPicPr>
        <p:blipFill>
          <a:blip r:embed="rId3"/>
          <a:stretch>
            <a:fillRect/>
          </a:stretch>
        </p:blipFill>
        <p:spPr>
          <a:xfrm>
            <a:off x="6541324" y="4525925"/>
            <a:ext cx="463336" cy="463336"/>
          </a:xfrm>
          <a:prstGeom prst="rect">
            <a:avLst/>
          </a:prstGeom>
        </p:spPr>
      </p:pic>
      <p:sp>
        <p:nvSpPr>
          <p:cNvPr id="9" name="Rectángulo: esquinas redondeadas 18">
            <a:extLst>
              <a:ext uri="{FF2B5EF4-FFF2-40B4-BE49-F238E27FC236}">
                <a16:creationId xmlns="" xmlns:a16="http://schemas.microsoft.com/office/drawing/2014/main" id="{D924B7B3-2819-4FAA-BBBC-79AD92289CCF}"/>
              </a:ext>
            </a:extLst>
          </p:cNvPr>
          <p:cNvSpPr/>
          <p:nvPr/>
        </p:nvSpPr>
        <p:spPr>
          <a:xfrm>
            <a:off x="1415473" y="1675989"/>
            <a:ext cx="456252" cy="40463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Triángulo isósceles 9"/>
          <p:cNvSpPr/>
          <p:nvPr/>
        </p:nvSpPr>
        <p:spPr>
          <a:xfrm rot="16200000" flipH="1">
            <a:off x="1273659" y="3538225"/>
            <a:ext cx="739879" cy="32807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pic>
        <p:nvPicPr>
          <p:cNvPr id="8" name="Imagen 7"/>
          <p:cNvPicPr>
            <a:picLocks noChangeAspect="1"/>
          </p:cNvPicPr>
          <p:nvPr/>
        </p:nvPicPr>
        <p:blipFill>
          <a:blip r:embed="rId4"/>
          <a:stretch>
            <a:fillRect/>
          </a:stretch>
        </p:blipFill>
        <p:spPr>
          <a:xfrm>
            <a:off x="-1057" y="-594"/>
            <a:ext cx="12193057" cy="6858594"/>
          </a:xfrm>
          <a:prstGeom prst="rect">
            <a:avLst/>
          </a:prstGeom>
          <a:ln>
            <a:noFill/>
          </a:ln>
        </p:spPr>
      </p:pic>
      <p:sp>
        <p:nvSpPr>
          <p:cNvPr id="12" name="Pentágono 11"/>
          <p:cNvSpPr/>
          <p:nvPr/>
        </p:nvSpPr>
        <p:spPr>
          <a:xfrm>
            <a:off x="2438402" y="1565978"/>
            <a:ext cx="8669179" cy="4271730"/>
          </a:xfrm>
          <a:prstGeom prst="homePlate">
            <a:avLst>
              <a:gd name="adj" fmla="val 47928"/>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dirty="0">
              <a:solidFill>
                <a:schemeClr val="tx1">
                  <a:lumMod val="75000"/>
                  <a:lumOff val="25000"/>
                </a:schemeClr>
              </a:solidFill>
              <a:latin typeface="Open Sans" panose="020B0606030504020204"/>
            </a:endParaRPr>
          </a:p>
        </p:txBody>
      </p:sp>
      <p:sp>
        <p:nvSpPr>
          <p:cNvPr id="13" name="Elipse 12"/>
          <p:cNvSpPr/>
          <p:nvPr/>
        </p:nvSpPr>
        <p:spPr>
          <a:xfrm>
            <a:off x="5977654" y="6015946"/>
            <a:ext cx="207312" cy="207312"/>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lipse 13"/>
          <p:cNvSpPr/>
          <p:nvPr/>
        </p:nvSpPr>
        <p:spPr>
          <a:xfrm>
            <a:off x="6298979"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p:cNvSpPr/>
          <p:nvPr/>
        </p:nvSpPr>
        <p:spPr>
          <a:xfrm>
            <a:off x="6620304"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Elipse 16"/>
          <p:cNvSpPr/>
          <p:nvPr/>
        </p:nvSpPr>
        <p:spPr>
          <a:xfrm>
            <a:off x="6929133"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p:cNvSpPr/>
          <p:nvPr/>
        </p:nvSpPr>
        <p:spPr>
          <a:xfrm>
            <a:off x="7237962"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p:cNvSpPr/>
          <p:nvPr/>
        </p:nvSpPr>
        <p:spPr>
          <a:xfrm>
            <a:off x="5656329" y="6011014"/>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Imagen 14"/>
          <p:cNvPicPr>
            <a:picLocks noChangeAspect="1"/>
          </p:cNvPicPr>
          <p:nvPr/>
        </p:nvPicPr>
        <p:blipFill>
          <a:blip r:embed="rId3"/>
          <a:stretch>
            <a:fillRect/>
          </a:stretch>
        </p:blipFill>
        <p:spPr>
          <a:xfrm>
            <a:off x="5939299" y="5984835"/>
            <a:ext cx="463336" cy="463336"/>
          </a:xfrm>
          <a:prstGeom prst="rect">
            <a:avLst/>
          </a:prstGeom>
        </p:spPr>
      </p:pic>
      <p:sp>
        <p:nvSpPr>
          <p:cNvPr id="3" name="CuadroTexto 2"/>
          <p:cNvSpPr txBox="1"/>
          <p:nvPr/>
        </p:nvSpPr>
        <p:spPr>
          <a:xfrm>
            <a:off x="4409788" y="5934652"/>
            <a:ext cx="979756" cy="369332"/>
          </a:xfrm>
          <a:prstGeom prst="rect">
            <a:avLst/>
          </a:prstGeom>
          <a:solidFill>
            <a:schemeClr val="accent4">
              <a:lumMod val="20000"/>
              <a:lumOff val="80000"/>
            </a:schemeClr>
          </a:solidFill>
        </p:spPr>
        <p:txBody>
          <a:bodyPr wrap="none" rtlCol="0">
            <a:spAutoFit/>
          </a:bodyPr>
          <a:lstStyle/>
          <a:p>
            <a:pPr algn="ctr"/>
            <a:r>
              <a:rPr lang="es-CO" b="1" i="1" dirty="0" smtClean="0">
                <a:latin typeface="Open Sans" panose="020B0606030504020204"/>
              </a:rPr>
              <a:t>Desliza</a:t>
            </a:r>
            <a:endParaRPr lang="es-CO" b="1" i="1" dirty="0">
              <a:latin typeface="Open Sans" panose="020B0606030504020204"/>
            </a:endParaRPr>
          </a:p>
        </p:txBody>
      </p:sp>
      <p:pic>
        <p:nvPicPr>
          <p:cNvPr id="20" name="Imagen 19"/>
          <p:cNvPicPr>
            <a:picLocks noChangeAspect="1"/>
          </p:cNvPicPr>
          <p:nvPr/>
        </p:nvPicPr>
        <p:blipFill>
          <a:blip r:embed="rId5"/>
          <a:stretch>
            <a:fillRect/>
          </a:stretch>
        </p:blipFill>
        <p:spPr>
          <a:xfrm>
            <a:off x="4214293" y="2242014"/>
            <a:ext cx="3621338" cy="2420322"/>
          </a:xfrm>
          <a:prstGeom prst="rect">
            <a:avLst/>
          </a:prstGeom>
          <a:effectLst/>
        </p:spPr>
      </p:pic>
      <p:sp>
        <p:nvSpPr>
          <p:cNvPr id="21" name="Rectángulo 20"/>
          <p:cNvSpPr/>
          <p:nvPr/>
        </p:nvSpPr>
        <p:spPr>
          <a:xfrm>
            <a:off x="4964695" y="4662336"/>
            <a:ext cx="2113079" cy="307777"/>
          </a:xfrm>
          <a:prstGeom prst="rect">
            <a:avLst/>
          </a:prstGeom>
          <a:solidFill>
            <a:schemeClr val="bg2">
              <a:lumMod val="90000"/>
            </a:schemeClr>
          </a:solidFill>
          <a:effectLst/>
        </p:spPr>
        <p:txBody>
          <a:bodyPr wrap="none">
            <a:spAutoFit/>
          </a:bodyPr>
          <a:lstStyle/>
          <a:p>
            <a:r>
              <a:rPr lang="es-CO" sz="1400" dirty="0" err="1" smtClean="0">
                <a:solidFill>
                  <a:schemeClr val="tx1">
                    <a:lumMod val="75000"/>
                    <a:lumOff val="25000"/>
                  </a:schemeClr>
                </a:solidFill>
                <a:latin typeface="Open Sans" panose="020B0606030504020204"/>
              </a:rPr>
              <a:t>Microcontrolador</a:t>
            </a:r>
            <a:r>
              <a:rPr lang="es-CO" sz="1400" dirty="0" smtClean="0">
                <a:solidFill>
                  <a:schemeClr val="tx1">
                    <a:lumMod val="75000"/>
                    <a:lumOff val="25000"/>
                  </a:schemeClr>
                </a:solidFill>
                <a:latin typeface="Open Sans" panose="020B0606030504020204"/>
              </a:rPr>
              <a:t> 16f887</a:t>
            </a:r>
            <a:endParaRPr lang="es-CO" sz="1400" dirty="0">
              <a:solidFill>
                <a:schemeClr val="tx1">
                  <a:lumMod val="75000"/>
                  <a:lumOff val="25000"/>
                </a:schemeClr>
              </a:solidFill>
              <a:latin typeface="Open Sans" panose="020B0606030504020204"/>
            </a:endParaRPr>
          </a:p>
        </p:txBody>
      </p:sp>
    </p:spTree>
    <p:extLst>
      <p:ext uri="{BB962C8B-B14F-4D97-AF65-F5344CB8AC3E}">
        <p14:creationId xmlns:p14="http://schemas.microsoft.com/office/powerpoint/2010/main" val="26913602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1936955" y="1681315"/>
            <a:ext cx="7708490" cy="4041059"/>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es-CO" sz="1400" b="1" dirty="0" smtClean="0">
              <a:solidFill>
                <a:schemeClr val="tx1">
                  <a:lumMod val="75000"/>
                  <a:lumOff val="25000"/>
                </a:schemeClr>
              </a:solidFill>
              <a:latin typeface="Open Sans"/>
            </a:endParaRPr>
          </a:p>
          <a:p>
            <a:pPr algn="just"/>
            <a:endParaRPr lang="es-CO" sz="1400" b="1" dirty="0">
              <a:solidFill>
                <a:schemeClr val="tx1">
                  <a:lumMod val="75000"/>
                  <a:lumOff val="25000"/>
                </a:schemeClr>
              </a:solidFill>
              <a:latin typeface="Open Sans"/>
            </a:endParaRPr>
          </a:p>
          <a:p>
            <a:pPr algn="just"/>
            <a:endParaRPr lang="es-CO" sz="1400" b="1" dirty="0" smtClean="0">
              <a:solidFill>
                <a:schemeClr val="tx1">
                  <a:lumMod val="75000"/>
                  <a:lumOff val="25000"/>
                </a:schemeClr>
              </a:solidFill>
              <a:latin typeface="Open Sans"/>
            </a:endParaRPr>
          </a:p>
          <a:p>
            <a:pPr algn="just"/>
            <a:r>
              <a:rPr lang="es-CO" sz="1400" b="1" dirty="0" smtClean="0">
                <a:solidFill>
                  <a:schemeClr val="tx1">
                    <a:lumMod val="75000"/>
                    <a:lumOff val="25000"/>
                  </a:schemeClr>
                </a:solidFill>
                <a:latin typeface="Open Sans"/>
              </a:rPr>
              <a:t>Metodología </a:t>
            </a:r>
            <a:r>
              <a:rPr lang="es-CO" sz="1400" b="1" dirty="0">
                <a:solidFill>
                  <a:schemeClr val="tx1">
                    <a:lumMod val="75000"/>
                    <a:lumOff val="25000"/>
                  </a:schemeClr>
                </a:solidFill>
                <a:latin typeface="Open Sans"/>
              </a:rPr>
              <a:t>para programar un </a:t>
            </a:r>
            <a:r>
              <a:rPr lang="es-CO" sz="1400" b="1" dirty="0" err="1">
                <a:solidFill>
                  <a:schemeClr val="tx1">
                    <a:lumMod val="75000"/>
                    <a:lumOff val="25000"/>
                  </a:schemeClr>
                </a:solidFill>
                <a:latin typeface="Open Sans"/>
              </a:rPr>
              <a:t>microcontrolador</a:t>
            </a:r>
            <a:r>
              <a:rPr lang="es-CO" sz="1400" b="1" dirty="0">
                <a:solidFill>
                  <a:schemeClr val="tx1">
                    <a:lumMod val="75000"/>
                    <a:lumOff val="25000"/>
                  </a:schemeClr>
                </a:solidFill>
                <a:latin typeface="Open Sans"/>
              </a:rPr>
              <a:t> de 8 bits</a:t>
            </a:r>
          </a:p>
          <a:p>
            <a:pPr algn="just"/>
            <a:r>
              <a:rPr lang="es-CO" sz="1400" dirty="0">
                <a:solidFill>
                  <a:schemeClr val="tx1">
                    <a:lumMod val="75000"/>
                    <a:lumOff val="25000"/>
                  </a:schemeClr>
                </a:solidFill>
                <a:latin typeface="Open Sans"/>
              </a:rPr>
              <a:t>Se tomará como ejemplo el </a:t>
            </a:r>
            <a:r>
              <a:rPr lang="es-CO" sz="1400" dirty="0" err="1">
                <a:solidFill>
                  <a:schemeClr val="tx1">
                    <a:lumMod val="75000"/>
                    <a:lumOff val="25000"/>
                  </a:schemeClr>
                </a:solidFill>
                <a:latin typeface="Open Sans"/>
              </a:rPr>
              <a:t>microcontrolador</a:t>
            </a:r>
            <a:r>
              <a:rPr lang="es-CO" sz="1400" dirty="0">
                <a:solidFill>
                  <a:schemeClr val="tx1">
                    <a:lumMod val="75000"/>
                    <a:lumOff val="25000"/>
                  </a:schemeClr>
                </a:solidFill>
                <a:latin typeface="Open Sans"/>
              </a:rPr>
              <a:t> 16F887 de 8 bits, ya que este nos permite utilizarlo para programar un sistema de embebido y es fácil de programar en su lenguaje ensamblador, con todos estos datos se podrá comprender la utilización de un </a:t>
            </a:r>
            <a:r>
              <a:rPr lang="es-CO" sz="1400" dirty="0" err="1">
                <a:solidFill>
                  <a:schemeClr val="tx1">
                    <a:lumMod val="75000"/>
                    <a:lumOff val="25000"/>
                  </a:schemeClr>
                </a:solidFill>
                <a:latin typeface="Open Sans"/>
              </a:rPr>
              <a:t>microcontrolador</a:t>
            </a:r>
            <a:r>
              <a:rPr lang="es-CO" sz="1400" dirty="0">
                <a:solidFill>
                  <a:schemeClr val="tx1">
                    <a:lumMod val="75000"/>
                    <a:lumOff val="25000"/>
                  </a:schemeClr>
                </a:solidFill>
                <a:latin typeface="Open Sans"/>
              </a:rPr>
              <a:t> para realizar un sistema de embebido:</a:t>
            </a:r>
          </a:p>
        </p:txBody>
      </p:sp>
      <p:sp>
        <p:nvSpPr>
          <p:cNvPr id="4" name="Rectángulo redondeado 3"/>
          <p:cNvSpPr/>
          <p:nvPr/>
        </p:nvSpPr>
        <p:spPr>
          <a:xfrm>
            <a:off x="4665245" y="4237703"/>
            <a:ext cx="2251910" cy="481781"/>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smtClean="0">
                <a:latin typeface="Open Sans" panose="020B0606030504020204"/>
              </a:rPr>
              <a:t>Ver características</a:t>
            </a:r>
            <a:endParaRPr lang="es-CO" sz="1600" dirty="0">
              <a:latin typeface="Open Sans" panose="020B0606030504020204"/>
            </a:endParaRPr>
          </a:p>
        </p:txBody>
      </p:sp>
      <p:pic>
        <p:nvPicPr>
          <p:cNvPr id="5" name="Imagen 4"/>
          <p:cNvPicPr>
            <a:picLocks noChangeAspect="1"/>
          </p:cNvPicPr>
          <p:nvPr/>
        </p:nvPicPr>
        <p:blipFill>
          <a:blip r:embed="rId3"/>
          <a:stretch>
            <a:fillRect/>
          </a:stretch>
        </p:blipFill>
        <p:spPr>
          <a:xfrm>
            <a:off x="6541324" y="4525925"/>
            <a:ext cx="463336" cy="463336"/>
          </a:xfrm>
          <a:prstGeom prst="rect">
            <a:avLst/>
          </a:prstGeom>
        </p:spPr>
      </p:pic>
      <p:sp>
        <p:nvSpPr>
          <p:cNvPr id="9" name="Rectángulo: esquinas redondeadas 18">
            <a:extLst>
              <a:ext uri="{FF2B5EF4-FFF2-40B4-BE49-F238E27FC236}">
                <a16:creationId xmlns="" xmlns:a16="http://schemas.microsoft.com/office/drawing/2014/main" id="{D924B7B3-2819-4FAA-BBBC-79AD92289CCF}"/>
              </a:ext>
            </a:extLst>
          </p:cNvPr>
          <p:cNvSpPr/>
          <p:nvPr/>
        </p:nvSpPr>
        <p:spPr>
          <a:xfrm>
            <a:off x="1415473" y="1675989"/>
            <a:ext cx="456252" cy="40463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Triángulo isósceles 9"/>
          <p:cNvSpPr/>
          <p:nvPr/>
        </p:nvSpPr>
        <p:spPr>
          <a:xfrm rot="16200000" flipH="1">
            <a:off x="1273659" y="3538225"/>
            <a:ext cx="739879" cy="32807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pic>
        <p:nvPicPr>
          <p:cNvPr id="8" name="Imagen 7"/>
          <p:cNvPicPr>
            <a:picLocks noChangeAspect="1"/>
          </p:cNvPicPr>
          <p:nvPr/>
        </p:nvPicPr>
        <p:blipFill>
          <a:blip r:embed="rId4"/>
          <a:stretch>
            <a:fillRect/>
          </a:stretch>
        </p:blipFill>
        <p:spPr>
          <a:xfrm>
            <a:off x="-1057" y="-594"/>
            <a:ext cx="12193057" cy="6858594"/>
          </a:xfrm>
          <a:prstGeom prst="rect">
            <a:avLst/>
          </a:prstGeom>
          <a:ln>
            <a:noFill/>
          </a:ln>
        </p:spPr>
      </p:pic>
      <p:sp>
        <p:nvSpPr>
          <p:cNvPr id="12" name="Pentágono 11"/>
          <p:cNvSpPr/>
          <p:nvPr/>
        </p:nvSpPr>
        <p:spPr>
          <a:xfrm>
            <a:off x="2438402" y="1565978"/>
            <a:ext cx="8669179" cy="4271730"/>
          </a:xfrm>
          <a:prstGeom prst="homePlate">
            <a:avLst>
              <a:gd name="adj" fmla="val 47928"/>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dirty="0">
              <a:solidFill>
                <a:schemeClr val="tx1">
                  <a:lumMod val="75000"/>
                  <a:lumOff val="25000"/>
                </a:schemeClr>
              </a:solidFill>
              <a:latin typeface="Open Sans" panose="020B0606030504020204"/>
            </a:endParaRPr>
          </a:p>
        </p:txBody>
      </p:sp>
      <p:sp>
        <p:nvSpPr>
          <p:cNvPr id="13" name="Elipse 12"/>
          <p:cNvSpPr/>
          <p:nvPr/>
        </p:nvSpPr>
        <p:spPr>
          <a:xfrm>
            <a:off x="5977654"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lipse 13"/>
          <p:cNvSpPr/>
          <p:nvPr/>
        </p:nvSpPr>
        <p:spPr>
          <a:xfrm>
            <a:off x="6298979" y="6015946"/>
            <a:ext cx="207312" cy="207312"/>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p:cNvSpPr/>
          <p:nvPr/>
        </p:nvSpPr>
        <p:spPr>
          <a:xfrm>
            <a:off x="6620304"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Elipse 16"/>
          <p:cNvSpPr/>
          <p:nvPr/>
        </p:nvSpPr>
        <p:spPr>
          <a:xfrm>
            <a:off x="6929133"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p:cNvSpPr/>
          <p:nvPr/>
        </p:nvSpPr>
        <p:spPr>
          <a:xfrm>
            <a:off x="7237962"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p:cNvSpPr/>
          <p:nvPr/>
        </p:nvSpPr>
        <p:spPr>
          <a:xfrm>
            <a:off x="5656329" y="6011014"/>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Imagen 14"/>
          <p:cNvPicPr>
            <a:picLocks noChangeAspect="1"/>
          </p:cNvPicPr>
          <p:nvPr/>
        </p:nvPicPr>
        <p:blipFill>
          <a:blip r:embed="rId3"/>
          <a:stretch>
            <a:fillRect/>
          </a:stretch>
        </p:blipFill>
        <p:spPr>
          <a:xfrm>
            <a:off x="6271621" y="6040780"/>
            <a:ext cx="463336" cy="463336"/>
          </a:xfrm>
          <a:prstGeom prst="rect">
            <a:avLst/>
          </a:prstGeom>
        </p:spPr>
      </p:pic>
      <p:sp>
        <p:nvSpPr>
          <p:cNvPr id="3" name="CuadroTexto 2"/>
          <p:cNvSpPr txBox="1"/>
          <p:nvPr/>
        </p:nvSpPr>
        <p:spPr>
          <a:xfrm>
            <a:off x="4409788" y="5934652"/>
            <a:ext cx="979756" cy="369332"/>
          </a:xfrm>
          <a:prstGeom prst="rect">
            <a:avLst/>
          </a:prstGeom>
          <a:solidFill>
            <a:schemeClr val="accent4">
              <a:lumMod val="20000"/>
              <a:lumOff val="80000"/>
            </a:schemeClr>
          </a:solidFill>
        </p:spPr>
        <p:txBody>
          <a:bodyPr wrap="none" rtlCol="0">
            <a:spAutoFit/>
          </a:bodyPr>
          <a:lstStyle/>
          <a:p>
            <a:pPr algn="ctr"/>
            <a:r>
              <a:rPr lang="es-CO" b="1" i="1" dirty="0" smtClean="0">
                <a:latin typeface="Open Sans" panose="020B0606030504020204"/>
              </a:rPr>
              <a:t>Desliza</a:t>
            </a:r>
            <a:endParaRPr lang="es-CO" b="1" i="1" dirty="0">
              <a:latin typeface="Open Sans" panose="020B0606030504020204"/>
            </a:endParaRPr>
          </a:p>
        </p:txBody>
      </p:sp>
      <p:sp>
        <p:nvSpPr>
          <p:cNvPr id="22" name="Rectángulo 21"/>
          <p:cNvSpPr/>
          <p:nvPr/>
        </p:nvSpPr>
        <p:spPr>
          <a:xfrm>
            <a:off x="5297015" y="5000219"/>
            <a:ext cx="1596912" cy="307777"/>
          </a:xfrm>
          <a:prstGeom prst="rect">
            <a:avLst/>
          </a:prstGeom>
          <a:solidFill>
            <a:schemeClr val="bg2">
              <a:lumMod val="90000"/>
            </a:schemeClr>
          </a:solidFill>
          <a:effectLst/>
        </p:spPr>
        <p:txBody>
          <a:bodyPr wrap="none">
            <a:spAutoFit/>
          </a:bodyPr>
          <a:lstStyle/>
          <a:p>
            <a:r>
              <a:rPr lang="es-CO" sz="1400" dirty="0" err="1" smtClean="0">
                <a:solidFill>
                  <a:schemeClr val="tx1">
                    <a:lumMod val="75000"/>
                    <a:lumOff val="25000"/>
                  </a:schemeClr>
                </a:solidFill>
                <a:latin typeface="Open Sans" panose="020B0606030504020204"/>
              </a:rPr>
              <a:t>Datasheet</a:t>
            </a:r>
            <a:r>
              <a:rPr lang="es-CO" sz="1400" dirty="0" smtClean="0">
                <a:solidFill>
                  <a:schemeClr val="tx1">
                    <a:lumMod val="75000"/>
                    <a:lumOff val="25000"/>
                  </a:schemeClr>
                </a:solidFill>
                <a:latin typeface="Open Sans" panose="020B0606030504020204"/>
              </a:rPr>
              <a:t> </a:t>
            </a:r>
            <a:r>
              <a:rPr lang="es-CO" sz="1400" dirty="0">
                <a:solidFill>
                  <a:schemeClr val="tx1">
                    <a:lumMod val="75000"/>
                    <a:lumOff val="25000"/>
                  </a:schemeClr>
                </a:solidFill>
                <a:latin typeface="Open Sans" panose="020B0606030504020204"/>
              </a:rPr>
              <a:t>16f887</a:t>
            </a:r>
          </a:p>
        </p:txBody>
      </p:sp>
      <p:pic>
        <p:nvPicPr>
          <p:cNvPr id="23" name="Imagen 22"/>
          <p:cNvPicPr/>
          <p:nvPr/>
        </p:nvPicPr>
        <p:blipFill>
          <a:blip r:embed="rId5"/>
          <a:stretch>
            <a:fillRect/>
          </a:stretch>
        </p:blipFill>
        <p:spPr>
          <a:xfrm>
            <a:off x="3875399" y="2145527"/>
            <a:ext cx="4293870" cy="2847975"/>
          </a:xfrm>
          <a:prstGeom prst="rect">
            <a:avLst/>
          </a:prstGeom>
          <a:ln>
            <a:solidFill>
              <a:schemeClr val="tx1"/>
            </a:solidFill>
          </a:ln>
          <a:effectLst/>
        </p:spPr>
      </p:pic>
    </p:spTree>
    <p:extLst>
      <p:ext uri="{BB962C8B-B14F-4D97-AF65-F5344CB8AC3E}">
        <p14:creationId xmlns:p14="http://schemas.microsoft.com/office/powerpoint/2010/main" val="2988826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1936955" y="1681315"/>
            <a:ext cx="7708490" cy="4041059"/>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es-CO" sz="1400" b="1" dirty="0" smtClean="0">
              <a:solidFill>
                <a:schemeClr val="tx1">
                  <a:lumMod val="75000"/>
                  <a:lumOff val="25000"/>
                </a:schemeClr>
              </a:solidFill>
              <a:latin typeface="Open Sans"/>
            </a:endParaRPr>
          </a:p>
          <a:p>
            <a:pPr algn="just"/>
            <a:endParaRPr lang="es-CO" sz="1400" b="1" dirty="0">
              <a:solidFill>
                <a:schemeClr val="tx1">
                  <a:lumMod val="75000"/>
                  <a:lumOff val="25000"/>
                </a:schemeClr>
              </a:solidFill>
              <a:latin typeface="Open Sans"/>
            </a:endParaRPr>
          </a:p>
          <a:p>
            <a:pPr algn="just"/>
            <a:endParaRPr lang="es-CO" sz="1400" b="1" dirty="0" smtClean="0">
              <a:solidFill>
                <a:schemeClr val="tx1">
                  <a:lumMod val="75000"/>
                  <a:lumOff val="25000"/>
                </a:schemeClr>
              </a:solidFill>
              <a:latin typeface="Open Sans"/>
            </a:endParaRPr>
          </a:p>
          <a:p>
            <a:pPr algn="just"/>
            <a:r>
              <a:rPr lang="es-CO" sz="1400" b="1" dirty="0" smtClean="0">
                <a:solidFill>
                  <a:schemeClr val="tx1">
                    <a:lumMod val="75000"/>
                    <a:lumOff val="25000"/>
                  </a:schemeClr>
                </a:solidFill>
                <a:latin typeface="Open Sans"/>
              </a:rPr>
              <a:t>Metodología </a:t>
            </a:r>
            <a:r>
              <a:rPr lang="es-CO" sz="1400" b="1" dirty="0">
                <a:solidFill>
                  <a:schemeClr val="tx1">
                    <a:lumMod val="75000"/>
                    <a:lumOff val="25000"/>
                  </a:schemeClr>
                </a:solidFill>
                <a:latin typeface="Open Sans"/>
              </a:rPr>
              <a:t>para programar un </a:t>
            </a:r>
            <a:r>
              <a:rPr lang="es-CO" sz="1400" b="1" dirty="0" err="1">
                <a:solidFill>
                  <a:schemeClr val="tx1">
                    <a:lumMod val="75000"/>
                    <a:lumOff val="25000"/>
                  </a:schemeClr>
                </a:solidFill>
                <a:latin typeface="Open Sans"/>
              </a:rPr>
              <a:t>microcontrolador</a:t>
            </a:r>
            <a:r>
              <a:rPr lang="es-CO" sz="1400" b="1" dirty="0">
                <a:solidFill>
                  <a:schemeClr val="tx1">
                    <a:lumMod val="75000"/>
                    <a:lumOff val="25000"/>
                  </a:schemeClr>
                </a:solidFill>
                <a:latin typeface="Open Sans"/>
              </a:rPr>
              <a:t> de 8 bits</a:t>
            </a:r>
          </a:p>
          <a:p>
            <a:pPr algn="just"/>
            <a:r>
              <a:rPr lang="es-CO" sz="1400" dirty="0">
                <a:solidFill>
                  <a:schemeClr val="tx1">
                    <a:lumMod val="75000"/>
                    <a:lumOff val="25000"/>
                  </a:schemeClr>
                </a:solidFill>
                <a:latin typeface="Open Sans"/>
              </a:rPr>
              <a:t>Se tomará como ejemplo el </a:t>
            </a:r>
            <a:r>
              <a:rPr lang="es-CO" sz="1400" dirty="0" err="1">
                <a:solidFill>
                  <a:schemeClr val="tx1">
                    <a:lumMod val="75000"/>
                    <a:lumOff val="25000"/>
                  </a:schemeClr>
                </a:solidFill>
                <a:latin typeface="Open Sans"/>
              </a:rPr>
              <a:t>microcontrolador</a:t>
            </a:r>
            <a:r>
              <a:rPr lang="es-CO" sz="1400" dirty="0">
                <a:solidFill>
                  <a:schemeClr val="tx1">
                    <a:lumMod val="75000"/>
                    <a:lumOff val="25000"/>
                  </a:schemeClr>
                </a:solidFill>
                <a:latin typeface="Open Sans"/>
              </a:rPr>
              <a:t> 16F887 de 8 bits, ya que este nos permite utilizarlo para programar un sistema de embebido y es fácil de programar en su lenguaje ensamblador, con todos estos datos se podrá comprender la utilización de un </a:t>
            </a:r>
            <a:r>
              <a:rPr lang="es-CO" sz="1400" dirty="0" err="1">
                <a:solidFill>
                  <a:schemeClr val="tx1">
                    <a:lumMod val="75000"/>
                    <a:lumOff val="25000"/>
                  </a:schemeClr>
                </a:solidFill>
                <a:latin typeface="Open Sans"/>
              </a:rPr>
              <a:t>microcontrolador</a:t>
            </a:r>
            <a:r>
              <a:rPr lang="es-CO" sz="1400" dirty="0">
                <a:solidFill>
                  <a:schemeClr val="tx1">
                    <a:lumMod val="75000"/>
                    <a:lumOff val="25000"/>
                  </a:schemeClr>
                </a:solidFill>
                <a:latin typeface="Open Sans"/>
              </a:rPr>
              <a:t> para realizar un sistema de embebido:</a:t>
            </a:r>
          </a:p>
        </p:txBody>
      </p:sp>
      <p:sp>
        <p:nvSpPr>
          <p:cNvPr id="4" name="Rectángulo redondeado 3"/>
          <p:cNvSpPr/>
          <p:nvPr/>
        </p:nvSpPr>
        <p:spPr>
          <a:xfrm>
            <a:off x="4665245" y="4237703"/>
            <a:ext cx="2251910" cy="481781"/>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smtClean="0">
                <a:latin typeface="Open Sans" panose="020B0606030504020204"/>
              </a:rPr>
              <a:t>Ver características</a:t>
            </a:r>
            <a:endParaRPr lang="es-CO" sz="1600" dirty="0">
              <a:latin typeface="Open Sans" panose="020B0606030504020204"/>
            </a:endParaRPr>
          </a:p>
        </p:txBody>
      </p:sp>
      <p:pic>
        <p:nvPicPr>
          <p:cNvPr id="5" name="Imagen 4"/>
          <p:cNvPicPr>
            <a:picLocks noChangeAspect="1"/>
          </p:cNvPicPr>
          <p:nvPr/>
        </p:nvPicPr>
        <p:blipFill>
          <a:blip r:embed="rId3"/>
          <a:stretch>
            <a:fillRect/>
          </a:stretch>
        </p:blipFill>
        <p:spPr>
          <a:xfrm>
            <a:off x="6541324" y="4525925"/>
            <a:ext cx="463336" cy="463336"/>
          </a:xfrm>
          <a:prstGeom prst="rect">
            <a:avLst/>
          </a:prstGeom>
        </p:spPr>
      </p:pic>
      <p:sp>
        <p:nvSpPr>
          <p:cNvPr id="9" name="Rectángulo: esquinas redondeadas 18">
            <a:extLst>
              <a:ext uri="{FF2B5EF4-FFF2-40B4-BE49-F238E27FC236}">
                <a16:creationId xmlns="" xmlns:a16="http://schemas.microsoft.com/office/drawing/2014/main" id="{D924B7B3-2819-4FAA-BBBC-79AD92289CCF}"/>
              </a:ext>
            </a:extLst>
          </p:cNvPr>
          <p:cNvSpPr/>
          <p:nvPr/>
        </p:nvSpPr>
        <p:spPr>
          <a:xfrm>
            <a:off x="1415473" y="1675989"/>
            <a:ext cx="456252" cy="40463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Triángulo isósceles 9"/>
          <p:cNvSpPr/>
          <p:nvPr/>
        </p:nvSpPr>
        <p:spPr>
          <a:xfrm rot="16200000" flipH="1">
            <a:off x="1273659" y="3538225"/>
            <a:ext cx="739879" cy="32807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pic>
        <p:nvPicPr>
          <p:cNvPr id="8" name="Imagen 7"/>
          <p:cNvPicPr>
            <a:picLocks noChangeAspect="1"/>
          </p:cNvPicPr>
          <p:nvPr/>
        </p:nvPicPr>
        <p:blipFill>
          <a:blip r:embed="rId4"/>
          <a:stretch>
            <a:fillRect/>
          </a:stretch>
        </p:blipFill>
        <p:spPr>
          <a:xfrm>
            <a:off x="-1057" y="-594"/>
            <a:ext cx="12193057" cy="6858594"/>
          </a:xfrm>
          <a:prstGeom prst="rect">
            <a:avLst/>
          </a:prstGeom>
          <a:ln>
            <a:noFill/>
          </a:ln>
        </p:spPr>
      </p:pic>
      <p:sp>
        <p:nvSpPr>
          <p:cNvPr id="12" name="Pentágono 11"/>
          <p:cNvSpPr/>
          <p:nvPr/>
        </p:nvSpPr>
        <p:spPr>
          <a:xfrm>
            <a:off x="2438402" y="1565978"/>
            <a:ext cx="8669179" cy="4271730"/>
          </a:xfrm>
          <a:prstGeom prst="homePlate">
            <a:avLst>
              <a:gd name="adj" fmla="val 47928"/>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El </a:t>
            </a:r>
            <a:r>
              <a:rPr lang="es-CO" sz="1400" dirty="0" err="1">
                <a:solidFill>
                  <a:schemeClr val="tx1">
                    <a:lumMod val="75000"/>
                    <a:lumOff val="25000"/>
                  </a:schemeClr>
                </a:solidFill>
                <a:latin typeface="Open Sans" panose="020B0606030504020204"/>
              </a:rPr>
              <a:t>datasheet</a:t>
            </a:r>
            <a:r>
              <a:rPr lang="es-CO" sz="1400" dirty="0">
                <a:solidFill>
                  <a:schemeClr val="tx1">
                    <a:lumMod val="75000"/>
                    <a:lumOff val="25000"/>
                  </a:schemeClr>
                </a:solidFill>
                <a:latin typeface="Open Sans" panose="020B0606030504020204"/>
              </a:rPr>
              <a:t> del </a:t>
            </a:r>
            <a:r>
              <a:rPr lang="es-CO" sz="1400" dirty="0" err="1">
                <a:solidFill>
                  <a:schemeClr val="tx1">
                    <a:lumMod val="75000"/>
                    <a:lumOff val="25000"/>
                  </a:schemeClr>
                </a:solidFill>
                <a:latin typeface="Open Sans" panose="020B0606030504020204"/>
              </a:rPr>
              <a:t>microcontrolador</a:t>
            </a:r>
            <a:r>
              <a:rPr lang="es-CO" sz="1400" dirty="0">
                <a:solidFill>
                  <a:schemeClr val="tx1">
                    <a:lumMod val="75000"/>
                    <a:lumOff val="25000"/>
                  </a:schemeClr>
                </a:solidFill>
                <a:latin typeface="Open Sans" panose="020B0606030504020204"/>
              </a:rPr>
              <a:t> nos permite conocer cómo deben ir conectados los componentes a este</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Tiene 4 diferentes tipos de memoria, las cuales son: La pila, la memoria EEPROM, Memoria de datos y memoria de programa</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Los requerimientos mínimos para colocar en operación al </a:t>
            </a:r>
            <a:r>
              <a:rPr lang="es-CO" sz="1400" dirty="0" err="1">
                <a:solidFill>
                  <a:schemeClr val="tx1">
                    <a:lumMod val="75000"/>
                    <a:lumOff val="25000"/>
                  </a:schemeClr>
                </a:solidFill>
                <a:latin typeface="Open Sans" panose="020B0606030504020204"/>
              </a:rPr>
              <a:t>microcontrolador</a:t>
            </a:r>
            <a:r>
              <a:rPr lang="es-CO" sz="1400" dirty="0">
                <a:solidFill>
                  <a:schemeClr val="tx1">
                    <a:lumMod val="75000"/>
                    <a:lumOff val="25000"/>
                  </a:schemeClr>
                </a:solidFill>
                <a:latin typeface="Open Sans" panose="020B0606030504020204"/>
              </a:rPr>
              <a:t> son:</a:t>
            </a:r>
          </a:p>
          <a:p>
            <a:pPr lvl="1" algn="just"/>
            <a:r>
              <a:rPr lang="es-CO" sz="1400" dirty="0">
                <a:solidFill>
                  <a:schemeClr val="tx1">
                    <a:lumMod val="75000"/>
                    <a:lumOff val="25000"/>
                  </a:schemeClr>
                </a:solidFill>
                <a:latin typeface="Open Sans" panose="020B0606030504020204"/>
              </a:rPr>
              <a:t>•Suministro eléctrico.</a:t>
            </a:r>
          </a:p>
          <a:p>
            <a:pPr lvl="1" algn="just"/>
            <a:r>
              <a:rPr lang="es-CO" sz="1400" dirty="0">
                <a:solidFill>
                  <a:schemeClr val="tx1">
                    <a:lumMod val="75000"/>
                    <a:lumOff val="25000"/>
                  </a:schemeClr>
                </a:solidFill>
                <a:latin typeface="Open Sans" panose="020B0606030504020204"/>
              </a:rPr>
              <a:t>•Circuito de RESET.</a:t>
            </a:r>
          </a:p>
          <a:p>
            <a:pPr lvl="1" algn="just"/>
            <a:r>
              <a:rPr lang="es-CO" sz="1400" dirty="0">
                <a:solidFill>
                  <a:schemeClr val="tx1">
                    <a:lumMod val="75000"/>
                    <a:lumOff val="25000"/>
                  </a:schemeClr>
                </a:solidFill>
                <a:latin typeface="Open Sans" panose="020B0606030504020204"/>
              </a:rPr>
              <a:t>•Oscilador.</a:t>
            </a:r>
          </a:p>
          <a:p>
            <a:pPr lvl="1" algn="just"/>
            <a:r>
              <a:rPr lang="es-CO" sz="1400" dirty="0">
                <a:solidFill>
                  <a:schemeClr val="tx1">
                    <a:lumMod val="75000"/>
                    <a:lumOff val="25000"/>
                  </a:schemeClr>
                </a:solidFill>
                <a:latin typeface="Open Sans" panose="020B0606030504020204"/>
              </a:rPr>
              <a:t>•Configuración de los fusibles.</a:t>
            </a:r>
          </a:p>
        </p:txBody>
      </p:sp>
      <p:sp>
        <p:nvSpPr>
          <p:cNvPr id="13" name="Elipse 12"/>
          <p:cNvSpPr/>
          <p:nvPr/>
        </p:nvSpPr>
        <p:spPr>
          <a:xfrm>
            <a:off x="5977654"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lipse 13"/>
          <p:cNvSpPr/>
          <p:nvPr/>
        </p:nvSpPr>
        <p:spPr>
          <a:xfrm>
            <a:off x="6298979"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p:cNvSpPr/>
          <p:nvPr/>
        </p:nvSpPr>
        <p:spPr>
          <a:xfrm>
            <a:off x="6620304" y="6015946"/>
            <a:ext cx="207312" cy="207312"/>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Elipse 16"/>
          <p:cNvSpPr/>
          <p:nvPr/>
        </p:nvSpPr>
        <p:spPr>
          <a:xfrm>
            <a:off x="6929133"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p:cNvSpPr/>
          <p:nvPr/>
        </p:nvSpPr>
        <p:spPr>
          <a:xfrm>
            <a:off x="7237962"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p:cNvSpPr/>
          <p:nvPr/>
        </p:nvSpPr>
        <p:spPr>
          <a:xfrm>
            <a:off x="5656329" y="6011014"/>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Imagen 14"/>
          <p:cNvPicPr>
            <a:picLocks noChangeAspect="1"/>
          </p:cNvPicPr>
          <p:nvPr/>
        </p:nvPicPr>
        <p:blipFill>
          <a:blip r:embed="rId3"/>
          <a:stretch>
            <a:fillRect/>
          </a:stretch>
        </p:blipFill>
        <p:spPr>
          <a:xfrm>
            <a:off x="6583232" y="6058519"/>
            <a:ext cx="463336" cy="463336"/>
          </a:xfrm>
          <a:prstGeom prst="rect">
            <a:avLst/>
          </a:prstGeom>
        </p:spPr>
      </p:pic>
      <p:sp>
        <p:nvSpPr>
          <p:cNvPr id="3" name="CuadroTexto 2"/>
          <p:cNvSpPr txBox="1"/>
          <p:nvPr/>
        </p:nvSpPr>
        <p:spPr>
          <a:xfrm>
            <a:off x="4409788" y="5934652"/>
            <a:ext cx="979756" cy="369332"/>
          </a:xfrm>
          <a:prstGeom prst="rect">
            <a:avLst/>
          </a:prstGeom>
          <a:solidFill>
            <a:schemeClr val="accent4">
              <a:lumMod val="20000"/>
              <a:lumOff val="80000"/>
            </a:schemeClr>
          </a:solidFill>
        </p:spPr>
        <p:txBody>
          <a:bodyPr wrap="none" rtlCol="0">
            <a:spAutoFit/>
          </a:bodyPr>
          <a:lstStyle/>
          <a:p>
            <a:pPr algn="ctr"/>
            <a:r>
              <a:rPr lang="es-CO" b="1" i="1" dirty="0" smtClean="0">
                <a:latin typeface="Open Sans" panose="020B0606030504020204"/>
              </a:rPr>
              <a:t>Desliza</a:t>
            </a:r>
            <a:endParaRPr lang="es-CO" b="1" i="1" dirty="0">
              <a:latin typeface="Open Sans" panose="020B0606030504020204"/>
            </a:endParaRPr>
          </a:p>
        </p:txBody>
      </p:sp>
    </p:spTree>
    <p:extLst>
      <p:ext uri="{BB962C8B-B14F-4D97-AF65-F5344CB8AC3E}">
        <p14:creationId xmlns:p14="http://schemas.microsoft.com/office/powerpoint/2010/main" val="1622891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1936955" y="1681315"/>
            <a:ext cx="7708490" cy="4041059"/>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es-CO" sz="1400" b="1" dirty="0" smtClean="0">
              <a:solidFill>
                <a:schemeClr val="tx1">
                  <a:lumMod val="75000"/>
                  <a:lumOff val="25000"/>
                </a:schemeClr>
              </a:solidFill>
              <a:latin typeface="Open Sans"/>
            </a:endParaRPr>
          </a:p>
          <a:p>
            <a:pPr algn="just"/>
            <a:endParaRPr lang="es-CO" sz="1400" b="1" dirty="0">
              <a:solidFill>
                <a:schemeClr val="tx1">
                  <a:lumMod val="75000"/>
                  <a:lumOff val="25000"/>
                </a:schemeClr>
              </a:solidFill>
              <a:latin typeface="Open Sans"/>
            </a:endParaRPr>
          </a:p>
          <a:p>
            <a:pPr algn="just"/>
            <a:endParaRPr lang="es-CO" sz="1400" b="1" dirty="0" smtClean="0">
              <a:solidFill>
                <a:schemeClr val="tx1">
                  <a:lumMod val="75000"/>
                  <a:lumOff val="25000"/>
                </a:schemeClr>
              </a:solidFill>
              <a:latin typeface="Open Sans"/>
            </a:endParaRPr>
          </a:p>
          <a:p>
            <a:pPr algn="just"/>
            <a:r>
              <a:rPr lang="es-CO" sz="1400" b="1" dirty="0" smtClean="0">
                <a:solidFill>
                  <a:schemeClr val="tx1">
                    <a:lumMod val="75000"/>
                    <a:lumOff val="25000"/>
                  </a:schemeClr>
                </a:solidFill>
                <a:latin typeface="Open Sans"/>
              </a:rPr>
              <a:t>Metodología </a:t>
            </a:r>
            <a:r>
              <a:rPr lang="es-CO" sz="1400" b="1" dirty="0">
                <a:solidFill>
                  <a:schemeClr val="tx1">
                    <a:lumMod val="75000"/>
                    <a:lumOff val="25000"/>
                  </a:schemeClr>
                </a:solidFill>
                <a:latin typeface="Open Sans"/>
              </a:rPr>
              <a:t>para programar un </a:t>
            </a:r>
            <a:r>
              <a:rPr lang="es-CO" sz="1400" b="1" dirty="0" err="1">
                <a:solidFill>
                  <a:schemeClr val="tx1">
                    <a:lumMod val="75000"/>
                    <a:lumOff val="25000"/>
                  </a:schemeClr>
                </a:solidFill>
                <a:latin typeface="Open Sans"/>
              </a:rPr>
              <a:t>microcontrolador</a:t>
            </a:r>
            <a:r>
              <a:rPr lang="es-CO" sz="1400" b="1" dirty="0">
                <a:solidFill>
                  <a:schemeClr val="tx1">
                    <a:lumMod val="75000"/>
                    <a:lumOff val="25000"/>
                  </a:schemeClr>
                </a:solidFill>
                <a:latin typeface="Open Sans"/>
              </a:rPr>
              <a:t> de 8 bits</a:t>
            </a:r>
          </a:p>
          <a:p>
            <a:pPr algn="just"/>
            <a:r>
              <a:rPr lang="es-CO" sz="1400" dirty="0">
                <a:solidFill>
                  <a:schemeClr val="tx1">
                    <a:lumMod val="75000"/>
                    <a:lumOff val="25000"/>
                  </a:schemeClr>
                </a:solidFill>
                <a:latin typeface="Open Sans"/>
              </a:rPr>
              <a:t>Se tomará como ejemplo el </a:t>
            </a:r>
            <a:r>
              <a:rPr lang="es-CO" sz="1400" dirty="0" err="1">
                <a:solidFill>
                  <a:schemeClr val="tx1">
                    <a:lumMod val="75000"/>
                    <a:lumOff val="25000"/>
                  </a:schemeClr>
                </a:solidFill>
                <a:latin typeface="Open Sans"/>
              </a:rPr>
              <a:t>microcontrolador</a:t>
            </a:r>
            <a:r>
              <a:rPr lang="es-CO" sz="1400" dirty="0">
                <a:solidFill>
                  <a:schemeClr val="tx1">
                    <a:lumMod val="75000"/>
                    <a:lumOff val="25000"/>
                  </a:schemeClr>
                </a:solidFill>
                <a:latin typeface="Open Sans"/>
              </a:rPr>
              <a:t> 16F887 de 8 bits, ya que este nos permite utilizarlo para programar un sistema de embebido y es fácil de programar en su lenguaje ensamblador, con todos estos datos se podrá comprender la utilización de un </a:t>
            </a:r>
            <a:r>
              <a:rPr lang="es-CO" sz="1400" dirty="0" err="1">
                <a:solidFill>
                  <a:schemeClr val="tx1">
                    <a:lumMod val="75000"/>
                    <a:lumOff val="25000"/>
                  </a:schemeClr>
                </a:solidFill>
                <a:latin typeface="Open Sans"/>
              </a:rPr>
              <a:t>microcontrolador</a:t>
            </a:r>
            <a:r>
              <a:rPr lang="es-CO" sz="1400" dirty="0">
                <a:solidFill>
                  <a:schemeClr val="tx1">
                    <a:lumMod val="75000"/>
                    <a:lumOff val="25000"/>
                  </a:schemeClr>
                </a:solidFill>
                <a:latin typeface="Open Sans"/>
              </a:rPr>
              <a:t> para realizar un sistema de embebido:</a:t>
            </a:r>
          </a:p>
        </p:txBody>
      </p:sp>
      <p:sp>
        <p:nvSpPr>
          <p:cNvPr id="4" name="Rectángulo redondeado 3"/>
          <p:cNvSpPr/>
          <p:nvPr/>
        </p:nvSpPr>
        <p:spPr>
          <a:xfrm>
            <a:off x="4665245" y="4237703"/>
            <a:ext cx="2251910" cy="481781"/>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smtClean="0">
                <a:latin typeface="Open Sans" panose="020B0606030504020204"/>
              </a:rPr>
              <a:t>Ver características</a:t>
            </a:r>
            <a:endParaRPr lang="es-CO" sz="1600" dirty="0">
              <a:latin typeface="Open Sans" panose="020B0606030504020204"/>
            </a:endParaRPr>
          </a:p>
        </p:txBody>
      </p:sp>
      <p:pic>
        <p:nvPicPr>
          <p:cNvPr id="5" name="Imagen 4"/>
          <p:cNvPicPr>
            <a:picLocks noChangeAspect="1"/>
          </p:cNvPicPr>
          <p:nvPr/>
        </p:nvPicPr>
        <p:blipFill>
          <a:blip r:embed="rId3"/>
          <a:stretch>
            <a:fillRect/>
          </a:stretch>
        </p:blipFill>
        <p:spPr>
          <a:xfrm>
            <a:off x="6541324" y="4525925"/>
            <a:ext cx="463336" cy="463336"/>
          </a:xfrm>
          <a:prstGeom prst="rect">
            <a:avLst/>
          </a:prstGeom>
        </p:spPr>
      </p:pic>
      <p:sp>
        <p:nvSpPr>
          <p:cNvPr id="9" name="Rectángulo: esquinas redondeadas 18">
            <a:extLst>
              <a:ext uri="{FF2B5EF4-FFF2-40B4-BE49-F238E27FC236}">
                <a16:creationId xmlns="" xmlns:a16="http://schemas.microsoft.com/office/drawing/2014/main" id="{D924B7B3-2819-4FAA-BBBC-79AD92289CCF}"/>
              </a:ext>
            </a:extLst>
          </p:cNvPr>
          <p:cNvSpPr/>
          <p:nvPr/>
        </p:nvSpPr>
        <p:spPr>
          <a:xfrm>
            <a:off x="1415473" y="1675989"/>
            <a:ext cx="456252" cy="40463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Triángulo isósceles 9"/>
          <p:cNvSpPr/>
          <p:nvPr/>
        </p:nvSpPr>
        <p:spPr>
          <a:xfrm rot="16200000" flipH="1">
            <a:off x="1273659" y="3538225"/>
            <a:ext cx="739879" cy="32807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pic>
        <p:nvPicPr>
          <p:cNvPr id="8" name="Imagen 7"/>
          <p:cNvPicPr>
            <a:picLocks noChangeAspect="1"/>
          </p:cNvPicPr>
          <p:nvPr/>
        </p:nvPicPr>
        <p:blipFill>
          <a:blip r:embed="rId4"/>
          <a:stretch>
            <a:fillRect/>
          </a:stretch>
        </p:blipFill>
        <p:spPr>
          <a:xfrm>
            <a:off x="-1057" y="-594"/>
            <a:ext cx="12193057" cy="6858594"/>
          </a:xfrm>
          <a:prstGeom prst="rect">
            <a:avLst/>
          </a:prstGeom>
          <a:ln>
            <a:noFill/>
          </a:ln>
        </p:spPr>
      </p:pic>
      <p:sp>
        <p:nvSpPr>
          <p:cNvPr id="12" name="Pentágono 11"/>
          <p:cNvSpPr/>
          <p:nvPr/>
        </p:nvSpPr>
        <p:spPr>
          <a:xfrm>
            <a:off x="2438402" y="1565978"/>
            <a:ext cx="8669179" cy="4271730"/>
          </a:xfrm>
          <a:prstGeom prst="homePlate">
            <a:avLst>
              <a:gd name="adj" fmla="val 47928"/>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dirty="0">
              <a:solidFill>
                <a:schemeClr val="tx1">
                  <a:lumMod val="75000"/>
                  <a:lumOff val="25000"/>
                </a:schemeClr>
              </a:solidFill>
              <a:latin typeface="Open Sans" panose="020B0606030504020204"/>
            </a:endParaRPr>
          </a:p>
        </p:txBody>
      </p:sp>
      <p:sp>
        <p:nvSpPr>
          <p:cNvPr id="13" name="Elipse 12"/>
          <p:cNvSpPr/>
          <p:nvPr/>
        </p:nvSpPr>
        <p:spPr>
          <a:xfrm>
            <a:off x="5977654"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lipse 13"/>
          <p:cNvSpPr/>
          <p:nvPr/>
        </p:nvSpPr>
        <p:spPr>
          <a:xfrm>
            <a:off x="6298979"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p:cNvSpPr/>
          <p:nvPr/>
        </p:nvSpPr>
        <p:spPr>
          <a:xfrm>
            <a:off x="6620304"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Elipse 16"/>
          <p:cNvSpPr/>
          <p:nvPr/>
        </p:nvSpPr>
        <p:spPr>
          <a:xfrm>
            <a:off x="6929133" y="6015946"/>
            <a:ext cx="207312" cy="207312"/>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p:cNvSpPr/>
          <p:nvPr/>
        </p:nvSpPr>
        <p:spPr>
          <a:xfrm>
            <a:off x="7237962"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p:cNvSpPr/>
          <p:nvPr/>
        </p:nvSpPr>
        <p:spPr>
          <a:xfrm>
            <a:off x="5656329" y="6011014"/>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Imagen 14"/>
          <p:cNvPicPr>
            <a:picLocks noChangeAspect="1"/>
          </p:cNvPicPr>
          <p:nvPr/>
        </p:nvPicPr>
        <p:blipFill>
          <a:blip r:embed="rId3"/>
          <a:stretch>
            <a:fillRect/>
          </a:stretch>
        </p:blipFill>
        <p:spPr>
          <a:xfrm>
            <a:off x="6878282" y="6058519"/>
            <a:ext cx="463336" cy="463336"/>
          </a:xfrm>
          <a:prstGeom prst="rect">
            <a:avLst/>
          </a:prstGeom>
        </p:spPr>
      </p:pic>
      <p:sp>
        <p:nvSpPr>
          <p:cNvPr id="3" name="CuadroTexto 2"/>
          <p:cNvSpPr txBox="1"/>
          <p:nvPr/>
        </p:nvSpPr>
        <p:spPr>
          <a:xfrm>
            <a:off x="4409788" y="5934652"/>
            <a:ext cx="979756" cy="369332"/>
          </a:xfrm>
          <a:prstGeom prst="rect">
            <a:avLst/>
          </a:prstGeom>
          <a:solidFill>
            <a:schemeClr val="accent4">
              <a:lumMod val="20000"/>
              <a:lumOff val="80000"/>
            </a:schemeClr>
          </a:solidFill>
        </p:spPr>
        <p:txBody>
          <a:bodyPr wrap="none" rtlCol="0">
            <a:spAutoFit/>
          </a:bodyPr>
          <a:lstStyle/>
          <a:p>
            <a:pPr algn="ctr"/>
            <a:r>
              <a:rPr lang="es-CO" b="1" i="1" dirty="0" smtClean="0">
                <a:latin typeface="Open Sans" panose="020B0606030504020204"/>
              </a:rPr>
              <a:t>Desliza</a:t>
            </a:r>
            <a:endParaRPr lang="es-CO" b="1" i="1" dirty="0">
              <a:latin typeface="Open Sans" panose="020B0606030504020204"/>
            </a:endParaRPr>
          </a:p>
        </p:txBody>
      </p:sp>
      <p:pic>
        <p:nvPicPr>
          <p:cNvPr id="20" name="Imagen 19"/>
          <p:cNvPicPr>
            <a:picLocks noChangeAspect="1"/>
          </p:cNvPicPr>
          <p:nvPr/>
        </p:nvPicPr>
        <p:blipFill>
          <a:blip r:embed="rId5"/>
          <a:stretch>
            <a:fillRect/>
          </a:stretch>
        </p:blipFill>
        <p:spPr>
          <a:xfrm>
            <a:off x="3096534" y="2065521"/>
            <a:ext cx="5389331" cy="3267739"/>
          </a:xfrm>
          <a:prstGeom prst="rect">
            <a:avLst/>
          </a:prstGeom>
          <a:effectLst/>
        </p:spPr>
      </p:pic>
      <p:sp>
        <p:nvSpPr>
          <p:cNvPr id="21" name="Rectángulo 20"/>
          <p:cNvSpPr/>
          <p:nvPr/>
        </p:nvSpPr>
        <p:spPr>
          <a:xfrm>
            <a:off x="4449860" y="5389720"/>
            <a:ext cx="3291222" cy="307777"/>
          </a:xfrm>
          <a:prstGeom prst="rect">
            <a:avLst/>
          </a:prstGeom>
          <a:solidFill>
            <a:schemeClr val="bg2">
              <a:lumMod val="90000"/>
            </a:schemeClr>
          </a:solidFill>
          <a:effectLst/>
        </p:spPr>
        <p:txBody>
          <a:bodyPr wrap="none">
            <a:spAutoFit/>
          </a:bodyPr>
          <a:lstStyle/>
          <a:p>
            <a:r>
              <a:rPr lang="es-CO" sz="1400" dirty="0" smtClean="0">
                <a:solidFill>
                  <a:schemeClr val="tx1">
                    <a:lumMod val="75000"/>
                    <a:lumOff val="25000"/>
                  </a:schemeClr>
                </a:solidFill>
                <a:latin typeface="Open Sans" panose="020B0606030504020204"/>
              </a:rPr>
              <a:t>DISEÑO </a:t>
            </a:r>
            <a:r>
              <a:rPr lang="es-CO" sz="1400" dirty="0">
                <a:solidFill>
                  <a:schemeClr val="tx1">
                    <a:lumMod val="75000"/>
                    <a:lumOff val="25000"/>
                  </a:schemeClr>
                </a:solidFill>
                <a:latin typeface="Open Sans" panose="020B0606030504020204"/>
              </a:rPr>
              <a:t>CIRCUITO CON PIC </a:t>
            </a:r>
            <a:r>
              <a:rPr lang="es-CO" sz="1400" dirty="0" smtClean="0">
                <a:solidFill>
                  <a:schemeClr val="tx1">
                    <a:lumMod val="75000"/>
                    <a:lumOff val="25000"/>
                  </a:schemeClr>
                </a:solidFill>
                <a:latin typeface="Open Sans" panose="020B0606030504020204"/>
              </a:rPr>
              <a:t>16F887</a:t>
            </a:r>
            <a:endParaRPr lang="es-CO" sz="1400" dirty="0">
              <a:solidFill>
                <a:schemeClr val="tx1">
                  <a:lumMod val="75000"/>
                  <a:lumOff val="25000"/>
                </a:schemeClr>
              </a:solidFill>
              <a:latin typeface="Open Sans" panose="020B0606030504020204"/>
            </a:endParaRPr>
          </a:p>
        </p:txBody>
      </p:sp>
    </p:spTree>
    <p:extLst>
      <p:ext uri="{BB962C8B-B14F-4D97-AF65-F5344CB8AC3E}">
        <p14:creationId xmlns:p14="http://schemas.microsoft.com/office/powerpoint/2010/main" val="1599084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1936955" y="1681315"/>
            <a:ext cx="7708490" cy="4041059"/>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es-CO" sz="1400" b="1" dirty="0" smtClean="0">
              <a:solidFill>
                <a:schemeClr val="tx1">
                  <a:lumMod val="75000"/>
                  <a:lumOff val="25000"/>
                </a:schemeClr>
              </a:solidFill>
              <a:latin typeface="Open Sans"/>
            </a:endParaRPr>
          </a:p>
          <a:p>
            <a:pPr algn="just"/>
            <a:endParaRPr lang="es-CO" sz="1400" b="1" dirty="0">
              <a:solidFill>
                <a:schemeClr val="tx1">
                  <a:lumMod val="75000"/>
                  <a:lumOff val="25000"/>
                </a:schemeClr>
              </a:solidFill>
              <a:latin typeface="Open Sans"/>
            </a:endParaRPr>
          </a:p>
          <a:p>
            <a:pPr algn="just"/>
            <a:endParaRPr lang="es-CO" sz="1400" b="1" dirty="0" smtClean="0">
              <a:solidFill>
                <a:schemeClr val="tx1">
                  <a:lumMod val="75000"/>
                  <a:lumOff val="25000"/>
                </a:schemeClr>
              </a:solidFill>
              <a:latin typeface="Open Sans"/>
            </a:endParaRPr>
          </a:p>
          <a:p>
            <a:pPr algn="just"/>
            <a:r>
              <a:rPr lang="es-CO" sz="1400" b="1" dirty="0" smtClean="0">
                <a:solidFill>
                  <a:schemeClr val="tx1">
                    <a:lumMod val="75000"/>
                    <a:lumOff val="25000"/>
                  </a:schemeClr>
                </a:solidFill>
                <a:latin typeface="Open Sans"/>
              </a:rPr>
              <a:t>Metodología </a:t>
            </a:r>
            <a:r>
              <a:rPr lang="es-CO" sz="1400" b="1" dirty="0">
                <a:solidFill>
                  <a:schemeClr val="tx1">
                    <a:lumMod val="75000"/>
                    <a:lumOff val="25000"/>
                  </a:schemeClr>
                </a:solidFill>
                <a:latin typeface="Open Sans"/>
              </a:rPr>
              <a:t>para programar un </a:t>
            </a:r>
            <a:r>
              <a:rPr lang="es-CO" sz="1400" b="1" dirty="0" err="1">
                <a:solidFill>
                  <a:schemeClr val="tx1">
                    <a:lumMod val="75000"/>
                    <a:lumOff val="25000"/>
                  </a:schemeClr>
                </a:solidFill>
                <a:latin typeface="Open Sans"/>
              </a:rPr>
              <a:t>microcontrolador</a:t>
            </a:r>
            <a:r>
              <a:rPr lang="es-CO" sz="1400" b="1" dirty="0">
                <a:solidFill>
                  <a:schemeClr val="tx1">
                    <a:lumMod val="75000"/>
                    <a:lumOff val="25000"/>
                  </a:schemeClr>
                </a:solidFill>
                <a:latin typeface="Open Sans"/>
              </a:rPr>
              <a:t> de 8 bits</a:t>
            </a:r>
          </a:p>
          <a:p>
            <a:pPr algn="just"/>
            <a:r>
              <a:rPr lang="es-CO" sz="1400" dirty="0">
                <a:solidFill>
                  <a:schemeClr val="tx1">
                    <a:lumMod val="75000"/>
                    <a:lumOff val="25000"/>
                  </a:schemeClr>
                </a:solidFill>
                <a:latin typeface="Open Sans"/>
              </a:rPr>
              <a:t>Se tomará como ejemplo el </a:t>
            </a:r>
            <a:r>
              <a:rPr lang="es-CO" sz="1400" dirty="0" err="1">
                <a:solidFill>
                  <a:schemeClr val="tx1">
                    <a:lumMod val="75000"/>
                    <a:lumOff val="25000"/>
                  </a:schemeClr>
                </a:solidFill>
                <a:latin typeface="Open Sans"/>
              </a:rPr>
              <a:t>microcontrolador</a:t>
            </a:r>
            <a:r>
              <a:rPr lang="es-CO" sz="1400" dirty="0">
                <a:solidFill>
                  <a:schemeClr val="tx1">
                    <a:lumMod val="75000"/>
                    <a:lumOff val="25000"/>
                  </a:schemeClr>
                </a:solidFill>
                <a:latin typeface="Open Sans"/>
              </a:rPr>
              <a:t> 16F887 de 8 bits, ya que este nos permite utilizarlo para programar un sistema de embebido y es fácil de programar en su lenguaje ensamblador, con todos estos datos se podrá comprender la utilización de un </a:t>
            </a:r>
            <a:r>
              <a:rPr lang="es-CO" sz="1400" dirty="0" err="1">
                <a:solidFill>
                  <a:schemeClr val="tx1">
                    <a:lumMod val="75000"/>
                    <a:lumOff val="25000"/>
                  </a:schemeClr>
                </a:solidFill>
                <a:latin typeface="Open Sans"/>
              </a:rPr>
              <a:t>microcontrolador</a:t>
            </a:r>
            <a:r>
              <a:rPr lang="es-CO" sz="1400" dirty="0">
                <a:solidFill>
                  <a:schemeClr val="tx1">
                    <a:lumMod val="75000"/>
                    <a:lumOff val="25000"/>
                  </a:schemeClr>
                </a:solidFill>
                <a:latin typeface="Open Sans"/>
              </a:rPr>
              <a:t> para realizar un sistema de embebido:</a:t>
            </a:r>
          </a:p>
        </p:txBody>
      </p:sp>
      <p:sp>
        <p:nvSpPr>
          <p:cNvPr id="4" name="Rectángulo redondeado 3"/>
          <p:cNvSpPr/>
          <p:nvPr/>
        </p:nvSpPr>
        <p:spPr>
          <a:xfrm>
            <a:off x="4665245" y="4237703"/>
            <a:ext cx="2251910" cy="481781"/>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smtClean="0">
                <a:latin typeface="Open Sans" panose="020B0606030504020204"/>
              </a:rPr>
              <a:t>Ver características</a:t>
            </a:r>
            <a:endParaRPr lang="es-CO" sz="1600" dirty="0">
              <a:latin typeface="Open Sans" panose="020B0606030504020204"/>
            </a:endParaRPr>
          </a:p>
        </p:txBody>
      </p:sp>
      <p:pic>
        <p:nvPicPr>
          <p:cNvPr id="5" name="Imagen 4"/>
          <p:cNvPicPr>
            <a:picLocks noChangeAspect="1"/>
          </p:cNvPicPr>
          <p:nvPr/>
        </p:nvPicPr>
        <p:blipFill>
          <a:blip r:embed="rId3"/>
          <a:stretch>
            <a:fillRect/>
          </a:stretch>
        </p:blipFill>
        <p:spPr>
          <a:xfrm>
            <a:off x="6541324" y="4525925"/>
            <a:ext cx="463336" cy="463336"/>
          </a:xfrm>
          <a:prstGeom prst="rect">
            <a:avLst/>
          </a:prstGeom>
        </p:spPr>
      </p:pic>
      <p:sp>
        <p:nvSpPr>
          <p:cNvPr id="9" name="Rectángulo: esquinas redondeadas 18">
            <a:extLst>
              <a:ext uri="{FF2B5EF4-FFF2-40B4-BE49-F238E27FC236}">
                <a16:creationId xmlns="" xmlns:a16="http://schemas.microsoft.com/office/drawing/2014/main" id="{D924B7B3-2819-4FAA-BBBC-79AD92289CCF}"/>
              </a:ext>
            </a:extLst>
          </p:cNvPr>
          <p:cNvSpPr/>
          <p:nvPr/>
        </p:nvSpPr>
        <p:spPr>
          <a:xfrm>
            <a:off x="1415473" y="1675989"/>
            <a:ext cx="456252" cy="40463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Triángulo isósceles 9"/>
          <p:cNvSpPr/>
          <p:nvPr/>
        </p:nvSpPr>
        <p:spPr>
          <a:xfrm rot="16200000" flipH="1">
            <a:off x="1273659" y="3538225"/>
            <a:ext cx="739879" cy="32807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pic>
        <p:nvPicPr>
          <p:cNvPr id="8" name="Imagen 7"/>
          <p:cNvPicPr>
            <a:picLocks noChangeAspect="1"/>
          </p:cNvPicPr>
          <p:nvPr/>
        </p:nvPicPr>
        <p:blipFill>
          <a:blip r:embed="rId4"/>
          <a:stretch>
            <a:fillRect/>
          </a:stretch>
        </p:blipFill>
        <p:spPr>
          <a:xfrm>
            <a:off x="-1057" y="-594"/>
            <a:ext cx="12193057" cy="6858594"/>
          </a:xfrm>
          <a:prstGeom prst="rect">
            <a:avLst/>
          </a:prstGeom>
          <a:ln>
            <a:noFill/>
          </a:ln>
        </p:spPr>
      </p:pic>
      <p:sp>
        <p:nvSpPr>
          <p:cNvPr id="13" name="Elipse 12"/>
          <p:cNvSpPr/>
          <p:nvPr/>
        </p:nvSpPr>
        <p:spPr>
          <a:xfrm>
            <a:off x="5977654"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lipse 13"/>
          <p:cNvSpPr/>
          <p:nvPr/>
        </p:nvSpPr>
        <p:spPr>
          <a:xfrm>
            <a:off x="6298979"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p:cNvSpPr/>
          <p:nvPr/>
        </p:nvSpPr>
        <p:spPr>
          <a:xfrm>
            <a:off x="6620304"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Elipse 16"/>
          <p:cNvSpPr/>
          <p:nvPr/>
        </p:nvSpPr>
        <p:spPr>
          <a:xfrm>
            <a:off x="6929133" y="6015946"/>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p:cNvSpPr/>
          <p:nvPr/>
        </p:nvSpPr>
        <p:spPr>
          <a:xfrm>
            <a:off x="7237962" y="6015946"/>
            <a:ext cx="207312" cy="207312"/>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p:cNvSpPr/>
          <p:nvPr/>
        </p:nvSpPr>
        <p:spPr>
          <a:xfrm>
            <a:off x="5656329" y="6011014"/>
            <a:ext cx="207312" cy="20731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Imagen 14"/>
          <p:cNvPicPr>
            <a:picLocks noChangeAspect="1"/>
          </p:cNvPicPr>
          <p:nvPr/>
        </p:nvPicPr>
        <p:blipFill>
          <a:blip r:embed="rId3"/>
          <a:stretch>
            <a:fillRect/>
          </a:stretch>
        </p:blipFill>
        <p:spPr>
          <a:xfrm>
            <a:off x="7213606" y="6043254"/>
            <a:ext cx="463336" cy="463336"/>
          </a:xfrm>
          <a:prstGeom prst="rect">
            <a:avLst/>
          </a:prstGeom>
        </p:spPr>
      </p:pic>
      <p:sp>
        <p:nvSpPr>
          <p:cNvPr id="3" name="CuadroTexto 2"/>
          <p:cNvSpPr txBox="1"/>
          <p:nvPr/>
        </p:nvSpPr>
        <p:spPr>
          <a:xfrm>
            <a:off x="4409788" y="5934652"/>
            <a:ext cx="979756" cy="369332"/>
          </a:xfrm>
          <a:prstGeom prst="rect">
            <a:avLst/>
          </a:prstGeom>
          <a:solidFill>
            <a:schemeClr val="accent4">
              <a:lumMod val="20000"/>
              <a:lumOff val="80000"/>
            </a:schemeClr>
          </a:solidFill>
        </p:spPr>
        <p:txBody>
          <a:bodyPr wrap="none" rtlCol="0">
            <a:spAutoFit/>
          </a:bodyPr>
          <a:lstStyle/>
          <a:p>
            <a:pPr algn="ctr"/>
            <a:r>
              <a:rPr lang="es-CO" b="1" i="1" dirty="0" smtClean="0">
                <a:latin typeface="Open Sans" panose="020B0606030504020204"/>
              </a:rPr>
              <a:t>Desliza</a:t>
            </a:r>
            <a:endParaRPr lang="es-CO" b="1" i="1" dirty="0">
              <a:latin typeface="Open Sans" panose="020B0606030504020204"/>
            </a:endParaRPr>
          </a:p>
        </p:txBody>
      </p:sp>
      <p:sp>
        <p:nvSpPr>
          <p:cNvPr id="23" name="Pentágono 22"/>
          <p:cNvSpPr/>
          <p:nvPr/>
        </p:nvSpPr>
        <p:spPr>
          <a:xfrm>
            <a:off x="2438402" y="1565978"/>
            <a:ext cx="8669179" cy="4271730"/>
          </a:xfrm>
          <a:prstGeom prst="homePlate">
            <a:avLst>
              <a:gd name="adj" fmla="val 47928"/>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CO" sz="1400" dirty="0" smtClean="0">
                <a:solidFill>
                  <a:schemeClr val="tx1">
                    <a:lumMod val="75000"/>
                    <a:lumOff val="25000"/>
                  </a:schemeClr>
                </a:solidFill>
                <a:latin typeface="Open Sans" panose="020B0606030504020204"/>
              </a:rPr>
              <a:t>Como se nombró anteriormente un sistema de embebido se puede programar en </a:t>
            </a:r>
          </a:p>
          <a:p>
            <a:pPr algn="just"/>
            <a:r>
              <a:rPr lang="es-CO" sz="1400" dirty="0" smtClean="0">
                <a:solidFill>
                  <a:schemeClr val="tx1">
                    <a:lumMod val="75000"/>
                    <a:lumOff val="25000"/>
                  </a:schemeClr>
                </a:solidFill>
                <a:latin typeface="Open Sans" panose="020B0606030504020204"/>
              </a:rPr>
              <a:t>un lenguaje maquina como C </a:t>
            </a:r>
            <a:r>
              <a:rPr lang="es-CO" sz="1400" dirty="0" err="1" smtClean="0">
                <a:solidFill>
                  <a:schemeClr val="tx1">
                    <a:lumMod val="75000"/>
                    <a:lumOff val="25000"/>
                  </a:schemeClr>
                </a:solidFill>
                <a:latin typeface="Open Sans" panose="020B0606030504020204"/>
              </a:rPr>
              <a:t>ó</a:t>
            </a:r>
            <a:r>
              <a:rPr lang="es-CO" sz="1400" dirty="0" smtClean="0">
                <a:solidFill>
                  <a:schemeClr val="tx1">
                    <a:lumMod val="75000"/>
                    <a:lumOff val="25000"/>
                  </a:schemeClr>
                </a:solidFill>
                <a:latin typeface="Open Sans" panose="020B0606030504020204"/>
              </a:rPr>
              <a:t> C++, en este caso mostraremos los parámetros que </a:t>
            </a:r>
          </a:p>
          <a:p>
            <a:pPr algn="just"/>
            <a:r>
              <a:rPr lang="es-CO" sz="1400" dirty="0" smtClean="0">
                <a:solidFill>
                  <a:schemeClr val="tx1">
                    <a:lumMod val="75000"/>
                    <a:lumOff val="25000"/>
                  </a:schemeClr>
                </a:solidFill>
                <a:latin typeface="Open Sans" panose="020B0606030504020204"/>
              </a:rPr>
              <a:t>se deben tener en cuenta a la hora de realizar la programación en C:</a:t>
            </a:r>
          </a:p>
          <a:p>
            <a:pPr algn="just"/>
            <a:r>
              <a:rPr lang="es-CO" sz="1400" dirty="0" smtClean="0">
                <a:solidFill>
                  <a:schemeClr val="tx1">
                    <a:lumMod val="75000"/>
                    <a:lumOff val="25000"/>
                  </a:schemeClr>
                </a:solidFill>
                <a:latin typeface="Open Sans" panose="020B0606030504020204"/>
              </a:rPr>
              <a:t>El lenguaje C fue creado en los años 70 por Brian </a:t>
            </a:r>
            <a:r>
              <a:rPr lang="es-CO" sz="1400" dirty="0" err="1" smtClean="0">
                <a:solidFill>
                  <a:schemeClr val="tx1">
                    <a:lumMod val="75000"/>
                    <a:lumOff val="25000"/>
                  </a:schemeClr>
                </a:solidFill>
                <a:latin typeface="Open Sans" panose="020B0606030504020204"/>
              </a:rPr>
              <a:t>Kernighan</a:t>
            </a:r>
            <a:r>
              <a:rPr lang="es-CO" sz="1400" dirty="0" smtClean="0">
                <a:solidFill>
                  <a:schemeClr val="tx1">
                    <a:lumMod val="75000"/>
                    <a:lumOff val="25000"/>
                  </a:schemeClr>
                </a:solidFill>
                <a:latin typeface="Open Sans" panose="020B0606030504020204"/>
              </a:rPr>
              <a:t> y Dennis </a:t>
            </a:r>
            <a:r>
              <a:rPr lang="es-CO" sz="1400" dirty="0" err="1" smtClean="0">
                <a:solidFill>
                  <a:schemeClr val="tx1">
                    <a:lumMod val="75000"/>
                    <a:lumOff val="25000"/>
                  </a:schemeClr>
                </a:solidFill>
                <a:latin typeface="Open Sans" panose="020B0606030504020204"/>
              </a:rPr>
              <a:t>Ritchie</a:t>
            </a:r>
            <a:r>
              <a:rPr lang="es-CO" sz="1400" dirty="0" smtClean="0">
                <a:solidFill>
                  <a:schemeClr val="tx1">
                    <a:lumMod val="75000"/>
                    <a:lumOff val="25000"/>
                  </a:schemeClr>
                </a:solidFill>
                <a:latin typeface="Open Sans" panose="020B0606030504020204"/>
              </a:rPr>
              <a:t>. </a:t>
            </a:r>
          </a:p>
          <a:p>
            <a:pPr algn="just"/>
            <a:r>
              <a:rPr lang="es-CO" sz="1400" dirty="0" smtClean="0">
                <a:solidFill>
                  <a:schemeClr val="tx1">
                    <a:lumMod val="75000"/>
                    <a:lumOff val="25000"/>
                  </a:schemeClr>
                </a:solidFill>
                <a:latin typeface="Open Sans" panose="020B0606030504020204"/>
              </a:rPr>
              <a:t>El lenguaje C, es un lenguaje estructurado, pero este no es estructurado por bloques o </a:t>
            </a:r>
          </a:p>
          <a:p>
            <a:pPr algn="just"/>
            <a:r>
              <a:rPr lang="es-CO" sz="1400" dirty="0" smtClean="0">
                <a:solidFill>
                  <a:schemeClr val="tx1">
                    <a:lumMod val="75000"/>
                    <a:lumOff val="25000"/>
                  </a:schemeClr>
                </a:solidFill>
                <a:latin typeface="Open Sans" panose="020B0606030504020204"/>
              </a:rPr>
              <a:t>sea que no es posible poner otra programación dentro de la programación original que se está diseñando, el lenguaje C tiene un número reducido de palabras reservadas son:</a:t>
            </a:r>
          </a:p>
          <a:p>
            <a:pPr lvl="0"/>
            <a:endParaRPr lang="es-CO" sz="1400" dirty="0" smtClean="0"/>
          </a:p>
          <a:p>
            <a:pPr algn="just"/>
            <a:endParaRPr lang="es-CO" sz="1400" dirty="0" smtClean="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p:txBody>
      </p:sp>
      <p:sp>
        <p:nvSpPr>
          <p:cNvPr id="24" name="CuadroTexto 23"/>
          <p:cNvSpPr txBox="1"/>
          <p:nvPr/>
        </p:nvSpPr>
        <p:spPr>
          <a:xfrm>
            <a:off x="2475996" y="3091398"/>
            <a:ext cx="1812385" cy="2677656"/>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latin typeface="Open Sans" panose="020B0606030504020204"/>
              </a:rPr>
              <a:t>Auto</a:t>
            </a:r>
          </a:p>
          <a:p>
            <a:pPr marL="285750" indent="-285750">
              <a:buFont typeface="Wingdings" panose="05000000000000000000" pitchFamily="2" charset="2"/>
              <a:buChar char="Ø"/>
            </a:pPr>
            <a:r>
              <a:rPr lang="en-US" sz="1400" dirty="0">
                <a:latin typeface="Open Sans" panose="020B0606030504020204"/>
              </a:rPr>
              <a:t>Break</a:t>
            </a:r>
          </a:p>
          <a:p>
            <a:pPr marL="285750" indent="-285750">
              <a:buFont typeface="Wingdings" panose="05000000000000000000" pitchFamily="2" charset="2"/>
              <a:buChar char="Ø"/>
            </a:pPr>
            <a:r>
              <a:rPr lang="en-US" sz="1400" dirty="0">
                <a:latin typeface="Open Sans" panose="020B0606030504020204"/>
              </a:rPr>
              <a:t>Case</a:t>
            </a:r>
          </a:p>
          <a:p>
            <a:pPr marL="285750" indent="-285750">
              <a:buFont typeface="Wingdings" panose="05000000000000000000" pitchFamily="2" charset="2"/>
              <a:buChar char="Ø"/>
            </a:pPr>
            <a:r>
              <a:rPr lang="en-US" sz="1400" dirty="0">
                <a:latin typeface="Open Sans" panose="020B0606030504020204"/>
              </a:rPr>
              <a:t>Char</a:t>
            </a:r>
          </a:p>
          <a:p>
            <a:pPr marL="285750" indent="-285750">
              <a:buFont typeface="Wingdings" panose="05000000000000000000" pitchFamily="2" charset="2"/>
              <a:buChar char="Ø"/>
            </a:pPr>
            <a:r>
              <a:rPr lang="en-US" sz="1400" dirty="0" err="1">
                <a:latin typeface="Open Sans" panose="020B0606030504020204"/>
              </a:rPr>
              <a:t>Const</a:t>
            </a:r>
            <a:endParaRPr lang="en-US" sz="1400" dirty="0">
              <a:latin typeface="Open Sans" panose="020B0606030504020204"/>
            </a:endParaRPr>
          </a:p>
          <a:p>
            <a:pPr marL="285750" indent="-285750">
              <a:buFont typeface="Wingdings" panose="05000000000000000000" pitchFamily="2" charset="2"/>
              <a:buChar char="Ø"/>
            </a:pPr>
            <a:r>
              <a:rPr lang="en-US" sz="1400" dirty="0">
                <a:latin typeface="Open Sans" panose="020B0606030504020204"/>
              </a:rPr>
              <a:t>Continue</a:t>
            </a:r>
          </a:p>
          <a:p>
            <a:pPr marL="285750" indent="-285750">
              <a:buFont typeface="Wingdings" panose="05000000000000000000" pitchFamily="2" charset="2"/>
              <a:buChar char="Ø"/>
            </a:pPr>
            <a:r>
              <a:rPr lang="en-US" sz="1400" dirty="0">
                <a:latin typeface="Open Sans" panose="020B0606030504020204"/>
              </a:rPr>
              <a:t>Default </a:t>
            </a:r>
          </a:p>
          <a:p>
            <a:pPr marL="285750" indent="-285750">
              <a:buFont typeface="Wingdings" panose="05000000000000000000" pitchFamily="2" charset="2"/>
              <a:buChar char="Ø"/>
            </a:pPr>
            <a:r>
              <a:rPr lang="en-US" sz="1400" dirty="0">
                <a:latin typeface="Open Sans" panose="020B0606030504020204"/>
              </a:rPr>
              <a:t>Do </a:t>
            </a:r>
          </a:p>
          <a:p>
            <a:pPr marL="285750" indent="-285750">
              <a:buFont typeface="Wingdings" panose="05000000000000000000" pitchFamily="2" charset="2"/>
              <a:buChar char="Ø"/>
            </a:pPr>
            <a:r>
              <a:rPr lang="en-US" sz="1400" dirty="0">
                <a:latin typeface="Open Sans" panose="020B0606030504020204"/>
              </a:rPr>
              <a:t>Double</a:t>
            </a:r>
          </a:p>
          <a:p>
            <a:pPr marL="285750" indent="-285750">
              <a:buFont typeface="Wingdings" panose="05000000000000000000" pitchFamily="2" charset="2"/>
              <a:buChar char="Ø"/>
            </a:pPr>
            <a:r>
              <a:rPr lang="en-US" sz="1400" dirty="0">
                <a:latin typeface="Open Sans" panose="020B0606030504020204"/>
              </a:rPr>
              <a:t>Else</a:t>
            </a:r>
          </a:p>
          <a:p>
            <a:pPr marL="285750" indent="-285750">
              <a:buFont typeface="Wingdings" panose="05000000000000000000" pitchFamily="2" charset="2"/>
              <a:buChar char="Ø"/>
            </a:pPr>
            <a:r>
              <a:rPr lang="en-US" sz="1400" dirty="0" err="1">
                <a:latin typeface="Open Sans" panose="020B0606030504020204"/>
              </a:rPr>
              <a:t>Enum</a:t>
            </a:r>
            <a:endParaRPr lang="en-US" sz="1400" dirty="0">
              <a:latin typeface="Open Sans" panose="020B0606030504020204"/>
            </a:endParaRPr>
          </a:p>
          <a:p>
            <a:pPr marL="285750" indent="-285750">
              <a:buFont typeface="Wingdings" panose="05000000000000000000" pitchFamily="2" charset="2"/>
              <a:buChar char="Ø"/>
            </a:pPr>
            <a:r>
              <a:rPr lang="en-US" sz="1400" dirty="0" smtClean="0">
                <a:latin typeface="Open Sans" panose="020B0606030504020204"/>
              </a:rPr>
              <a:t>Extern</a:t>
            </a:r>
            <a:endParaRPr lang="en-US" sz="1400" dirty="0">
              <a:latin typeface="Open Sans" panose="020B0606030504020204"/>
            </a:endParaRPr>
          </a:p>
        </p:txBody>
      </p:sp>
      <p:sp>
        <p:nvSpPr>
          <p:cNvPr id="25" name="CuadroTexto 24"/>
          <p:cNvSpPr txBox="1"/>
          <p:nvPr/>
        </p:nvSpPr>
        <p:spPr>
          <a:xfrm>
            <a:off x="4048325" y="3091398"/>
            <a:ext cx="1806567" cy="2677656"/>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latin typeface="Open Sans" panose="020B0606030504020204"/>
              </a:rPr>
              <a:t>Float</a:t>
            </a:r>
          </a:p>
          <a:p>
            <a:pPr marL="285750" indent="-285750">
              <a:buFont typeface="Wingdings" panose="05000000000000000000" pitchFamily="2" charset="2"/>
              <a:buChar char="Ø"/>
            </a:pPr>
            <a:r>
              <a:rPr lang="en-US" sz="1400" dirty="0">
                <a:latin typeface="Open Sans" panose="020B0606030504020204"/>
              </a:rPr>
              <a:t>For</a:t>
            </a:r>
          </a:p>
          <a:p>
            <a:pPr marL="285750" indent="-285750">
              <a:buFont typeface="Wingdings" panose="05000000000000000000" pitchFamily="2" charset="2"/>
              <a:buChar char="Ø"/>
            </a:pPr>
            <a:r>
              <a:rPr lang="en-US" sz="1400" dirty="0" err="1">
                <a:latin typeface="Open Sans" panose="020B0606030504020204"/>
              </a:rPr>
              <a:t>Goto</a:t>
            </a:r>
            <a:endParaRPr lang="en-US" sz="1400" dirty="0">
              <a:latin typeface="Open Sans" panose="020B0606030504020204"/>
            </a:endParaRPr>
          </a:p>
          <a:p>
            <a:pPr marL="285750" indent="-285750">
              <a:buFont typeface="Wingdings" panose="05000000000000000000" pitchFamily="2" charset="2"/>
              <a:buChar char="Ø"/>
            </a:pPr>
            <a:r>
              <a:rPr lang="en-US" sz="1400" dirty="0">
                <a:latin typeface="Open Sans" panose="020B0606030504020204"/>
              </a:rPr>
              <a:t>If</a:t>
            </a:r>
          </a:p>
          <a:p>
            <a:pPr marL="285750" indent="-285750">
              <a:buFont typeface="Wingdings" panose="05000000000000000000" pitchFamily="2" charset="2"/>
              <a:buChar char="Ø"/>
            </a:pPr>
            <a:r>
              <a:rPr lang="en-US" sz="1400" dirty="0" err="1">
                <a:latin typeface="Open Sans" panose="020B0606030504020204"/>
              </a:rPr>
              <a:t>Int</a:t>
            </a:r>
            <a:endParaRPr lang="en-US" sz="1400" dirty="0">
              <a:latin typeface="Open Sans" panose="020B0606030504020204"/>
            </a:endParaRPr>
          </a:p>
          <a:p>
            <a:pPr marL="285750" indent="-285750">
              <a:buFont typeface="Wingdings" panose="05000000000000000000" pitchFamily="2" charset="2"/>
              <a:buChar char="Ø"/>
            </a:pPr>
            <a:r>
              <a:rPr lang="en-US" sz="1400" dirty="0">
                <a:latin typeface="Open Sans" panose="020B0606030504020204"/>
              </a:rPr>
              <a:t>Long</a:t>
            </a:r>
          </a:p>
          <a:p>
            <a:pPr marL="285750" indent="-285750">
              <a:buFont typeface="Wingdings" panose="05000000000000000000" pitchFamily="2" charset="2"/>
              <a:buChar char="Ø"/>
            </a:pPr>
            <a:r>
              <a:rPr lang="en-US" sz="1400" dirty="0">
                <a:latin typeface="Open Sans" panose="020B0606030504020204"/>
              </a:rPr>
              <a:t>Register</a:t>
            </a:r>
          </a:p>
          <a:p>
            <a:pPr marL="285750" indent="-285750">
              <a:buFont typeface="Wingdings" panose="05000000000000000000" pitchFamily="2" charset="2"/>
              <a:buChar char="Ø"/>
            </a:pPr>
            <a:r>
              <a:rPr lang="en-US" sz="1400" dirty="0">
                <a:latin typeface="Open Sans" panose="020B0606030504020204"/>
              </a:rPr>
              <a:t>Return</a:t>
            </a:r>
          </a:p>
          <a:p>
            <a:pPr marL="285750" indent="-285750">
              <a:buFont typeface="Wingdings" panose="05000000000000000000" pitchFamily="2" charset="2"/>
              <a:buChar char="Ø"/>
            </a:pPr>
            <a:r>
              <a:rPr lang="en-US" sz="1400" dirty="0">
                <a:latin typeface="Open Sans" panose="020B0606030504020204"/>
              </a:rPr>
              <a:t>Short</a:t>
            </a:r>
          </a:p>
          <a:p>
            <a:pPr marL="285750" indent="-285750">
              <a:buFont typeface="Wingdings" panose="05000000000000000000" pitchFamily="2" charset="2"/>
              <a:buChar char="Ø"/>
            </a:pPr>
            <a:r>
              <a:rPr lang="en-US" sz="1400" dirty="0">
                <a:latin typeface="Open Sans" panose="020B0606030504020204"/>
              </a:rPr>
              <a:t>Signed</a:t>
            </a:r>
          </a:p>
          <a:p>
            <a:pPr marL="285750" indent="-285750">
              <a:buFont typeface="Wingdings" panose="05000000000000000000" pitchFamily="2" charset="2"/>
              <a:buChar char="Ø"/>
            </a:pPr>
            <a:r>
              <a:rPr lang="en-US" sz="1400" dirty="0" err="1" smtClean="0">
                <a:latin typeface="Open Sans" panose="020B0606030504020204"/>
              </a:rPr>
              <a:t>Sizeof</a:t>
            </a:r>
            <a:endParaRPr lang="en-US" sz="1400" dirty="0" smtClean="0">
              <a:latin typeface="Open Sans" panose="020B0606030504020204"/>
            </a:endParaRPr>
          </a:p>
          <a:p>
            <a:pPr marL="285750" indent="-285750">
              <a:buFont typeface="Wingdings" panose="05000000000000000000" pitchFamily="2" charset="2"/>
              <a:buChar char="Ø"/>
            </a:pPr>
            <a:r>
              <a:rPr lang="en-US" sz="1400" dirty="0" smtClean="0">
                <a:latin typeface="Open Sans" panose="020B0606030504020204"/>
              </a:rPr>
              <a:t>Static</a:t>
            </a:r>
            <a:endParaRPr lang="en-US" sz="1400" dirty="0">
              <a:latin typeface="Open Sans" panose="020B0606030504020204"/>
            </a:endParaRPr>
          </a:p>
        </p:txBody>
      </p:sp>
      <p:sp>
        <p:nvSpPr>
          <p:cNvPr id="26" name="CuadroTexto 25"/>
          <p:cNvSpPr txBox="1"/>
          <p:nvPr/>
        </p:nvSpPr>
        <p:spPr>
          <a:xfrm>
            <a:off x="5720181" y="3096396"/>
            <a:ext cx="1642286" cy="1815882"/>
          </a:xfrm>
          <a:prstGeom prst="rect">
            <a:avLst/>
          </a:prstGeom>
          <a:noFill/>
        </p:spPr>
        <p:txBody>
          <a:bodyPr wrap="square" rtlCol="0">
            <a:spAutoFit/>
          </a:bodyPr>
          <a:lstStyle/>
          <a:p>
            <a:pPr marL="285750" indent="-285750">
              <a:buFont typeface="Wingdings" panose="05000000000000000000" pitchFamily="2" charset="2"/>
              <a:buChar char="Ø"/>
            </a:pPr>
            <a:r>
              <a:rPr lang="en-US" sz="1400" dirty="0" err="1">
                <a:latin typeface="Open Sans" panose="020B0606030504020204"/>
              </a:rPr>
              <a:t>Struct</a:t>
            </a:r>
            <a:endParaRPr lang="en-US" sz="1400" dirty="0">
              <a:latin typeface="Open Sans" panose="020B0606030504020204"/>
            </a:endParaRPr>
          </a:p>
          <a:p>
            <a:pPr marL="285750" indent="-285750">
              <a:buFont typeface="Wingdings" panose="05000000000000000000" pitchFamily="2" charset="2"/>
              <a:buChar char="Ø"/>
            </a:pPr>
            <a:r>
              <a:rPr lang="en-US" sz="1400" dirty="0">
                <a:latin typeface="Open Sans" panose="020B0606030504020204"/>
              </a:rPr>
              <a:t>Switch</a:t>
            </a:r>
          </a:p>
          <a:p>
            <a:pPr marL="285750" indent="-285750">
              <a:buFont typeface="Wingdings" panose="05000000000000000000" pitchFamily="2" charset="2"/>
              <a:buChar char="Ø"/>
            </a:pPr>
            <a:r>
              <a:rPr lang="en-US" sz="1400" dirty="0" err="1">
                <a:latin typeface="Open Sans" panose="020B0606030504020204"/>
              </a:rPr>
              <a:t>Typedef</a:t>
            </a:r>
            <a:endParaRPr lang="en-US" sz="1400" dirty="0">
              <a:latin typeface="Open Sans" panose="020B0606030504020204"/>
            </a:endParaRPr>
          </a:p>
          <a:p>
            <a:pPr marL="285750" indent="-285750">
              <a:buFont typeface="Wingdings" panose="05000000000000000000" pitchFamily="2" charset="2"/>
              <a:buChar char="Ø"/>
            </a:pPr>
            <a:r>
              <a:rPr lang="en-US" sz="1400" dirty="0">
                <a:latin typeface="Open Sans" panose="020B0606030504020204"/>
              </a:rPr>
              <a:t>Union</a:t>
            </a:r>
          </a:p>
          <a:p>
            <a:pPr marL="285750" indent="-285750">
              <a:buFont typeface="Wingdings" panose="05000000000000000000" pitchFamily="2" charset="2"/>
              <a:buChar char="Ø"/>
            </a:pPr>
            <a:r>
              <a:rPr lang="en-US" sz="1400" dirty="0" err="1">
                <a:latin typeface="Open Sans" panose="020B0606030504020204"/>
              </a:rPr>
              <a:t>Usingned</a:t>
            </a:r>
            <a:endParaRPr lang="en-US" sz="1400" dirty="0">
              <a:latin typeface="Open Sans" panose="020B0606030504020204"/>
            </a:endParaRPr>
          </a:p>
          <a:p>
            <a:pPr marL="285750" indent="-285750">
              <a:buFont typeface="Wingdings" panose="05000000000000000000" pitchFamily="2" charset="2"/>
              <a:buChar char="Ø"/>
            </a:pPr>
            <a:r>
              <a:rPr lang="en-US" sz="1400" dirty="0">
                <a:latin typeface="Open Sans" panose="020B0606030504020204"/>
              </a:rPr>
              <a:t>Void</a:t>
            </a:r>
          </a:p>
          <a:p>
            <a:pPr marL="285750" indent="-285750">
              <a:buFont typeface="Wingdings" panose="05000000000000000000" pitchFamily="2" charset="2"/>
              <a:buChar char="Ø"/>
            </a:pPr>
            <a:r>
              <a:rPr lang="en-US" sz="1400" dirty="0">
                <a:latin typeface="Open Sans" panose="020B0606030504020204"/>
              </a:rPr>
              <a:t>Volatile</a:t>
            </a:r>
          </a:p>
          <a:p>
            <a:pPr marL="285750" indent="-285750">
              <a:buFont typeface="Wingdings" panose="05000000000000000000" pitchFamily="2" charset="2"/>
              <a:buChar char="Ø"/>
            </a:pPr>
            <a:r>
              <a:rPr lang="en-US" sz="1400" dirty="0">
                <a:latin typeface="Open Sans" panose="020B0606030504020204"/>
              </a:rPr>
              <a:t>While</a:t>
            </a:r>
          </a:p>
        </p:txBody>
      </p:sp>
      <p:sp>
        <p:nvSpPr>
          <p:cNvPr id="27" name="CuadroTexto 26"/>
          <p:cNvSpPr txBox="1"/>
          <p:nvPr/>
        </p:nvSpPr>
        <p:spPr>
          <a:xfrm>
            <a:off x="5720181" y="5052830"/>
            <a:ext cx="3067826" cy="523220"/>
          </a:xfrm>
          <a:prstGeom prst="rect">
            <a:avLst/>
          </a:prstGeom>
          <a:solidFill>
            <a:schemeClr val="accent4">
              <a:lumMod val="20000"/>
              <a:lumOff val="80000"/>
            </a:schemeClr>
          </a:solidFill>
        </p:spPr>
        <p:txBody>
          <a:bodyPr wrap="square" rtlCol="0">
            <a:spAutoFit/>
          </a:bodyPr>
          <a:lstStyle/>
          <a:p>
            <a:pPr algn="just"/>
            <a:r>
              <a:rPr lang="es-CO" sz="1400" dirty="0">
                <a:latin typeface="Open Sans" panose="020B0606030504020204"/>
              </a:rPr>
              <a:t>De las cuales veremos </a:t>
            </a:r>
            <a:r>
              <a:rPr lang="es-CO" sz="1400" dirty="0" smtClean="0">
                <a:latin typeface="Open Sans" panose="020B0606030504020204"/>
              </a:rPr>
              <a:t>cómo </a:t>
            </a:r>
            <a:r>
              <a:rPr lang="es-CO" sz="1400" dirty="0">
                <a:latin typeface="Open Sans" panose="020B0606030504020204"/>
              </a:rPr>
              <a:t>funcionan algunas a continuación:</a:t>
            </a:r>
          </a:p>
        </p:txBody>
      </p:sp>
      <p:sp>
        <p:nvSpPr>
          <p:cNvPr id="28" name="Rectángulo redondeado 27"/>
          <p:cNvSpPr/>
          <p:nvPr/>
        </p:nvSpPr>
        <p:spPr>
          <a:xfrm>
            <a:off x="8872849" y="5625891"/>
            <a:ext cx="1339273" cy="417363"/>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CO" sz="1400" dirty="0" smtClean="0">
                <a:latin typeface="Open Sans" panose="020B0606030504020204"/>
              </a:rPr>
              <a:t>Continuar</a:t>
            </a:r>
            <a:endParaRPr lang="es-CO" sz="1400" dirty="0">
              <a:latin typeface="Open Sans" panose="020B0606030504020204"/>
            </a:endParaRPr>
          </a:p>
        </p:txBody>
      </p:sp>
      <p:pic>
        <p:nvPicPr>
          <p:cNvPr id="29" name="Imagen 28"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14941" y="5767520"/>
            <a:ext cx="374203" cy="464736"/>
          </a:xfrm>
          <a:prstGeom prst="rect">
            <a:avLst/>
          </a:prstGeom>
        </p:spPr>
      </p:pic>
    </p:spTree>
    <p:extLst>
      <p:ext uri="{BB962C8B-B14F-4D97-AF65-F5344CB8AC3E}">
        <p14:creationId xmlns:p14="http://schemas.microsoft.com/office/powerpoint/2010/main" val="1332194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37305" y="1423504"/>
            <a:ext cx="5600636" cy="369332"/>
          </a:xfrm>
          <a:prstGeom prst="rect">
            <a:avLst/>
          </a:prstGeom>
          <a:solidFill>
            <a:schemeClr val="accent4">
              <a:lumMod val="20000"/>
              <a:lumOff val="80000"/>
            </a:schemeClr>
          </a:solidFill>
        </p:spPr>
        <p:txBody>
          <a:bodyPr wrap="none">
            <a:spAutoFit/>
          </a:bodyPr>
          <a:lstStyle/>
          <a:p>
            <a:r>
              <a:rPr lang="es-CO" dirty="0" smtClean="0">
                <a:solidFill>
                  <a:srgbClr val="1A3255"/>
                </a:solidFill>
                <a:latin typeface="Open Sans" panose="020B0606030504020204"/>
              </a:rPr>
              <a:t>IDENTIFICADORES, TIPOS DE DATOS, VARIABLES Y CONSTANTES</a:t>
            </a:r>
            <a:endParaRPr lang="es-CO" dirty="0">
              <a:solidFill>
                <a:srgbClr val="1A3255"/>
              </a:solidFill>
              <a:latin typeface="Open Sans" panose="020B0606030504020204"/>
            </a:endParaRPr>
          </a:p>
        </p:txBody>
      </p:sp>
      <p:sp>
        <p:nvSpPr>
          <p:cNvPr id="3" name="Rectángulo redondeado 2"/>
          <p:cNvSpPr/>
          <p:nvPr/>
        </p:nvSpPr>
        <p:spPr>
          <a:xfrm>
            <a:off x="345474" y="1815391"/>
            <a:ext cx="11384410" cy="4231447"/>
          </a:xfrm>
          <a:prstGeom prst="roundRect">
            <a:avLst/>
          </a:prstGeom>
          <a:noFill/>
          <a:ln w="57150">
            <a:solidFill>
              <a:schemeClr val="accent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sp>
        <p:nvSpPr>
          <p:cNvPr id="5" name="Rectángulo 4"/>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4" name="Rectángulo redondeado 3"/>
          <p:cNvSpPr/>
          <p:nvPr/>
        </p:nvSpPr>
        <p:spPr>
          <a:xfrm>
            <a:off x="709544" y="317581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2</a:t>
            </a:r>
            <a:endParaRPr lang="es-CO" b="1" dirty="0">
              <a:latin typeface="Open Sans" panose="020B0606030504020204"/>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519" y="1953043"/>
            <a:ext cx="4397376" cy="3926648"/>
          </a:xfrm>
          <a:prstGeom prst="rect">
            <a:avLst/>
          </a:prstGeom>
        </p:spPr>
      </p:pic>
      <p:sp>
        <p:nvSpPr>
          <p:cNvPr id="9" name="Rectángulo redondeado 8"/>
          <p:cNvSpPr/>
          <p:nvPr/>
        </p:nvSpPr>
        <p:spPr>
          <a:xfrm>
            <a:off x="707871" y="3730335"/>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3</a:t>
            </a:r>
            <a:endParaRPr lang="es-CO" b="1" dirty="0">
              <a:latin typeface="Open Sans" panose="020B0606030504020204"/>
            </a:endParaRPr>
          </a:p>
        </p:txBody>
      </p:sp>
      <p:sp>
        <p:nvSpPr>
          <p:cNvPr id="10" name="Rectángulo redondeado 9"/>
          <p:cNvSpPr/>
          <p:nvPr/>
        </p:nvSpPr>
        <p:spPr>
          <a:xfrm>
            <a:off x="707871" y="262575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1</a:t>
            </a:r>
            <a:endParaRPr lang="es-CO" b="1" dirty="0">
              <a:latin typeface="Open Sans" panose="020B0606030504020204"/>
            </a:endParaRPr>
          </a:p>
        </p:txBody>
      </p:sp>
      <p:sp>
        <p:nvSpPr>
          <p:cNvPr id="11" name="Rectángulo redondeado 10"/>
          <p:cNvSpPr/>
          <p:nvPr/>
        </p:nvSpPr>
        <p:spPr>
          <a:xfrm>
            <a:off x="707870" y="428039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4</a:t>
            </a:r>
            <a:endParaRPr lang="es-CO" b="1" dirty="0">
              <a:latin typeface="Open Sans" panose="020B0606030504020204"/>
            </a:endParaRPr>
          </a:p>
        </p:txBody>
      </p:sp>
      <p:sp>
        <p:nvSpPr>
          <p:cNvPr id="12" name="Rectángulo redondeado 11"/>
          <p:cNvSpPr/>
          <p:nvPr/>
        </p:nvSpPr>
        <p:spPr>
          <a:xfrm>
            <a:off x="707870" y="483045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5</a:t>
            </a:r>
            <a:endParaRPr lang="es-CO" b="1" dirty="0">
              <a:latin typeface="Open Sans" panose="020B0606030504020204"/>
            </a:endParaRPr>
          </a:p>
        </p:txBody>
      </p:sp>
      <p:sp>
        <p:nvSpPr>
          <p:cNvPr id="13" name="CuadroTexto 12"/>
          <p:cNvSpPr txBox="1"/>
          <p:nvPr/>
        </p:nvSpPr>
        <p:spPr>
          <a:xfrm>
            <a:off x="1107749" y="2656999"/>
            <a:ext cx="1181798" cy="307777"/>
          </a:xfrm>
          <a:prstGeom prst="rect">
            <a:avLst/>
          </a:prstGeom>
          <a:noFill/>
        </p:spPr>
        <p:txBody>
          <a:bodyPr wrap="none" rtlCol="0">
            <a:spAutoFit/>
          </a:bodyPr>
          <a:lstStyle/>
          <a:p>
            <a:r>
              <a:rPr lang="es-CO" sz="1400" dirty="0">
                <a:latin typeface="Open Sans" panose="020B0606030504020204"/>
              </a:rPr>
              <a:t>Identificadores</a:t>
            </a:r>
          </a:p>
        </p:txBody>
      </p:sp>
      <p:sp>
        <p:nvSpPr>
          <p:cNvPr id="14" name="CuadroTexto 13"/>
          <p:cNvSpPr txBox="1"/>
          <p:nvPr/>
        </p:nvSpPr>
        <p:spPr>
          <a:xfrm>
            <a:off x="1107749" y="3112787"/>
            <a:ext cx="2461361" cy="523220"/>
          </a:xfrm>
          <a:prstGeom prst="rect">
            <a:avLst/>
          </a:prstGeom>
          <a:noFill/>
        </p:spPr>
        <p:txBody>
          <a:bodyPr wrap="square" rtlCol="0">
            <a:spAutoFit/>
          </a:bodyPr>
          <a:lstStyle/>
          <a:p>
            <a:r>
              <a:rPr lang="es-CO" sz="1400" dirty="0">
                <a:latin typeface="Open Sans" panose="020B0606030504020204"/>
              </a:rPr>
              <a:t>Tipos de datos, modificadores de tipo y modificadores de </a:t>
            </a:r>
            <a:r>
              <a:rPr lang="es-CO" sz="1400" dirty="0" smtClean="0">
                <a:latin typeface="Open Sans" panose="020B0606030504020204"/>
              </a:rPr>
              <a:t>acceso</a:t>
            </a:r>
            <a:endParaRPr lang="es-CO" sz="1400" dirty="0">
              <a:latin typeface="Open Sans" panose="020B0606030504020204"/>
            </a:endParaRPr>
          </a:p>
        </p:txBody>
      </p:sp>
      <p:sp>
        <p:nvSpPr>
          <p:cNvPr id="15" name="CuadroTexto 14"/>
          <p:cNvSpPr txBox="1"/>
          <p:nvPr/>
        </p:nvSpPr>
        <p:spPr>
          <a:xfrm>
            <a:off x="1110080" y="3773686"/>
            <a:ext cx="2456698" cy="307777"/>
          </a:xfrm>
          <a:prstGeom prst="rect">
            <a:avLst/>
          </a:prstGeom>
          <a:noFill/>
        </p:spPr>
        <p:txBody>
          <a:bodyPr wrap="none" rtlCol="0">
            <a:spAutoFit/>
          </a:bodyPr>
          <a:lstStyle/>
          <a:p>
            <a:r>
              <a:rPr lang="es-CO" sz="1400" dirty="0">
                <a:latin typeface="Open Sans" panose="020B0606030504020204"/>
              </a:rPr>
              <a:t>Declaración de variables y </a:t>
            </a:r>
            <a:r>
              <a:rPr lang="es-CO" sz="1400" dirty="0" smtClean="0">
                <a:latin typeface="Open Sans" panose="020B0606030504020204"/>
              </a:rPr>
              <a:t>alcance</a:t>
            </a:r>
            <a:endParaRPr lang="es-CO" sz="1400" dirty="0">
              <a:latin typeface="Open Sans" panose="020B0606030504020204"/>
            </a:endParaRPr>
          </a:p>
        </p:txBody>
      </p:sp>
      <p:sp>
        <p:nvSpPr>
          <p:cNvPr id="16" name="CuadroTexto 15"/>
          <p:cNvSpPr txBox="1"/>
          <p:nvPr/>
        </p:nvSpPr>
        <p:spPr>
          <a:xfrm>
            <a:off x="1107749" y="4202312"/>
            <a:ext cx="2638341" cy="523220"/>
          </a:xfrm>
          <a:prstGeom prst="rect">
            <a:avLst/>
          </a:prstGeom>
          <a:noFill/>
        </p:spPr>
        <p:txBody>
          <a:bodyPr wrap="square" rtlCol="0">
            <a:spAutoFit/>
          </a:bodyPr>
          <a:lstStyle/>
          <a:p>
            <a:r>
              <a:rPr lang="es-CO" sz="1400" dirty="0">
                <a:latin typeface="Open Sans" panose="020B0606030504020204"/>
              </a:rPr>
              <a:t>Especificaciones de almacenamiento de los tipos de </a:t>
            </a:r>
            <a:r>
              <a:rPr lang="es-CO" sz="1400" dirty="0" smtClean="0">
                <a:latin typeface="Open Sans" panose="020B0606030504020204"/>
              </a:rPr>
              <a:t>datos</a:t>
            </a:r>
            <a:endParaRPr lang="es-CO" sz="1400" dirty="0">
              <a:latin typeface="Open Sans" panose="020B0606030504020204"/>
            </a:endParaRPr>
          </a:p>
        </p:txBody>
      </p:sp>
      <p:sp>
        <p:nvSpPr>
          <p:cNvPr id="17" name="CuadroTexto 16"/>
          <p:cNvSpPr txBox="1"/>
          <p:nvPr/>
        </p:nvSpPr>
        <p:spPr>
          <a:xfrm>
            <a:off x="1107749" y="4846381"/>
            <a:ext cx="939040" cy="307777"/>
          </a:xfrm>
          <a:prstGeom prst="rect">
            <a:avLst/>
          </a:prstGeom>
          <a:noFill/>
        </p:spPr>
        <p:txBody>
          <a:bodyPr wrap="none" rtlCol="0">
            <a:spAutoFit/>
          </a:bodyPr>
          <a:lstStyle/>
          <a:p>
            <a:r>
              <a:rPr lang="es-CO" sz="1400" dirty="0">
                <a:latin typeface="Open Sans" panose="020B0606030504020204"/>
              </a:rPr>
              <a:t>Constantes</a:t>
            </a:r>
          </a:p>
        </p:txBody>
      </p:sp>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156726"/>
            <a:ext cx="2995597" cy="579170"/>
          </a:xfrm>
          <a:prstGeom prst="rect">
            <a:avLst/>
          </a:prstGeom>
        </p:spPr>
      </p:pic>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2620554"/>
            <a:ext cx="2995597" cy="579170"/>
          </a:xfrm>
          <a:prstGeom prst="rect">
            <a:avLst/>
          </a:prstGeom>
        </p:spPr>
      </p:pic>
      <p:pic>
        <p:nvPicPr>
          <p:cNvPr id="20" name="Imagen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725864"/>
            <a:ext cx="2995597" cy="579170"/>
          </a:xfrm>
          <a:prstGeom prst="rect">
            <a:avLst/>
          </a:prstGeom>
        </p:spPr>
      </p:pic>
      <p:pic>
        <p:nvPicPr>
          <p:cNvPr id="21" name="Imagen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4281612"/>
            <a:ext cx="2995597" cy="579170"/>
          </a:xfrm>
          <a:prstGeom prst="rect">
            <a:avLst/>
          </a:prstGeom>
        </p:spPr>
      </p:pic>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97" y="4817819"/>
            <a:ext cx="2995597" cy="579170"/>
          </a:xfrm>
          <a:prstGeom prst="rect">
            <a:avLst/>
          </a:prstGeom>
        </p:spPr>
      </p:pic>
      <p:pic>
        <p:nvPicPr>
          <p:cNvPr id="23" name="Imagen 22"/>
          <p:cNvPicPr>
            <a:picLocks noChangeAspect="1"/>
          </p:cNvPicPr>
          <p:nvPr/>
        </p:nvPicPr>
        <p:blipFill>
          <a:blip r:embed="rId5"/>
          <a:stretch>
            <a:fillRect/>
          </a:stretch>
        </p:blipFill>
        <p:spPr>
          <a:xfrm>
            <a:off x="3314599" y="2758002"/>
            <a:ext cx="463336" cy="463336"/>
          </a:xfrm>
          <a:prstGeom prst="rect">
            <a:avLst/>
          </a:prstGeom>
        </p:spPr>
      </p:pic>
    </p:spTree>
    <p:extLst>
      <p:ext uri="{BB962C8B-B14F-4D97-AF65-F5344CB8AC3E}">
        <p14:creationId xmlns:p14="http://schemas.microsoft.com/office/powerpoint/2010/main" val="2985519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37305" y="1423504"/>
            <a:ext cx="5600636" cy="369332"/>
          </a:xfrm>
          <a:prstGeom prst="rect">
            <a:avLst/>
          </a:prstGeom>
          <a:solidFill>
            <a:schemeClr val="accent4">
              <a:lumMod val="20000"/>
              <a:lumOff val="80000"/>
            </a:schemeClr>
          </a:solidFill>
        </p:spPr>
        <p:txBody>
          <a:bodyPr wrap="none">
            <a:spAutoFit/>
          </a:bodyPr>
          <a:lstStyle/>
          <a:p>
            <a:r>
              <a:rPr lang="es-CO" dirty="0" smtClean="0">
                <a:solidFill>
                  <a:srgbClr val="1A3255"/>
                </a:solidFill>
                <a:latin typeface="Open Sans" panose="020B0606030504020204"/>
              </a:rPr>
              <a:t>IDENTIFICADORES, TIPOS DE DATOS, VARIABLES Y CONSTANTES</a:t>
            </a:r>
            <a:endParaRPr lang="es-CO" dirty="0">
              <a:solidFill>
                <a:srgbClr val="1A3255"/>
              </a:solidFill>
              <a:latin typeface="Open Sans" panose="020B0606030504020204"/>
            </a:endParaRPr>
          </a:p>
        </p:txBody>
      </p:sp>
      <p:sp>
        <p:nvSpPr>
          <p:cNvPr id="3" name="Rectángulo redondeado 2"/>
          <p:cNvSpPr/>
          <p:nvPr/>
        </p:nvSpPr>
        <p:spPr>
          <a:xfrm>
            <a:off x="345474" y="1815391"/>
            <a:ext cx="11384410" cy="4231447"/>
          </a:xfrm>
          <a:prstGeom prst="roundRect">
            <a:avLst/>
          </a:prstGeom>
          <a:noFill/>
          <a:ln w="57150">
            <a:solidFill>
              <a:schemeClr val="accent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sp>
        <p:nvSpPr>
          <p:cNvPr id="5" name="Rectángulo 4"/>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4" name="Rectángulo redondeado 3"/>
          <p:cNvSpPr/>
          <p:nvPr/>
        </p:nvSpPr>
        <p:spPr>
          <a:xfrm>
            <a:off x="709544" y="317581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2</a:t>
            </a:r>
            <a:endParaRPr lang="es-CO" b="1" dirty="0">
              <a:latin typeface="Open Sans" panose="020B0606030504020204"/>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421" y="2356166"/>
            <a:ext cx="3494476" cy="3120402"/>
          </a:xfrm>
          <a:prstGeom prst="rect">
            <a:avLst/>
          </a:prstGeom>
        </p:spPr>
      </p:pic>
      <p:sp>
        <p:nvSpPr>
          <p:cNvPr id="9" name="Rectángulo redondeado 8"/>
          <p:cNvSpPr/>
          <p:nvPr/>
        </p:nvSpPr>
        <p:spPr>
          <a:xfrm>
            <a:off x="707871" y="3730335"/>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3</a:t>
            </a:r>
            <a:endParaRPr lang="es-CO" b="1" dirty="0">
              <a:latin typeface="Open Sans" panose="020B0606030504020204"/>
            </a:endParaRPr>
          </a:p>
        </p:txBody>
      </p:sp>
      <p:sp>
        <p:nvSpPr>
          <p:cNvPr id="10" name="Rectángulo redondeado 9"/>
          <p:cNvSpPr/>
          <p:nvPr/>
        </p:nvSpPr>
        <p:spPr>
          <a:xfrm>
            <a:off x="707871" y="262575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1</a:t>
            </a:r>
            <a:endParaRPr lang="es-CO" b="1" dirty="0">
              <a:latin typeface="Open Sans" panose="020B0606030504020204"/>
            </a:endParaRPr>
          </a:p>
        </p:txBody>
      </p:sp>
      <p:sp>
        <p:nvSpPr>
          <p:cNvPr id="11" name="Rectángulo redondeado 10"/>
          <p:cNvSpPr/>
          <p:nvPr/>
        </p:nvSpPr>
        <p:spPr>
          <a:xfrm>
            <a:off x="707870" y="428039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4</a:t>
            </a:r>
            <a:endParaRPr lang="es-CO" b="1" dirty="0">
              <a:latin typeface="Open Sans" panose="020B0606030504020204"/>
            </a:endParaRPr>
          </a:p>
        </p:txBody>
      </p:sp>
      <p:sp>
        <p:nvSpPr>
          <p:cNvPr id="12" name="Rectángulo redondeado 11"/>
          <p:cNvSpPr/>
          <p:nvPr/>
        </p:nvSpPr>
        <p:spPr>
          <a:xfrm>
            <a:off x="707870" y="483045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5</a:t>
            </a:r>
            <a:endParaRPr lang="es-CO" b="1" dirty="0">
              <a:latin typeface="Open Sans" panose="020B0606030504020204"/>
            </a:endParaRPr>
          </a:p>
        </p:txBody>
      </p:sp>
      <p:sp>
        <p:nvSpPr>
          <p:cNvPr id="13" name="CuadroTexto 12"/>
          <p:cNvSpPr txBox="1"/>
          <p:nvPr/>
        </p:nvSpPr>
        <p:spPr>
          <a:xfrm>
            <a:off x="1107749" y="2656999"/>
            <a:ext cx="1181798" cy="307777"/>
          </a:xfrm>
          <a:prstGeom prst="rect">
            <a:avLst/>
          </a:prstGeom>
          <a:noFill/>
        </p:spPr>
        <p:txBody>
          <a:bodyPr wrap="none" rtlCol="0">
            <a:spAutoFit/>
          </a:bodyPr>
          <a:lstStyle/>
          <a:p>
            <a:r>
              <a:rPr lang="es-CO" sz="1400" dirty="0">
                <a:latin typeface="Open Sans" panose="020B0606030504020204"/>
              </a:rPr>
              <a:t>Identificadores</a:t>
            </a:r>
          </a:p>
        </p:txBody>
      </p:sp>
      <p:sp>
        <p:nvSpPr>
          <p:cNvPr id="14" name="CuadroTexto 13"/>
          <p:cNvSpPr txBox="1"/>
          <p:nvPr/>
        </p:nvSpPr>
        <p:spPr>
          <a:xfrm>
            <a:off x="1107749" y="3112787"/>
            <a:ext cx="2461361" cy="523220"/>
          </a:xfrm>
          <a:prstGeom prst="rect">
            <a:avLst/>
          </a:prstGeom>
          <a:noFill/>
        </p:spPr>
        <p:txBody>
          <a:bodyPr wrap="square" rtlCol="0">
            <a:spAutoFit/>
          </a:bodyPr>
          <a:lstStyle/>
          <a:p>
            <a:r>
              <a:rPr lang="es-CO" sz="1400" dirty="0">
                <a:latin typeface="Open Sans" panose="020B0606030504020204"/>
              </a:rPr>
              <a:t>Tipos de datos, modificadores de tipo y modificadores de </a:t>
            </a:r>
            <a:r>
              <a:rPr lang="es-CO" sz="1400" dirty="0" smtClean="0">
                <a:latin typeface="Open Sans" panose="020B0606030504020204"/>
              </a:rPr>
              <a:t>acceso</a:t>
            </a:r>
            <a:endParaRPr lang="es-CO" sz="1400" dirty="0">
              <a:latin typeface="Open Sans" panose="020B0606030504020204"/>
            </a:endParaRPr>
          </a:p>
        </p:txBody>
      </p:sp>
      <p:sp>
        <p:nvSpPr>
          <p:cNvPr id="15" name="CuadroTexto 14"/>
          <p:cNvSpPr txBox="1"/>
          <p:nvPr/>
        </p:nvSpPr>
        <p:spPr>
          <a:xfrm>
            <a:off x="1110080" y="3773686"/>
            <a:ext cx="2456698" cy="307777"/>
          </a:xfrm>
          <a:prstGeom prst="rect">
            <a:avLst/>
          </a:prstGeom>
          <a:noFill/>
        </p:spPr>
        <p:txBody>
          <a:bodyPr wrap="none" rtlCol="0">
            <a:spAutoFit/>
          </a:bodyPr>
          <a:lstStyle/>
          <a:p>
            <a:r>
              <a:rPr lang="es-CO" sz="1400" dirty="0">
                <a:latin typeface="Open Sans" panose="020B0606030504020204"/>
              </a:rPr>
              <a:t>Declaración de variables y </a:t>
            </a:r>
            <a:r>
              <a:rPr lang="es-CO" sz="1400" dirty="0" smtClean="0">
                <a:latin typeface="Open Sans" panose="020B0606030504020204"/>
              </a:rPr>
              <a:t>alcance</a:t>
            </a:r>
            <a:endParaRPr lang="es-CO" sz="1400" dirty="0">
              <a:latin typeface="Open Sans" panose="020B0606030504020204"/>
            </a:endParaRPr>
          </a:p>
        </p:txBody>
      </p:sp>
      <p:sp>
        <p:nvSpPr>
          <p:cNvPr id="16" name="CuadroTexto 15"/>
          <p:cNvSpPr txBox="1"/>
          <p:nvPr/>
        </p:nvSpPr>
        <p:spPr>
          <a:xfrm>
            <a:off x="1107749" y="4202312"/>
            <a:ext cx="2638341" cy="523220"/>
          </a:xfrm>
          <a:prstGeom prst="rect">
            <a:avLst/>
          </a:prstGeom>
          <a:noFill/>
        </p:spPr>
        <p:txBody>
          <a:bodyPr wrap="square" rtlCol="0">
            <a:spAutoFit/>
          </a:bodyPr>
          <a:lstStyle/>
          <a:p>
            <a:r>
              <a:rPr lang="es-CO" sz="1400" dirty="0">
                <a:latin typeface="Open Sans" panose="020B0606030504020204"/>
              </a:rPr>
              <a:t>Especificaciones de almacenamiento de los tipos de </a:t>
            </a:r>
            <a:r>
              <a:rPr lang="es-CO" sz="1400" dirty="0" smtClean="0">
                <a:latin typeface="Open Sans" panose="020B0606030504020204"/>
              </a:rPr>
              <a:t>datos</a:t>
            </a:r>
            <a:endParaRPr lang="es-CO" sz="1400" dirty="0">
              <a:latin typeface="Open Sans" panose="020B0606030504020204"/>
            </a:endParaRPr>
          </a:p>
        </p:txBody>
      </p:sp>
      <p:sp>
        <p:nvSpPr>
          <p:cNvPr id="17" name="CuadroTexto 16"/>
          <p:cNvSpPr txBox="1"/>
          <p:nvPr/>
        </p:nvSpPr>
        <p:spPr>
          <a:xfrm>
            <a:off x="1107749" y="4846381"/>
            <a:ext cx="939040" cy="307777"/>
          </a:xfrm>
          <a:prstGeom prst="rect">
            <a:avLst/>
          </a:prstGeom>
          <a:noFill/>
        </p:spPr>
        <p:txBody>
          <a:bodyPr wrap="none" rtlCol="0">
            <a:spAutoFit/>
          </a:bodyPr>
          <a:lstStyle/>
          <a:p>
            <a:r>
              <a:rPr lang="es-CO" sz="1400" dirty="0">
                <a:latin typeface="Open Sans" panose="020B0606030504020204"/>
              </a:rPr>
              <a:t>Constantes</a:t>
            </a:r>
          </a:p>
        </p:txBody>
      </p:sp>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156726"/>
            <a:ext cx="2995597" cy="579170"/>
          </a:xfrm>
          <a:prstGeom prst="rect">
            <a:avLst/>
          </a:prstGeom>
        </p:spPr>
      </p:pic>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2620554"/>
            <a:ext cx="2995597" cy="579170"/>
          </a:xfrm>
          <a:prstGeom prst="rect">
            <a:avLst/>
          </a:prstGeom>
        </p:spPr>
      </p:pic>
      <p:pic>
        <p:nvPicPr>
          <p:cNvPr id="20" name="Imagen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725864"/>
            <a:ext cx="2995597" cy="579170"/>
          </a:xfrm>
          <a:prstGeom prst="rect">
            <a:avLst/>
          </a:prstGeom>
        </p:spPr>
      </p:pic>
      <p:pic>
        <p:nvPicPr>
          <p:cNvPr id="21" name="Imagen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4281612"/>
            <a:ext cx="2995597" cy="579170"/>
          </a:xfrm>
          <a:prstGeom prst="rect">
            <a:avLst/>
          </a:prstGeom>
        </p:spPr>
      </p:pic>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97" y="4817819"/>
            <a:ext cx="2995597" cy="579170"/>
          </a:xfrm>
          <a:prstGeom prst="rect">
            <a:avLst/>
          </a:prstGeom>
        </p:spPr>
      </p:pic>
      <p:sp>
        <p:nvSpPr>
          <p:cNvPr id="6" name="Rectángulo 5"/>
          <p:cNvSpPr/>
          <p:nvPr/>
        </p:nvSpPr>
        <p:spPr>
          <a:xfrm>
            <a:off x="4021393" y="2005781"/>
            <a:ext cx="4058711" cy="3864077"/>
          </a:xfrm>
          <a:prstGeom prst="rect">
            <a:avLst/>
          </a:prstGeom>
          <a:solidFill>
            <a:schemeClr val="accent4">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En la lengua </a:t>
            </a:r>
            <a:r>
              <a:rPr lang="es-CO" sz="1400" i="1" dirty="0">
                <a:solidFill>
                  <a:schemeClr val="tx1">
                    <a:lumMod val="75000"/>
                    <a:lumOff val="25000"/>
                  </a:schemeClr>
                </a:solidFill>
                <a:latin typeface="Open Sans" panose="020B0606030504020204"/>
              </a:rPr>
              <a:t>C</a:t>
            </a:r>
            <a:r>
              <a:rPr lang="es-CO" sz="1400" dirty="0">
                <a:solidFill>
                  <a:schemeClr val="tx1">
                    <a:lumMod val="75000"/>
                    <a:lumOff val="25000"/>
                  </a:schemeClr>
                </a:solidFill>
                <a:latin typeface="Open Sans" panose="020B0606030504020204"/>
              </a:rPr>
              <a:t>, se distingue entre minúsculas y mayúsculas al momento de programar, por ello se debe prestar mucha atención en la utilización de estas. Un </a:t>
            </a:r>
            <a:r>
              <a:rPr lang="es-CO" sz="1400" b="1" dirty="0">
                <a:solidFill>
                  <a:schemeClr val="tx1">
                    <a:lumMod val="75000"/>
                    <a:lumOff val="25000"/>
                  </a:schemeClr>
                </a:solidFill>
                <a:latin typeface="Open Sans" panose="020B0606030504020204"/>
              </a:rPr>
              <a:t>identificador</a:t>
            </a:r>
            <a:r>
              <a:rPr lang="es-CO" sz="1400" dirty="0">
                <a:solidFill>
                  <a:schemeClr val="tx1">
                    <a:lumMod val="75000"/>
                    <a:lumOff val="25000"/>
                  </a:schemeClr>
                </a:solidFill>
                <a:latin typeface="Open Sans" panose="020B0606030504020204"/>
              </a:rPr>
              <a:t> es cualquier palabra que no es reservada, es decir que no es ninguna de las que se vieron anteriormente y deben ser solo para programación de </a:t>
            </a:r>
            <a:r>
              <a:rPr lang="es-CO" sz="1400" i="1" dirty="0">
                <a:solidFill>
                  <a:schemeClr val="tx1">
                    <a:lumMod val="75000"/>
                    <a:lumOff val="25000"/>
                  </a:schemeClr>
                </a:solidFill>
                <a:latin typeface="Open Sans" panose="020B0606030504020204"/>
              </a:rPr>
              <a:t>C</a:t>
            </a:r>
            <a:r>
              <a:rPr lang="es-CO" sz="1400" dirty="0">
                <a:solidFill>
                  <a:schemeClr val="tx1">
                    <a:lumMod val="75000"/>
                    <a:lumOff val="25000"/>
                  </a:schemeClr>
                </a:solidFill>
                <a:latin typeface="Open Sans" panose="020B0606030504020204"/>
              </a:rPr>
              <a:t>, y que empieza por una letra o por un subrayado (guiones bajos) y estas pueden contener en su interior letras, números y subrayados. El número de caracteres dependen del compilador que se esté utilizando, el cual es normalmente es de 32 bits.</a:t>
            </a:r>
          </a:p>
        </p:txBody>
      </p:sp>
      <p:pic>
        <p:nvPicPr>
          <p:cNvPr id="23" name="Imagen 22"/>
          <p:cNvPicPr>
            <a:picLocks noChangeAspect="1"/>
          </p:cNvPicPr>
          <p:nvPr/>
        </p:nvPicPr>
        <p:blipFill>
          <a:blip r:embed="rId5"/>
          <a:stretch>
            <a:fillRect/>
          </a:stretch>
        </p:blipFill>
        <p:spPr>
          <a:xfrm>
            <a:off x="3337443" y="2733108"/>
            <a:ext cx="463336" cy="463336"/>
          </a:xfrm>
          <a:prstGeom prst="rect">
            <a:avLst/>
          </a:prstGeom>
        </p:spPr>
      </p:pic>
    </p:spTree>
    <p:extLst>
      <p:ext uri="{BB962C8B-B14F-4D97-AF65-F5344CB8AC3E}">
        <p14:creationId xmlns:p14="http://schemas.microsoft.com/office/powerpoint/2010/main" val="2048351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37305" y="1423504"/>
            <a:ext cx="5600636" cy="369332"/>
          </a:xfrm>
          <a:prstGeom prst="rect">
            <a:avLst/>
          </a:prstGeom>
          <a:solidFill>
            <a:schemeClr val="accent4">
              <a:lumMod val="20000"/>
              <a:lumOff val="80000"/>
            </a:schemeClr>
          </a:solidFill>
        </p:spPr>
        <p:txBody>
          <a:bodyPr wrap="none">
            <a:spAutoFit/>
          </a:bodyPr>
          <a:lstStyle/>
          <a:p>
            <a:r>
              <a:rPr lang="es-CO" dirty="0" smtClean="0">
                <a:solidFill>
                  <a:srgbClr val="1A3255"/>
                </a:solidFill>
                <a:latin typeface="Open Sans" panose="020B0606030504020204"/>
              </a:rPr>
              <a:t>IDENTIFICADORES, TIPOS DE DATOS, VARIABLES Y CONSTANTES</a:t>
            </a:r>
            <a:endParaRPr lang="es-CO" dirty="0">
              <a:solidFill>
                <a:srgbClr val="1A3255"/>
              </a:solidFill>
              <a:latin typeface="Open Sans" panose="020B0606030504020204"/>
            </a:endParaRPr>
          </a:p>
        </p:txBody>
      </p:sp>
      <p:sp>
        <p:nvSpPr>
          <p:cNvPr id="3" name="Rectángulo redondeado 2"/>
          <p:cNvSpPr/>
          <p:nvPr/>
        </p:nvSpPr>
        <p:spPr>
          <a:xfrm>
            <a:off x="345474" y="1815391"/>
            <a:ext cx="11384410" cy="4231447"/>
          </a:xfrm>
          <a:prstGeom prst="roundRect">
            <a:avLst/>
          </a:prstGeom>
          <a:noFill/>
          <a:ln w="57150">
            <a:solidFill>
              <a:schemeClr val="accent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sp>
        <p:nvSpPr>
          <p:cNvPr id="5" name="Rectángulo 4"/>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4" name="Rectángulo redondeado 3"/>
          <p:cNvSpPr/>
          <p:nvPr/>
        </p:nvSpPr>
        <p:spPr>
          <a:xfrm>
            <a:off x="709544" y="317581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2</a:t>
            </a:r>
            <a:endParaRPr lang="es-CO" b="1" dirty="0">
              <a:latin typeface="Open Sans" panose="020B0606030504020204"/>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421" y="2356166"/>
            <a:ext cx="3494476" cy="3120402"/>
          </a:xfrm>
          <a:prstGeom prst="rect">
            <a:avLst/>
          </a:prstGeom>
        </p:spPr>
      </p:pic>
      <p:sp>
        <p:nvSpPr>
          <p:cNvPr id="9" name="Rectángulo redondeado 8"/>
          <p:cNvSpPr/>
          <p:nvPr/>
        </p:nvSpPr>
        <p:spPr>
          <a:xfrm>
            <a:off x="707871" y="3730335"/>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3</a:t>
            </a:r>
            <a:endParaRPr lang="es-CO" b="1" dirty="0">
              <a:latin typeface="Open Sans" panose="020B0606030504020204"/>
            </a:endParaRPr>
          </a:p>
        </p:txBody>
      </p:sp>
      <p:sp>
        <p:nvSpPr>
          <p:cNvPr id="10" name="Rectángulo redondeado 9"/>
          <p:cNvSpPr/>
          <p:nvPr/>
        </p:nvSpPr>
        <p:spPr>
          <a:xfrm>
            <a:off x="707871" y="262575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1</a:t>
            </a:r>
            <a:endParaRPr lang="es-CO" b="1" dirty="0">
              <a:latin typeface="Open Sans" panose="020B0606030504020204"/>
            </a:endParaRPr>
          </a:p>
        </p:txBody>
      </p:sp>
      <p:sp>
        <p:nvSpPr>
          <p:cNvPr id="11" name="Rectángulo redondeado 10"/>
          <p:cNvSpPr/>
          <p:nvPr/>
        </p:nvSpPr>
        <p:spPr>
          <a:xfrm>
            <a:off x="707870" y="428039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4</a:t>
            </a:r>
            <a:endParaRPr lang="es-CO" b="1" dirty="0">
              <a:latin typeface="Open Sans" panose="020B0606030504020204"/>
            </a:endParaRPr>
          </a:p>
        </p:txBody>
      </p:sp>
      <p:sp>
        <p:nvSpPr>
          <p:cNvPr id="12" name="Rectángulo redondeado 11"/>
          <p:cNvSpPr/>
          <p:nvPr/>
        </p:nvSpPr>
        <p:spPr>
          <a:xfrm>
            <a:off x="707870" y="483045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5</a:t>
            </a:r>
            <a:endParaRPr lang="es-CO" b="1" dirty="0">
              <a:latin typeface="Open Sans" panose="020B0606030504020204"/>
            </a:endParaRPr>
          </a:p>
        </p:txBody>
      </p:sp>
      <p:sp>
        <p:nvSpPr>
          <p:cNvPr id="13" name="CuadroTexto 12"/>
          <p:cNvSpPr txBox="1"/>
          <p:nvPr/>
        </p:nvSpPr>
        <p:spPr>
          <a:xfrm>
            <a:off x="1107749" y="2656999"/>
            <a:ext cx="1181798" cy="307777"/>
          </a:xfrm>
          <a:prstGeom prst="rect">
            <a:avLst/>
          </a:prstGeom>
          <a:noFill/>
        </p:spPr>
        <p:txBody>
          <a:bodyPr wrap="none" rtlCol="0">
            <a:spAutoFit/>
          </a:bodyPr>
          <a:lstStyle/>
          <a:p>
            <a:r>
              <a:rPr lang="es-CO" sz="1400" dirty="0">
                <a:latin typeface="Open Sans" panose="020B0606030504020204"/>
              </a:rPr>
              <a:t>Identificadores</a:t>
            </a:r>
          </a:p>
        </p:txBody>
      </p:sp>
      <p:sp>
        <p:nvSpPr>
          <p:cNvPr id="14" name="CuadroTexto 13"/>
          <p:cNvSpPr txBox="1"/>
          <p:nvPr/>
        </p:nvSpPr>
        <p:spPr>
          <a:xfrm>
            <a:off x="1107749" y="3112787"/>
            <a:ext cx="2461361" cy="523220"/>
          </a:xfrm>
          <a:prstGeom prst="rect">
            <a:avLst/>
          </a:prstGeom>
          <a:noFill/>
        </p:spPr>
        <p:txBody>
          <a:bodyPr wrap="square" rtlCol="0">
            <a:spAutoFit/>
          </a:bodyPr>
          <a:lstStyle/>
          <a:p>
            <a:r>
              <a:rPr lang="es-CO" sz="1400" dirty="0">
                <a:latin typeface="Open Sans" panose="020B0606030504020204"/>
              </a:rPr>
              <a:t>Tipos de datos, modificadores de tipo y modificadores de </a:t>
            </a:r>
            <a:r>
              <a:rPr lang="es-CO" sz="1400" dirty="0" smtClean="0">
                <a:latin typeface="Open Sans" panose="020B0606030504020204"/>
              </a:rPr>
              <a:t>acceso</a:t>
            </a:r>
            <a:endParaRPr lang="es-CO" sz="1400" dirty="0">
              <a:latin typeface="Open Sans" panose="020B0606030504020204"/>
            </a:endParaRPr>
          </a:p>
        </p:txBody>
      </p:sp>
      <p:sp>
        <p:nvSpPr>
          <p:cNvPr id="15" name="CuadroTexto 14"/>
          <p:cNvSpPr txBox="1"/>
          <p:nvPr/>
        </p:nvSpPr>
        <p:spPr>
          <a:xfrm>
            <a:off x="1110080" y="3773686"/>
            <a:ext cx="2456698" cy="307777"/>
          </a:xfrm>
          <a:prstGeom prst="rect">
            <a:avLst/>
          </a:prstGeom>
          <a:noFill/>
        </p:spPr>
        <p:txBody>
          <a:bodyPr wrap="none" rtlCol="0">
            <a:spAutoFit/>
          </a:bodyPr>
          <a:lstStyle/>
          <a:p>
            <a:r>
              <a:rPr lang="es-CO" sz="1400" dirty="0">
                <a:latin typeface="Open Sans" panose="020B0606030504020204"/>
              </a:rPr>
              <a:t>Declaración de variables y </a:t>
            </a:r>
            <a:r>
              <a:rPr lang="es-CO" sz="1400" dirty="0" smtClean="0">
                <a:latin typeface="Open Sans" panose="020B0606030504020204"/>
              </a:rPr>
              <a:t>alcance</a:t>
            </a:r>
            <a:endParaRPr lang="es-CO" sz="1400" dirty="0">
              <a:latin typeface="Open Sans" panose="020B0606030504020204"/>
            </a:endParaRPr>
          </a:p>
        </p:txBody>
      </p:sp>
      <p:sp>
        <p:nvSpPr>
          <p:cNvPr id="16" name="CuadroTexto 15"/>
          <p:cNvSpPr txBox="1"/>
          <p:nvPr/>
        </p:nvSpPr>
        <p:spPr>
          <a:xfrm>
            <a:off x="1107749" y="4202312"/>
            <a:ext cx="2638341" cy="523220"/>
          </a:xfrm>
          <a:prstGeom prst="rect">
            <a:avLst/>
          </a:prstGeom>
          <a:noFill/>
        </p:spPr>
        <p:txBody>
          <a:bodyPr wrap="square" rtlCol="0">
            <a:spAutoFit/>
          </a:bodyPr>
          <a:lstStyle/>
          <a:p>
            <a:r>
              <a:rPr lang="es-CO" sz="1400" dirty="0">
                <a:latin typeface="Open Sans" panose="020B0606030504020204"/>
              </a:rPr>
              <a:t>Especificaciones de almacenamiento de los tipos de </a:t>
            </a:r>
            <a:r>
              <a:rPr lang="es-CO" sz="1400" dirty="0" smtClean="0">
                <a:latin typeface="Open Sans" panose="020B0606030504020204"/>
              </a:rPr>
              <a:t>datos</a:t>
            </a:r>
            <a:endParaRPr lang="es-CO" sz="1400" dirty="0">
              <a:latin typeface="Open Sans" panose="020B0606030504020204"/>
            </a:endParaRPr>
          </a:p>
        </p:txBody>
      </p:sp>
      <p:sp>
        <p:nvSpPr>
          <p:cNvPr id="17" name="CuadroTexto 16"/>
          <p:cNvSpPr txBox="1"/>
          <p:nvPr/>
        </p:nvSpPr>
        <p:spPr>
          <a:xfrm>
            <a:off x="1107749" y="4846381"/>
            <a:ext cx="939040" cy="307777"/>
          </a:xfrm>
          <a:prstGeom prst="rect">
            <a:avLst/>
          </a:prstGeom>
          <a:noFill/>
        </p:spPr>
        <p:txBody>
          <a:bodyPr wrap="none" rtlCol="0">
            <a:spAutoFit/>
          </a:bodyPr>
          <a:lstStyle/>
          <a:p>
            <a:r>
              <a:rPr lang="es-CO" sz="1400" dirty="0">
                <a:latin typeface="Open Sans" panose="020B0606030504020204"/>
              </a:rPr>
              <a:t>Constantes</a:t>
            </a:r>
          </a:p>
        </p:txBody>
      </p:sp>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156726"/>
            <a:ext cx="2995597" cy="579170"/>
          </a:xfrm>
          <a:prstGeom prst="rect">
            <a:avLst/>
          </a:prstGeom>
        </p:spPr>
      </p:pic>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2620554"/>
            <a:ext cx="2995597" cy="579170"/>
          </a:xfrm>
          <a:prstGeom prst="rect">
            <a:avLst/>
          </a:prstGeom>
        </p:spPr>
      </p:pic>
      <p:pic>
        <p:nvPicPr>
          <p:cNvPr id="20" name="Imagen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725864"/>
            <a:ext cx="2995597" cy="579170"/>
          </a:xfrm>
          <a:prstGeom prst="rect">
            <a:avLst/>
          </a:prstGeom>
        </p:spPr>
      </p:pic>
      <p:pic>
        <p:nvPicPr>
          <p:cNvPr id="21" name="Imagen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4281612"/>
            <a:ext cx="2995597" cy="579170"/>
          </a:xfrm>
          <a:prstGeom prst="rect">
            <a:avLst/>
          </a:prstGeom>
        </p:spPr>
      </p:pic>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97" y="4817819"/>
            <a:ext cx="2995597" cy="579170"/>
          </a:xfrm>
          <a:prstGeom prst="rect">
            <a:avLst/>
          </a:prstGeom>
        </p:spPr>
      </p:pic>
      <p:sp>
        <p:nvSpPr>
          <p:cNvPr id="6" name="Rectángulo 5"/>
          <p:cNvSpPr/>
          <p:nvPr/>
        </p:nvSpPr>
        <p:spPr>
          <a:xfrm>
            <a:off x="4021393" y="2005781"/>
            <a:ext cx="4058711" cy="3864077"/>
          </a:xfrm>
          <a:prstGeom prst="rect">
            <a:avLst/>
          </a:prstGeom>
          <a:solidFill>
            <a:schemeClr val="accent4">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En programación, una variable es un espacio de memoria, al cual se le </a:t>
            </a:r>
            <a:r>
              <a:rPr lang="es-CO" sz="1400" dirty="0" smtClean="0">
                <a:solidFill>
                  <a:schemeClr val="tx1">
                    <a:lumMod val="75000"/>
                    <a:lumOff val="25000"/>
                  </a:schemeClr>
                </a:solidFill>
                <a:latin typeface="Open Sans" panose="020B0606030504020204"/>
              </a:rPr>
              <a:t>asigna </a:t>
            </a:r>
            <a:r>
              <a:rPr lang="es-CO" sz="1400" dirty="0">
                <a:solidFill>
                  <a:schemeClr val="tx1">
                    <a:lumMod val="75000"/>
                    <a:lumOff val="25000"/>
                  </a:schemeClr>
                </a:solidFill>
                <a:latin typeface="Open Sans" panose="020B0606030504020204"/>
              </a:rPr>
              <a:t>un nombre simbólico y cuyo valor puede cambiar frecuentemente durante el funcionamiento del programa. En C, todo tipo de variable debe ser declarada antes de usarla y se hace de la siguiente manera</a:t>
            </a:r>
            <a:r>
              <a:rPr lang="es-CO" sz="1400" dirty="0" smtClean="0">
                <a:solidFill>
                  <a:schemeClr val="tx1">
                    <a:lumMod val="75000"/>
                    <a:lumOff val="25000"/>
                  </a:schemeClr>
                </a:solidFill>
                <a:latin typeface="Open Sans" panose="020B0606030504020204"/>
              </a:rPr>
              <a:t>:</a:t>
            </a:r>
          </a:p>
          <a:p>
            <a:pPr algn="just"/>
            <a:endParaRPr lang="es-CO" sz="1400" dirty="0" smtClean="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&lt;tipo de dato&gt; &lt;nombre de variable&gt; [, nombre de variable</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lvl="1" algn="just"/>
            <a:r>
              <a:rPr lang="es-CO" sz="1400" dirty="0" smtClean="0">
                <a:solidFill>
                  <a:schemeClr val="tx1">
                    <a:lumMod val="75000"/>
                    <a:lumOff val="25000"/>
                  </a:schemeClr>
                </a:solidFill>
                <a:latin typeface="Open Sans" panose="020B0606030504020204"/>
              </a:rPr>
              <a:t>En </a:t>
            </a:r>
            <a:r>
              <a:rPr lang="es-CO" sz="1400" dirty="0">
                <a:solidFill>
                  <a:schemeClr val="tx1">
                    <a:lumMod val="75000"/>
                    <a:lumOff val="25000"/>
                  </a:schemeClr>
                </a:solidFill>
                <a:latin typeface="Open Sans" panose="020B0606030504020204"/>
              </a:rPr>
              <a:t>C existen cinco tipos de </a:t>
            </a:r>
            <a:r>
              <a:rPr lang="es-CO" sz="1400" dirty="0" smtClean="0">
                <a:solidFill>
                  <a:schemeClr val="tx1">
                    <a:lumMod val="75000"/>
                    <a:lumOff val="25000"/>
                  </a:schemeClr>
                </a:solidFill>
                <a:latin typeface="Open Sans" panose="020B0606030504020204"/>
              </a:rPr>
              <a:t>datos</a:t>
            </a:r>
            <a:endParaRPr lang="es-CO" sz="1400" dirty="0">
              <a:solidFill>
                <a:schemeClr val="tx1">
                  <a:lumMod val="75000"/>
                  <a:lumOff val="25000"/>
                </a:schemeClr>
              </a:solidFill>
              <a:latin typeface="Open Sans" panose="020B0606030504020204"/>
            </a:endParaRPr>
          </a:p>
        </p:txBody>
      </p:sp>
      <p:pic>
        <p:nvPicPr>
          <p:cNvPr id="23" name="Imagen 22"/>
          <p:cNvPicPr>
            <a:picLocks noChangeAspect="1"/>
          </p:cNvPicPr>
          <p:nvPr/>
        </p:nvPicPr>
        <p:blipFill>
          <a:blip r:embed="rId5"/>
          <a:stretch>
            <a:fillRect/>
          </a:stretch>
        </p:blipFill>
        <p:spPr>
          <a:xfrm>
            <a:off x="3375550" y="3282069"/>
            <a:ext cx="463336" cy="463336"/>
          </a:xfrm>
          <a:prstGeom prst="rect">
            <a:avLst/>
          </a:prstGeom>
        </p:spPr>
      </p:pic>
      <p:sp>
        <p:nvSpPr>
          <p:cNvPr id="7" name="Flecha derecha 6"/>
          <p:cNvSpPr/>
          <p:nvPr/>
        </p:nvSpPr>
        <p:spPr>
          <a:xfrm>
            <a:off x="7446930" y="5129888"/>
            <a:ext cx="422787" cy="3912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23"/>
          <p:cNvPicPr>
            <a:picLocks noChangeAspect="1"/>
          </p:cNvPicPr>
          <p:nvPr/>
        </p:nvPicPr>
        <p:blipFill>
          <a:blip r:embed="rId5"/>
          <a:stretch>
            <a:fillRect/>
          </a:stretch>
        </p:blipFill>
        <p:spPr>
          <a:xfrm>
            <a:off x="7473925" y="5232155"/>
            <a:ext cx="463336" cy="463336"/>
          </a:xfrm>
          <a:prstGeom prst="rect">
            <a:avLst/>
          </a:prstGeom>
        </p:spPr>
      </p:pic>
    </p:spTree>
    <p:extLst>
      <p:ext uri="{BB962C8B-B14F-4D97-AF65-F5344CB8AC3E}">
        <p14:creationId xmlns:p14="http://schemas.microsoft.com/office/powerpoint/2010/main" val="19028616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37305" y="1423504"/>
            <a:ext cx="5600636" cy="369332"/>
          </a:xfrm>
          <a:prstGeom prst="rect">
            <a:avLst/>
          </a:prstGeom>
          <a:solidFill>
            <a:schemeClr val="accent4">
              <a:lumMod val="20000"/>
              <a:lumOff val="80000"/>
            </a:schemeClr>
          </a:solidFill>
        </p:spPr>
        <p:txBody>
          <a:bodyPr wrap="none">
            <a:spAutoFit/>
          </a:bodyPr>
          <a:lstStyle/>
          <a:p>
            <a:r>
              <a:rPr lang="es-CO" dirty="0" smtClean="0">
                <a:solidFill>
                  <a:srgbClr val="1A3255"/>
                </a:solidFill>
                <a:latin typeface="Open Sans" panose="020B0606030504020204"/>
              </a:rPr>
              <a:t>IDENTIFICADORES, TIPOS DE DATOS, VARIABLES Y CONSTANTES</a:t>
            </a:r>
            <a:endParaRPr lang="es-CO" dirty="0">
              <a:solidFill>
                <a:srgbClr val="1A3255"/>
              </a:solidFill>
              <a:latin typeface="Open Sans" panose="020B0606030504020204"/>
            </a:endParaRPr>
          </a:p>
        </p:txBody>
      </p:sp>
      <p:sp>
        <p:nvSpPr>
          <p:cNvPr id="3" name="Rectángulo redondeado 2"/>
          <p:cNvSpPr/>
          <p:nvPr/>
        </p:nvSpPr>
        <p:spPr>
          <a:xfrm>
            <a:off x="345474" y="1815391"/>
            <a:ext cx="11384410" cy="4231447"/>
          </a:xfrm>
          <a:prstGeom prst="roundRect">
            <a:avLst/>
          </a:prstGeom>
          <a:noFill/>
          <a:ln w="57150">
            <a:solidFill>
              <a:schemeClr val="accent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sp>
        <p:nvSpPr>
          <p:cNvPr id="5" name="Rectángulo 4"/>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4" name="Rectángulo redondeado 3"/>
          <p:cNvSpPr/>
          <p:nvPr/>
        </p:nvSpPr>
        <p:spPr>
          <a:xfrm>
            <a:off x="709544" y="317581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2</a:t>
            </a:r>
            <a:endParaRPr lang="es-CO" b="1" dirty="0">
              <a:latin typeface="Open Sans" panose="020B0606030504020204"/>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421" y="2356166"/>
            <a:ext cx="3494476" cy="3120402"/>
          </a:xfrm>
          <a:prstGeom prst="rect">
            <a:avLst/>
          </a:prstGeom>
        </p:spPr>
      </p:pic>
      <p:sp>
        <p:nvSpPr>
          <p:cNvPr id="9" name="Rectángulo redondeado 8"/>
          <p:cNvSpPr/>
          <p:nvPr/>
        </p:nvSpPr>
        <p:spPr>
          <a:xfrm>
            <a:off x="707871" y="3730335"/>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3</a:t>
            </a:r>
            <a:endParaRPr lang="es-CO" b="1" dirty="0">
              <a:latin typeface="Open Sans" panose="020B0606030504020204"/>
            </a:endParaRPr>
          </a:p>
        </p:txBody>
      </p:sp>
      <p:sp>
        <p:nvSpPr>
          <p:cNvPr id="10" name="Rectángulo redondeado 9"/>
          <p:cNvSpPr/>
          <p:nvPr/>
        </p:nvSpPr>
        <p:spPr>
          <a:xfrm>
            <a:off x="707871" y="262575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1</a:t>
            </a:r>
            <a:endParaRPr lang="es-CO" b="1" dirty="0">
              <a:latin typeface="Open Sans" panose="020B0606030504020204"/>
            </a:endParaRPr>
          </a:p>
        </p:txBody>
      </p:sp>
      <p:sp>
        <p:nvSpPr>
          <p:cNvPr id="11" name="Rectángulo redondeado 10"/>
          <p:cNvSpPr/>
          <p:nvPr/>
        </p:nvSpPr>
        <p:spPr>
          <a:xfrm>
            <a:off x="707870" y="428039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4</a:t>
            </a:r>
            <a:endParaRPr lang="es-CO" b="1" dirty="0">
              <a:latin typeface="Open Sans" panose="020B0606030504020204"/>
            </a:endParaRPr>
          </a:p>
        </p:txBody>
      </p:sp>
      <p:sp>
        <p:nvSpPr>
          <p:cNvPr id="12" name="Rectángulo redondeado 11"/>
          <p:cNvSpPr/>
          <p:nvPr/>
        </p:nvSpPr>
        <p:spPr>
          <a:xfrm>
            <a:off x="707870" y="483045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5</a:t>
            </a:r>
            <a:endParaRPr lang="es-CO" b="1" dirty="0">
              <a:latin typeface="Open Sans" panose="020B0606030504020204"/>
            </a:endParaRPr>
          </a:p>
        </p:txBody>
      </p:sp>
      <p:sp>
        <p:nvSpPr>
          <p:cNvPr id="13" name="CuadroTexto 12"/>
          <p:cNvSpPr txBox="1"/>
          <p:nvPr/>
        </p:nvSpPr>
        <p:spPr>
          <a:xfrm>
            <a:off x="1107749" y="2656999"/>
            <a:ext cx="1181798" cy="307777"/>
          </a:xfrm>
          <a:prstGeom prst="rect">
            <a:avLst/>
          </a:prstGeom>
          <a:noFill/>
        </p:spPr>
        <p:txBody>
          <a:bodyPr wrap="none" rtlCol="0">
            <a:spAutoFit/>
          </a:bodyPr>
          <a:lstStyle/>
          <a:p>
            <a:r>
              <a:rPr lang="es-CO" sz="1400" dirty="0">
                <a:latin typeface="Open Sans" panose="020B0606030504020204"/>
              </a:rPr>
              <a:t>Identificadores</a:t>
            </a:r>
          </a:p>
        </p:txBody>
      </p:sp>
      <p:sp>
        <p:nvSpPr>
          <p:cNvPr id="14" name="CuadroTexto 13"/>
          <p:cNvSpPr txBox="1"/>
          <p:nvPr/>
        </p:nvSpPr>
        <p:spPr>
          <a:xfrm>
            <a:off x="1107749" y="3112787"/>
            <a:ext cx="2461361" cy="523220"/>
          </a:xfrm>
          <a:prstGeom prst="rect">
            <a:avLst/>
          </a:prstGeom>
          <a:noFill/>
        </p:spPr>
        <p:txBody>
          <a:bodyPr wrap="square" rtlCol="0">
            <a:spAutoFit/>
          </a:bodyPr>
          <a:lstStyle/>
          <a:p>
            <a:r>
              <a:rPr lang="es-CO" sz="1400" dirty="0">
                <a:latin typeface="Open Sans" panose="020B0606030504020204"/>
              </a:rPr>
              <a:t>Tipos de datos, modificadores de tipo y modificadores de </a:t>
            </a:r>
            <a:r>
              <a:rPr lang="es-CO" sz="1400" dirty="0" smtClean="0">
                <a:latin typeface="Open Sans" panose="020B0606030504020204"/>
              </a:rPr>
              <a:t>acceso</a:t>
            </a:r>
            <a:endParaRPr lang="es-CO" sz="1400" dirty="0">
              <a:latin typeface="Open Sans" panose="020B0606030504020204"/>
            </a:endParaRPr>
          </a:p>
        </p:txBody>
      </p:sp>
      <p:sp>
        <p:nvSpPr>
          <p:cNvPr id="15" name="CuadroTexto 14"/>
          <p:cNvSpPr txBox="1"/>
          <p:nvPr/>
        </p:nvSpPr>
        <p:spPr>
          <a:xfrm>
            <a:off x="1110080" y="3773686"/>
            <a:ext cx="2456698" cy="307777"/>
          </a:xfrm>
          <a:prstGeom prst="rect">
            <a:avLst/>
          </a:prstGeom>
          <a:noFill/>
        </p:spPr>
        <p:txBody>
          <a:bodyPr wrap="none" rtlCol="0">
            <a:spAutoFit/>
          </a:bodyPr>
          <a:lstStyle/>
          <a:p>
            <a:r>
              <a:rPr lang="es-CO" sz="1400" dirty="0">
                <a:latin typeface="Open Sans" panose="020B0606030504020204"/>
              </a:rPr>
              <a:t>Declaración de variables y </a:t>
            </a:r>
            <a:r>
              <a:rPr lang="es-CO" sz="1400" dirty="0" smtClean="0">
                <a:latin typeface="Open Sans" panose="020B0606030504020204"/>
              </a:rPr>
              <a:t>alcance</a:t>
            </a:r>
            <a:endParaRPr lang="es-CO" sz="1400" dirty="0">
              <a:latin typeface="Open Sans" panose="020B0606030504020204"/>
            </a:endParaRPr>
          </a:p>
        </p:txBody>
      </p:sp>
      <p:sp>
        <p:nvSpPr>
          <p:cNvPr id="16" name="CuadroTexto 15"/>
          <p:cNvSpPr txBox="1"/>
          <p:nvPr/>
        </p:nvSpPr>
        <p:spPr>
          <a:xfrm>
            <a:off x="1107749" y="4202312"/>
            <a:ext cx="2638341" cy="523220"/>
          </a:xfrm>
          <a:prstGeom prst="rect">
            <a:avLst/>
          </a:prstGeom>
          <a:noFill/>
        </p:spPr>
        <p:txBody>
          <a:bodyPr wrap="square" rtlCol="0">
            <a:spAutoFit/>
          </a:bodyPr>
          <a:lstStyle/>
          <a:p>
            <a:r>
              <a:rPr lang="es-CO" sz="1400" dirty="0">
                <a:latin typeface="Open Sans" panose="020B0606030504020204"/>
              </a:rPr>
              <a:t>Especificaciones de almacenamiento de los tipos de </a:t>
            </a:r>
            <a:r>
              <a:rPr lang="es-CO" sz="1400" dirty="0" smtClean="0">
                <a:latin typeface="Open Sans" panose="020B0606030504020204"/>
              </a:rPr>
              <a:t>datos</a:t>
            </a:r>
            <a:endParaRPr lang="es-CO" sz="1400" dirty="0">
              <a:latin typeface="Open Sans" panose="020B0606030504020204"/>
            </a:endParaRPr>
          </a:p>
        </p:txBody>
      </p:sp>
      <p:sp>
        <p:nvSpPr>
          <p:cNvPr id="17" name="CuadroTexto 16"/>
          <p:cNvSpPr txBox="1"/>
          <p:nvPr/>
        </p:nvSpPr>
        <p:spPr>
          <a:xfrm>
            <a:off x="1107749" y="4846381"/>
            <a:ext cx="939040" cy="307777"/>
          </a:xfrm>
          <a:prstGeom prst="rect">
            <a:avLst/>
          </a:prstGeom>
          <a:noFill/>
        </p:spPr>
        <p:txBody>
          <a:bodyPr wrap="none" rtlCol="0">
            <a:spAutoFit/>
          </a:bodyPr>
          <a:lstStyle/>
          <a:p>
            <a:r>
              <a:rPr lang="es-CO" sz="1400" dirty="0">
                <a:latin typeface="Open Sans" panose="020B0606030504020204"/>
              </a:rPr>
              <a:t>Constantes</a:t>
            </a:r>
          </a:p>
        </p:txBody>
      </p:sp>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156726"/>
            <a:ext cx="2995597" cy="579170"/>
          </a:xfrm>
          <a:prstGeom prst="rect">
            <a:avLst/>
          </a:prstGeom>
        </p:spPr>
      </p:pic>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2620554"/>
            <a:ext cx="2995597" cy="579170"/>
          </a:xfrm>
          <a:prstGeom prst="rect">
            <a:avLst/>
          </a:prstGeom>
        </p:spPr>
      </p:pic>
      <p:pic>
        <p:nvPicPr>
          <p:cNvPr id="20" name="Imagen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725864"/>
            <a:ext cx="2995597" cy="579170"/>
          </a:xfrm>
          <a:prstGeom prst="rect">
            <a:avLst/>
          </a:prstGeom>
        </p:spPr>
      </p:pic>
      <p:pic>
        <p:nvPicPr>
          <p:cNvPr id="21" name="Imagen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4281612"/>
            <a:ext cx="2995597" cy="579170"/>
          </a:xfrm>
          <a:prstGeom prst="rect">
            <a:avLst/>
          </a:prstGeom>
        </p:spPr>
      </p:pic>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97" y="4817819"/>
            <a:ext cx="2995597" cy="579170"/>
          </a:xfrm>
          <a:prstGeom prst="rect">
            <a:avLst/>
          </a:prstGeom>
        </p:spPr>
      </p:pic>
      <p:sp>
        <p:nvSpPr>
          <p:cNvPr id="6" name="Rectángulo 5"/>
          <p:cNvSpPr/>
          <p:nvPr/>
        </p:nvSpPr>
        <p:spPr>
          <a:xfrm>
            <a:off x="4021393" y="2005781"/>
            <a:ext cx="4058711" cy="3864077"/>
          </a:xfrm>
          <a:prstGeom prst="rect">
            <a:avLst/>
          </a:prstGeom>
          <a:solidFill>
            <a:schemeClr val="accent4">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dirty="0">
              <a:solidFill>
                <a:schemeClr val="tx1">
                  <a:lumMod val="75000"/>
                  <a:lumOff val="25000"/>
                </a:schemeClr>
              </a:solidFill>
              <a:latin typeface="Open Sans" panose="020B0606030504020204"/>
            </a:endParaRPr>
          </a:p>
        </p:txBody>
      </p:sp>
      <p:sp>
        <p:nvSpPr>
          <p:cNvPr id="7" name="Flecha derecha 6"/>
          <p:cNvSpPr/>
          <p:nvPr/>
        </p:nvSpPr>
        <p:spPr>
          <a:xfrm>
            <a:off x="7446930" y="5129888"/>
            <a:ext cx="422787" cy="3912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23"/>
          <p:cNvPicPr>
            <a:picLocks noChangeAspect="1"/>
          </p:cNvPicPr>
          <p:nvPr/>
        </p:nvPicPr>
        <p:blipFill>
          <a:blip r:embed="rId5"/>
          <a:stretch>
            <a:fillRect/>
          </a:stretch>
        </p:blipFill>
        <p:spPr>
          <a:xfrm>
            <a:off x="7473925" y="5232155"/>
            <a:ext cx="463336" cy="463336"/>
          </a:xfrm>
          <a:prstGeom prst="rect">
            <a:avLst/>
          </a:prstGeom>
        </p:spPr>
      </p:pic>
      <p:pic>
        <p:nvPicPr>
          <p:cNvPr id="25" name="Imagen 24"/>
          <p:cNvPicPr/>
          <p:nvPr/>
        </p:nvPicPr>
        <p:blipFill rotWithShape="1">
          <a:blip r:embed="rId6"/>
          <a:srcRect t="2046" b="1848"/>
          <a:stretch/>
        </p:blipFill>
        <p:spPr>
          <a:xfrm>
            <a:off x="4229216" y="2228882"/>
            <a:ext cx="3616926" cy="1137990"/>
          </a:xfrm>
          <a:prstGeom prst="rect">
            <a:avLst/>
          </a:prstGeom>
        </p:spPr>
      </p:pic>
      <p:sp>
        <p:nvSpPr>
          <p:cNvPr id="26" name="CuadroTexto 25"/>
          <p:cNvSpPr txBox="1"/>
          <p:nvPr/>
        </p:nvSpPr>
        <p:spPr>
          <a:xfrm>
            <a:off x="4256699" y="3372588"/>
            <a:ext cx="1474838" cy="307777"/>
          </a:xfrm>
          <a:prstGeom prst="rect">
            <a:avLst/>
          </a:prstGeom>
          <a:solidFill>
            <a:schemeClr val="accent4"/>
          </a:solidFill>
          <a:ln>
            <a:solidFill>
              <a:schemeClr val="accent4"/>
            </a:solidFill>
          </a:ln>
        </p:spPr>
        <p:txBody>
          <a:bodyPr wrap="square" rtlCol="0">
            <a:spAutoFit/>
          </a:bodyPr>
          <a:lstStyle/>
          <a:p>
            <a:r>
              <a:rPr lang="es-CO" sz="1400" dirty="0">
                <a:solidFill>
                  <a:schemeClr val="tx1">
                    <a:lumMod val="75000"/>
                    <a:lumOff val="25000"/>
                  </a:schemeClr>
                </a:solidFill>
                <a:latin typeface="Open Sans" panose="020B0606030504020204"/>
              </a:rPr>
              <a:t>T</a:t>
            </a:r>
            <a:r>
              <a:rPr lang="es-CO" sz="1400" dirty="0" smtClean="0">
                <a:solidFill>
                  <a:schemeClr val="tx1">
                    <a:lumMod val="75000"/>
                    <a:lumOff val="25000"/>
                  </a:schemeClr>
                </a:solidFill>
                <a:latin typeface="Open Sans" panose="020B0606030504020204"/>
              </a:rPr>
              <a:t>ipos </a:t>
            </a:r>
            <a:r>
              <a:rPr lang="es-CO" sz="1400" dirty="0">
                <a:solidFill>
                  <a:schemeClr val="tx1">
                    <a:lumMod val="75000"/>
                    <a:lumOff val="25000"/>
                  </a:schemeClr>
                </a:solidFill>
                <a:latin typeface="Open Sans" panose="020B0606030504020204"/>
              </a:rPr>
              <a:t>de datos en C</a:t>
            </a:r>
          </a:p>
        </p:txBody>
      </p:sp>
      <p:sp>
        <p:nvSpPr>
          <p:cNvPr id="27" name="CuadroTexto 26"/>
          <p:cNvSpPr txBox="1"/>
          <p:nvPr/>
        </p:nvSpPr>
        <p:spPr>
          <a:xfrm>
            <a:off x="4256699" y="3851306"/>
            <a:ext cx="2044021" cy="1169551"/>
          </a:xfrm>
          <a:prstGeom prst="rect">
            <a:avLst/>
          </a:prstGeom>
          <a:noFill/>
        </p:spPr>
        <p:txBody>
          <a:bodyPr wrap="none" rtlCol="0">
            <a:spAutoFit/>
          </a:bodyPr>
          <a:lstStyle/>
          <a:p>
            <a:r>
              <a:rPr lang="es-CO" sz="1400" dirty="0">
                <a:solidFill>
                  <a:schemeClr val="tx1">
                    <a:lumMod val="75000"/>
                    <a:lumOff val="25000"/>
                  </a:schemeClr>
                </a:solidFill>
                <a:latin typeface="Open Sans" panose="020B0606030504020204"/>
              </a:rPr>
              <a:t>E</a:t>
            </a:r>
            <a:r>
              <a:rPr lang="es-CO" sz="1400" dirty="0" smtClean="0">
                <a:solidFill>
                  <a:schemeClr val="tx1">
                    <a:lumMod val="75000"/>
                    <a:lumOff val="25000"/>
                  </a:schemeClr>
                </a:solidFill>
                <a:latin typeface="Open Sans" panose="020B0606030504020204"/>
              </a:rPr>
              <a:t>jemplos </a:t>
            </a:r>
            <a:r>
              <a:rPr lang="es-CO" sz="1400" dirty="0">
                <a:solidFill>
                  <a:schemeClr val="tx1">
                    <a:lumMod val="75000"/>
                    <a:lumOff val="25000"/>
                  </a:schemeClr>
                </a:solidFill>
                <a:latin typeface="Open Sans" panose="020B0606030504020204"/>
              </a:rPr>
              <a:t>de variables en </a:t>
            </a:r>
            <a:r>
              <a:rPr lang="es-CO" sz="1400" i="1" dirty="0">
                <a:solidFill>
                  <a:schemeClr val="tx1">
                    <a:lumMod val="75000"/>
                    <a:lumOff val="25000"/>
                  </a:schemeClr>
                </a:solidFill>
                <a:latin typeface="Open Sans" panose="020B0606030504020204"/>
              </a:rPr>
              <a:t>C</a:t>
            </a:r>
            <a:r>
              <a:rPr lang="es-CO" sz="1400" dirty="0" smtClean="0">
                <a:solidFill>
                  <a:schemeClr val="tx1">
                    <a:lumMod val="75000"/>
                    <a:lumOff val="25000"/>
                  </a:schemeClr>
                </a:solidFill>
                <a:latin typeface="Open Sans" panose="020B0606030504020204"/>
              </a:rPr>
              <a:t>:</a:t>
            </a:r>
          </a:p>
          <a:p>
            <a:endParaRPr lang="es-CO" sz="1400" dirty="0">
              <a:solidFill>
                <a:schemeClr val="tx1">
                  <a:lumMod val="75000"/>
                  <a:lumOff val="25000"/>
                </a:schemeClr>
              </a:solidFill>
              <a:latin typeface="Open Sans" panose="020B0606030504020204"/>
            </a:endParaRPr>
          </a:p>
          <a:p>
            <a:r>
              <a:rPr lang="es-CO" sz="1400" dirty="0" err="1">
                <a:solidFill>
                  <a:schemeClr val="tx1">
                    <a:lumMod val="75000"/>
                    <a:lumOff val="25000"/>
                  </a:schemeClr>
                </a:solidFill>
                <a:latin typeface="Open Sans" panose="020B0606030504020204"/>
              </a:rPr>
              <a:t>float</a:t>
            </a:r>
            <a:r>
              <a:rPr lang="es-CO" sz="1400" dirty="0">
                <a:solidFill>
                  <a:schemeClr val="tx1">
                    <a:lumMod val="75000"/>
                    <a:lumOff val="25000"/>
                  </a:schemeClr>
                </a:solidFill>
                <a:latin typeface="Open Sans" panose="020B0606030504020204"/>
              </a:rPr>
              <a:t> a;</a:t>
            </a:r>
          </a:p>
          <a:p>
            <a:r>
              <a:rPr lang="es-CO" sz="1400" dirty="0" err="1">
                <a:solidFill>
                  <a:schemeClr val="tx1">
                    <a:lumMod val="75000"/>
                    <a:lumOff val="25000"/>
                  </a:schemeClr>
                </a:solidFill>
                <a:latin typeface="Open Sans" panose="020B0606030504020204"/>
              </a:rPr>
              <a:t>int</a:t>
            </a:r>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b,c</a:t>
            </a:r>
            <a:r>
              <a:rPr lang="es-CO" sz="1400" dirty="0">
                <a:solidFill>
                  <a:schemeClr val="tx1">
                    <a:lumMod val="75000"/>
                    <a:lumOff val="25000"/>
                  </a:schemeClr>
                </a:solidFill>
                <a:latin typeface="Open Sans" panose="020B0606030504020204"/>
              </a:rPr>
              <a:t>;</a:t>
            </a:r>
          </a:p>
          <a:p>
            <a:r>
              <a:rPr lang="es-CO" sz="1400" dirty="0" err="1">
                <a:solidFill>
                  <a:schemeClr val="tx1">
                    <a:lumMod val="75000"/>
                    <a:lumOff val="25000"/>
                  </a:schemeClr>
                </a:solidFill>
                <a:latin typeface="Open Sans" panose="020B0606030504020204"/>
              </a:rPr>
              <a:t>char</a:t>
            </a:r>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caracter,otro_caracter</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sp>
        <p:nvSpPr>
          <p:cNvPr id="28" name="Flecha derecha 27"/>
          <p:cNvSpPr/>
          <p:nvPr/>
        </p:nvSpPr>
        <p:spPr>
          <a:xfrm flipH="1">
            <a:off x="4232323" y="5129888"/>
            <a:ext cx="422787" cy="3912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9" name="Imagen 28"/>
          <p:cNvPicPr>
            <a:picLocks noChangeAspect="1"/>
          </p:cNvPicPr>
          <p:nvPr/>
        </p:nvPicPr>
        <p:blipFill>
          <a:blip r:embed="rId5"/>
          <a:stretch>
            <a:fillRect/>
          </a:stretch>
        </p:blipFill>
        <p:spPr>
          <a:xfrm>
            <a:off x="3375550" y="3282069"/>
            <a:ext cx="463336" cy="463336"/>
          </a:xfrm>
          <a:prstGeom prst="rect">
            <a:avLst/>
          </a:prstGeom>
        </p:spPr>
      </p:pic>
    </p:spTree>
    <p:extLst>
      <p:ext uri="{BB962C8B-B14F-4D97-AF65-F5344CB8AC3E}">
        <p14:creationId xmlns:p14="http://schemas.microsoft.com/office/powerpoint/2010/main" val="3595030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37305" y="1423504"/>
            <a:ext cx="5600636" cy="369332"/>
          </a:xfrm>
          <a:prstGeom prst="rect">
            <a:avLst/>
          </a:prstGeom>
          <a:solidFill>
            <a:schemeClr val="accent4">
              <a:lumMod val="20000"/>
              <a:lumOff val="80000"/>
            </a:schemeClr>
          </a:solidFill>
        </p:spPr>
        <p:txBody>
          <a:bodyPr wrap="none">
            <a:spAutoFit/>
          </a:bodyPr>
          <a:lstStyle/>
          <a:p>
            <a:r>
              <a:rPr lang="es-CO" dirty="0" smtClean="0">
                <a:solidFill>
                  <a:srgbClr val="1A3255"/>
                </a:solidFill>
                <a:latin typeface="Open Sans" panose="020B0606030504020204"/>
              </a:rPr>
              <a:t>IDENTIFICADORES, TIPOS DE DATOS, VARIABLES Y CONSTANTES</a:t>
            </a:r>
            <a:endParaRPr lang="es-CO" dirty="0">
              <a:solidFill>
                <a:srgbClr val="1A3255"/>
              </a:solidFill>
              <a:latin typeface="Open Sans" panose="020B0606030504020204"/>
            </a:endParaRPr>
          </a:p>
        </p:txBody>
      </p:sp>
      <p:sp>
        <p:nvSpPr>
          <p:cNvPr id="3" name="Rectángulo redondeado 2"/>
          <p:cNvSpPr/>
          <p:nvPr/>
        </p:nvSpPr>
        <p:spPr>
          <a:xfrm>
            <a:off x="345474" y="1815391"/>
            <a:ext cx="11384410" cy="4231447"/>
          </a:xfrm>
          <a:prstGeom prst="roundRect">
            <a:avLst/>
          </a:prstGeom>
          <a:noFill/>
          <a:ln w="57150">
            <a:solidFill>
              <a:schemeClr val="accent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sp>
        <p:nvSpPr>
          <p:cNvPr id="5" name="Rectángulo 4"/>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4" name="Rectángulo redondeado 3"/>
          <p:cNvSpPr/>
          <p:nvPr/>
        </p:nvSpPr>
        <p:spPr>
          <a:xfrm>
            <a:off x="709544" y="317581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2</a:t>
            </a:r>
            <a:endParaRPr lang="es-CO" b="1" dirty="0">
              <a:latin typeface="Open Sans" panose="020B0606030504020204"/>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421" y="2356166"/>
            <a:ext cx="3494476" cy="3120402"/>
          </a:xfrm>
          <a:prstGeom prst="rect">
            <a:avLst/>
          </a:prstGeom>
        </p:spPr>
      </p:pic>
      <p:sp>
        <p:nvSpPr>
          <p:cNvPr id="9" name="Rectángulo redondeado 8"/>
          <p:cNvSpPr/>
          <p:nvPr/>
        </p:nvSpPr>
        <p:spPr>
          <a:xfrm>
            <a:off x="707871" y="3730335"/>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3</a:t>
            </a:r>
            <a:endParaRPr lang="es-CO" b="1" dirty="0">
              <a:latin typeface="Open Sans" panose="020B0606030504020204"/>
            </a:endParaRPr>
          </a:p>
        </p:txBody>
      </p:sp>
      <p:sp>
        <p:nvSpPr>
          <p:cNvPr id="10" name="Rectángulo redondeado 9"/>
          <p:cNvSpPr/>
          <p:nvPr/>
        </p:nvSpPr>
        <p:spPr>
          <a:xfrm>
            <a:off x="707871" y="262575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1</a:t>
            </a:r>
            <a:endParaRPr lang="es-CO" b="1" dirty="0">
              <a:latin typeface="Open Sans" panose="020B0606030504020204"/>
            </a:endParaRPr>
          </a:p>
        </p:txBody>
      </p:sp>
      <p:sp>
        <p:nvSpPr>
          <p:cNvPr id="11" name="Rectángulo redondeado 10"/>
          <p:cNvSpPr/>
          <p:nvPr/>
        </p:nvSpPr>
        <p:spPr>
          <a:xfrm>
            <a:off x="707870" y="428039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4</a:t>
            </a:r>
            <a:endParaRPr lang="es-CO" b="1" dirty="0">
              <a:latin typeface="Open Sans" panose="020B0606030504020204"/>
            </a:endParaRPr>
          </a:p>
        </p:txBody>
      </p:sp>
      <p:sp>
        <p:nvSpPr>
          <p:cNvPr id="12" name="Rectángulo redondeado 11"/>
          <p:cNvSpPr/>
          <p:nvPr/>
        </p:nvSpPr>
        <p:spPr>
          <a:xfrm>
            <a:off x="707870" y="483045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5</a:t>
            </a:r>
            <a:endParaRPr lang="es-CO" b="1" dirty="0">
              <a:latin typeface="Open Sans" panose="020B0606030504020204"/>
            </a:endParaRPr>
          </a:p>
        </p:txBody>
      </p:sp>
      <p:sp>
        <p:nvSpPr>
          <p:cNvPr id="13" name="CuadroTexto 12"/>
          <p:cNvSpPr txBox="1"/>
          <p:nvPr/>
        </p:nvSpPr>
        <p:spPr>
          <a:xfrm>
            <a:off x="1107749" y="2656999"/>
            <a:ext cx="1181798" cy="307777"/>
          </a:xfrm>
          <a:prstGeom prst="rect">
            <a:avLst/>
          </a:prstGeom>
          <a:noFill/>
        </p:spPr>
        <p:txBody>
          <a:bodyPr wrap="none" rtlCol="0">
            <a:spAutoFit/>
          </a:bodyPr>
          <a:lstStyle/>
          <a:p>
            <a:r>
              <a:rPr lang="es-CO" sz="1400" dirty="0">
                <a:latin typeface="Open Sans" panose="020B0606030504020204"/>
              </a:rPr>
              <a:t>Identificadores</a:t>
            </a:r>
          </a:p>
        </p:txBody>
      </p:sp>
      <p:sp>
        <p:nvSpPr>
          <p:cNvPr id="14" name="CuadroTexto 13"/>
          <p:cNvSpPr txBox="1"/>
          <p:nvPr/>
        </p:nvSpPr>
        <p:spPr>
          <a:xfrm>
            <a:off x="1107749" y="3112787"/>
            <a:ext cx="2461361" cy="523220"/>
          </a:xfrm>
          <a:prstGeom prst="rect">
            <a:avLst/>
          </a:prstGeom>
          <a:noFill/>
        </p:spPr>
        <p:txBody>
          <a:bodyPr wrap="square" rtlCol="0">
            <a:spAutoFit/>
          </a:bodyPr>
          <a:lstStyle/>
          <a:p>
            <a:r>
              <a:rPr lang="es-CO" sz="1400" dirty="0">
                <a:latin typeface="Open Sans" panose="020B0606030504020204"/>
              </a:rPr>
              <a:t>Tipos de datos, modificadores de tipo y modificadores de </a:t>
            </a:r>
            <a:r>
              <a:rPr lang="es-CO" sz="1400" dirty="0" smtClean="0">
                <a:latin typeface="Open Sans" panose="020B0606030504020204"/>
              </a:rPr>
              <a:t>acceso</a:t>
            </a:r>
            <a:endParaRPr lang="es-CO" sz="1400" dirty="0">
              <a:latin typeface="Open Sans" panose="020B0606030504020204"/>
            </a:endParaRPr>
          </a:p>
        </p:txBody>
      </p:sp>
      <p:sp>
        <p:nvSpPr>
          <p:cNvPr id="15" name="CuadroTexto 14"/>
          <p:cNvSpPr txBox="1"/>
          <p:nvPr/>
        </p:nvSpPr>
        <p:spPr>
          <a:xfrm>
            <a:off x="1110080" y="3773686"/>
            <a:ext cx="2456698" cy="307777"/>
          </a:xfrm>
          <a:prstGeom prst="rect">
            <a:avLst/>
          </a:prstGeom>
          <a:noFill/>
        </p:spPr>
        <p:txBody>
          <a:bodyPr wrap="none" rtlCol="0">
            <a:spAutoFit/>
          </a:bodyPr>
          <a:lstStyle/>
          <a:p>
            <a:r>
              <a:rPr lang="es-CO" sz="1400" dirty="0">
                <a:latin typeface="Open Sans" panose="020B0606030504020204"/>
              </a:rPr>
              <a:t>Declaración de variables y </a:t>
            </a:r>
            <a:r>
              <a:rPr lang="es-CO" sz="1400" dirty="0" smtClean="0">
                <a:latin typeface="Open Sans" panose="020B0606030504020204"/>
              </a:rPr>
              <a:t>alcance</a:t>
            </a:r>
            <a:endParaRPr lang="es-CO" sz="1400" dirty="0">
              <a:latin typeface="Open Sans" panose="020B0606030504020204"/>
            </a:endParaRPr>
          </a:p>
        </p:txBody>
      </p:sp>
      <p:sp>
        <p:nvSpPr>
          <p:cNvPr id="16" name="CuadroTexto 15"/>
          <p:cNvSpPr txBox="1"/>
          <p:nvPr/>
        </p:nvSpPr>
        <p:spPr>
          <a:xfrm>
            <a:off x="1107749" y="4202312"/>
            <a:ext cx="2638341" cy="523220"/>
          </a:xfrm>
          <a:prstGeom prst="rect">
            <a:avLst/>
          </a:prstGeom>
          <a:noFill/>
        </p:spPr>
        <p:txBody>
          <a:bodyPr wrap="square" rtlCol="0">
            <a:spAutoFit/>
          </a:bodyPr>
          <a:lstStyle/>
          <a:p>
            <a:r>
              <a:rPr lang="es-CO" sz="1400" dirty="0">
                <a:latin typeface="Open Sans" panose="020B0606030504020204"/>
              </a:rPr>
              <a:t>Especificaciones de almacenamiento de los tipos de </a:t>
            </a:r>
            <a:r>
              <a:rPr lang="es-CO" sz="1400" dirty="0" smtClean="0">
                <a:latin typeface="Open Sans" panose="020B0606030504020204"/>
              </a:rPr>
              <a:t>datos</a:t>
            </a:r>
            <a:endParaRPr lang="es-CO" sz="1400" dirty="0">
              <a:latin typeface="Open Sans" panose="020B0606030504020204"/>
            </a:endParaRPr>
          </a:p>
        </p:txBody>
      </p:sp>
      <p:sp>
        <p:nvSpPr>
          <p:cNvPr id="17" name="CuadroTexto 16"/>
          <p:cNvSpPr txBox="1"/>
          <p:nvPr/>
        </p:nvSpPr>
        <p:spPr>
          <a:xfrm>
            <a:off x="1107749" y="4846381"/>
            <a:ext cx="939040" cy="307777"/>
          </a:xfrm>
          <a:prstGeom prst="rect">
            <a:avLst/>
          </a:prstGeom>
          <a:noFill/>
        </p:spPr>
        <p:txBody>
          <a:bodyPr wrap="none" rtlCol="0">
            <a:spAutoFit/>
          </a:bodyPr>
          <a:lstStyle/>
          <a:p>
            <a:r>
              <a:rPr lang="es-CO" sz="1400" dirty="0">
                <a:latin typeface="Open Sans" panose="020B0606030504020204"/>
              </a:rPr>
              <a:t>Constantes</a:t>
            </a:r>
          </a:p>
        </p:txBody>
      </p:sp>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156726"/>
            <a:ext cx="2995597" cy="579170"/>
          </a:xfrm>
          <a:prstGeom prst="rect">
            <a:avLst/>
          </a:prstGeom>
        </p:spPr>
      </p:pic>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2620554"/>
            <a:ext cx="2995597" cy="579170"/>
          </a:xfrm>
          <a:prstGeom prst="rect">
            <a:avLst/>
          </a:prstGeom>
        </p:spPr>
      </p:pic>
      <p:pic>
        <p:nvPicPr>
          <p:cNvPr id="20" name="Imagen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725864"/>
            <a:ext cx="2995597" cy="579170"/>
          </a:xfrm>
          <a:prstGeom prst="rect">
            <a:avLst/>
          </a:prstGeom>
        </p:spPr>
      </p:pic>
      <p:pic>
        <p:nvPicPr>
          <p:cNvPr id="21" name="Imagen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4281612"/>
            <a:ext cx="2995597" cy="579170"/>
          </a:xfrm>
          <a:prstGeom prst="rect">
            <a:avLst/>
          </a:prstGeom>
        </p:spPr>
      </p:pic>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97" y="4817819"/>
            <a:ext cx="2995597" cy="579170"/>
          </a:xfrm>
          <a:prstGeom prst="rect">
            <a:avLst/>
          </a:prstGeom>
        </p:spPr>
      </p:pic>
      <p:sp>
        <p:nvSpPr>
          <p:cNvPr id="6" name="Rectángulo 5"/>
          <p:cNvSpPr/>
          <p:nvPr/>
        </p:nvSpPr>
        <p:spPr>
          <a:xfrm>
            <a:off x="4021393" y="2005781"/>
            <a:ext cx="4058711" cy="3864077"/>
          </a:xfrm>
          <a:prstGeom prst="rect">
            <a:avLst/>
          </a:prstGeom>
          <a:solidFill>
            <a:schemeClr val="accent4">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dirty="0">
              <a:solidFill>
                <a:schemeClr val="tx1">
                  <a:lumMod val="75000"/>
                  <a:lumOff val="25000"/>
                </a:schemeClr>
              </a:solidFill>
              <a:latin typeface="Open Sans" panose="020B0606030504020204"/>
            </a:endParaRPr>
          </a:p>
        </p:txBody>
      </p:sp>
      <p:sp>
        <p:nvSpPr>
          <p:cNvPr id="7" name="Flecha derecha 6"/>
          <p:cNvSpPr/>
          <p:nvPr/>
        </p:nvSpPr>
        <p:spPr>
          <a:xfrm>
            <a:off x="7446930" y="5129888"/>
            <a:ext cx="422787" cy="3912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23"/>
          <p:cNvPicPr>
            <a:picLocks noChangeAspect="1"/>
          </p:cNvPicPr>
          <p:nvPr/>
        </p:nvPicPr>
        <p:blipFill>
          <a:blip r:embed="rId5"/>
          <a:stretch>
            <a:fillRect/>
          </a:stretch>
        </p:blipFill>
        <p:spPr>
          <a:xfrm>
            <a:off x="7473925" y="5232155"/>
            <a:ext cx="463336" cy="463336"/>
          </a:xfrm>
          <a:prstGeom prst="rect">
            <a:avLst/>
          </a:prstGeom>
        </p:spPr>
      </p:pic>
      <p:sp>
        <p:nvSpPr>
          <p:cNvPr id="26" name="CuadroTexto 25"/>
          <p:cNvSpPr txBox="1"/>
          <p:nvPr/>
        </p:nvSpPr>
        <p:spPr>
          <a:xfrm>
            <a:off x="4250162" y="4161937"/>
            <a:ext cx="2894895" cy="307777"/>
          </a:xfrm>
          <a:prstGeom prst="rect">
            <a:avLst/>
          </a:prstGeom>
          <a:solidFill>
            <a:schemeClr val="accent4"/>
          </a:solidFill>
          <a:ln>
            <a:solidFill>
              <a:schemeClr val="accent4"/>
            </a:solidFill>
          </a:ln>
        </p:spPr>
        <p:txBody>
          <a:bodyPr wrap="square" rtlCol="0">
            <a:spAutoFit/>
          </a:bodyPr>
          <a:lstStyle/>
          <a:p>
            <a:r>
              <a:rPr lang="es-CO" sz="1400" dirty="0" smtClean="0">
                <a:solidFill>
                  <a:schemeClr val="tx1">
                    <a:lumMod val="75000"/>
                    <a:lumOff val="25000"/>
                  </a:schemeClr>
                </a:solidFill>
                <a:latin typeface="Open Sans" panose="020B0606030504020204"/>
              </a:rPr>
              <a:t>Modificadores </a:t>
            </a:r>
            <a:r>
              <a:rPr lang="es-CO" sz="1400" dirty="0">
                <a:solidFill>
                  <a:schemeClr val="tx1">
                    <a:lumMod val="75000"/>
                    <a:lumOff val="25000"/>
                  </a:schemeClr>
                </a:solidFill>
                <a:latin typeface="Open Sans" panose="020B0606030504020204"/>
              </a:rPr>
              <a:t>de los tipos de datos en </a:t>
            </a:r>
            <a:r>
              <a:rPr lang="es-CO" sz="1400" dirty="0" smtClean="0">
                <a:solidFill>
                  <a:schemeClr val="tx1">
                    <a:lumMod val="75000"/>
                    <a:lumOff val="25000"/>
                  </a:schemeClr>
                </a:solidFill>
                <a:latin typeface="Open Sans" panose="020B0606030504020204"/>
              </a:rPr>
              <a:t>C</a:t>
            </a:r>
            <a:endParaRPr lang="es-CO" sz="1400" dirty="0">
              <a:solidFill>
                <a:schemeClr val="tx1">
                  <a:lumMod val="75000"/>
                  <a:lumOff val="25000"/>
                </a:schemeClr>
              </a:solidFill>
              <a:latin typeface="Open Sans" panose="020B0606030504020204"/>
            </a:endParaRPr>
          </a:p>
        </p:txBody>
      </p:sp>
      <p:sp>
        <p:nvSpPr>
          <p:cNvPr id="27" name="CuadroTexto 26"/>
          <p:cNvSpPr txBox="1"/>
          <p:nvPr/>
        </p:nvSpPr>
        <p:spPr>
          <a:xfrm>
            <a:off x="4178709" y="2151903"/>
            <a:ext cx="3758551" cy="116955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panose="020B0606030504020204"/>
              </a:rPr>
              <a:t>También existen cuatro modificadores de tipo que se aplican sobre los tipos de datos que se mencionaron anteriormente. Estos permiten cambiar el tamaño de los tipos de datos que se mencionan anteriormente, estos son:</a:t>
            </a:r>
          </a:p>
        </p:txBody>
      </p:sp>
      <p:pic>
        <p:nvPicPr>
          <p:cNvPr id="28" name="Imagen 27"/>
          <p:cNvPicPr/>
          <p:nvPr/>
        </p:nvPicPr>
        <p:blipFill>
          <a:blip r:embed="rId6"/>
          <a:stretch>
            <a:fillRect/>
          </a:stretch>
        </p:blipFill>
        <p:spPr>
          <a:xfrm>
            <a:off x="4250162" y="3309670"/>
            <a:ext cx="3615644" cy="829712"/>
          </a:xfrm>
          <a:prstGeom prst="rect">
            <a:avLst/>
          </a:prstGeom>
        </p:spPr>
      </p:pic>
      <p:sp>
        <p:nvSpPr>
          <p:cNvPr id="29" name="CuadroTexto 28"/>
          <p:cNvSpPr txBox="1"/>
          <p:nvPr/>
        </p:nvSpPr>
        <p:spPr>
          <a:xfrm>
            <a:off x="4178709" y="4515390"/>
            <a:ext cx="3758551" cy="1169551"/>
          </a:xfrm>
          <a:prstGeom prst="rect">
            <a:avLst/>
          </a:prstGeom>
          <a:noFill/>
        </p:spPr>
        <p:txBody>
          <a:bodyPr wrap="square" rtlCol="0">
            <a:spAutoFit/>
          </a:bodyPr>
          <a:lstStyle/>
          <a:p>
            <a:r>
              <a:rPr lang="es-CO" sz="1400" dirty="0">
                <a:solidFill>
                  <a:schemeClr val="tx1">
                    <a:lumMod val="75000"/>
                    <a:lumOff val="25000"/>
                  </a:schemeClr>
                </a:solidFill>
                <a:latin typeface="Open Sans" panose="020B0606030504020204"/>
              </a:rPr>
              <a:t>Se pueden declarar variables tales como</a:t>
            </a:r>
            <a:r>
              <a:rPr lang="es-CO" sz="1400" dirty="0" smtClean="0">
                <a:solidFill>
                  <a:schemeClr val="tx1">
                    <a:lumMod val="75000"/>
                    <a:lumOff val="25000"/>
                  </a:schemeClr>
                </a:solidFill>
                <a:latin typeface="Open Sans" panose="020B0606030504020204"/>
              </a:rPr>
              <a:t>:</a:t>
            </a:r>
          </a:p>
          <a:p>
            <a:endParaRPr lang="es-CO" sz="1400" dirty="0">
              <a:solidFill>
                <a:schemeClr val="tx1">
                  <a:lumMod val="75000"/>
                  <a:lumOff val="25000"/>
                </a:schemeClr>
              </a:solidFill>
              <a:latin typeface="Open Sans" panose="020B0606030504020204"/>
            </a:endParaRPr>
          </a:p>
          <a:p>
            <a:pPr algn="ctr"/>
            <a:r>
              <a:rPr lang="es-CO" sz="1400" dirty="0" err="1">
                <a:solidFill>
                  <a:schemeClr val="tx1">
                    <a:lumMod val="75000"/>
                    <a:lumOff val="25000"/>
                  </a:schemeClr>
                </a:solidFill>
                <a:latin typeface="Open Sans" panose="020B0606030504020204"/>
              </a:rPr>
              <a:t>unsigned</a:t>
            </a:r>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char</a:t>
            </a:r>
            <a:r>
              <a:rPr lang="es-CO" sz="1400" dirty="0">
                <a:solidFill>
                  <a:schemeClr val="tx1">
                    <a:lumMod val="75000"/>
                    <a:lumOff val="25000"/>
                  </a:schemeClr>
                </a:solidFill>
                <a:latin typeface="Open Sans" panose="020B0606030504020204"/>
              </a:rPr>
              <a:t> a;</a:t>
            </a:r>
          </a:p>
          <a:p>
            <a:pPr algn="ctr"/>
            <a:r>
              <a:rPr lang="es-CO" sz="1400" dirty="0" err="1">
                <a:solidFill>
                  <a:schemeClr val="tx1">
                    <a:lumMod val="75000"/>
                    <a:lumOff val="25000"/>
                  </a:schemeClr>
                </a:solidFill>
                <a:latin typeface="Open Sans" panose="020B0606030504020204"/>
              </a:rPr>
              <a:t>long</a:t>
            </a:r>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double</a:t>
            </a:r>
            <a:r>
              <a:rPr lang="es-CO" sz="1400" dirty="0">
                <a:solidFill>
                  <a:schemeClr val="tx1">
                    <a:lumMod val="75000"/>
                    <a:lumOff val="25000"/>
                  </a:schemeClr>
                </a:solidFill>
                <a:latin typeface="Open Sans" panose="020B0606030504020204"/>
              </a:rPr>
              <a:t> b;</a:t>
            </a:r>
          </a:p>
          <a:p>
            <a:pPr algn="ctr"/>
            <a:r>
              <a:rPr lang="es-CO" sz="1400" dirty="0">
                <a:solidFill>
                  <a:schemeClr val="tx1">
                    <a:lumMod val="75000"/>
                    <a:lumOff val="25000"/>
                  </a:schemeClr>
                </a:solidFill>
                <a:latin typeface="Open Sans" panose="020B0606030504020204"/>
              </a:rPr>
              <a:t>short </a:t>
            </a:r>
            <a:r>
              <a:rPr lang="es-CO" sz="1400" dirty="0" err="1">
                <a:solidFill>
                  <a:schemeClr val="tx1">
                    <a:lumMod val="75000"/>
                    <a:lumOff val="25000"/>
                  </a:schemeClr>
                </a:solidFill>
                <a:latin typeface="Open Sans" panose="020B0606030504020204"/>
              </a:rPr>
              <a:t>int</a:t>
            </a:r>
            <a:r>
              <a:rPr lang="es-CO" sz="1400" dirty="0">
                <a:solidFill>
                  <a:schemeClr val="tx1">
                    <a:lumMod val="75000"/>
                    <a:lumOff val="25000"/>
                  </a:schemeClr>
                </a:solidFill>
                <a:latin typeface="Open Sans" panose="020B0606030504020204"/>
              </a:rPr>
              <a:t> i;</a:t>
            </a:r>
          </a:p>
        </p:txBody>
      </p:sp>
      <p:sp>
        <p:nvSpPr>
          <p:cNvPr id="30" name="Flecha derecha 29"/>
          <p:cNvSpPr/>
          <p:nvPr/>
        </p:nvSpPr>
        <p:spPr>
          <a:xfrm flipH="1">
            <a:off x="4232323" y="5129888"/>
            <a:ext cx="422787" cy="3912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1" name="Imagen 30"/>
          <p:cNvPicPr>
            <a:picLocks noChangeAspect="1"/>
          </p:cNvPicPr>
          <p:nvPr/>
        </p:nvPicPr>
        <p:blipFill>
          <a:blip r:embed="rId5"/>
          <a:stretch>
            <a:fillRect/>
          </a:stretch>
        </p:blipFill>
        <p:spPr>
          <a:xfrm>
            <a:off x="3375550" y="3282069"/>
            <a:ext cx="463336" cy="463336"/>
          </a:xfrm>
          <a:prstGeom prst="rect">
            <a:avLst/>
          </a:prstGeom>
        </p:spPr>
      </p:pic>
    </p:spTree>
    <p:extLst>
      <p:ext uri="{BB962C8B-B14F-4D97-AF65-F5344CB8AC3E}">
        <p14:creationId xmlns:p14="http://schemas.microsoft.com/office/powerpoint/2010/main" val="1633853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redondeado 22"/>
          <p:cNvSpPr/>
          <p:nvPr/>
        </p:nvSpPr>
        <p:spPr>
          <a:xfrm>
            <a:off x="2604135" y="2482215"/>
            <a:ext cx="2990850" cy="377190"/>
          </a:xfrm>
          <a:prstGeom prst="roundRect">
            <a:avLst/>
          </a:prstGeom>
          <a:solidFill>
            <a:schemeClr val="accent5">
              <a:lumMod val="20000"/>
              <a:lumOff val="80000"/>
            </a:schemeClr>
          </a:solidFill>
          <a:ln>
            <a:solidFill>
              <a:schemeClr val="accent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 name="AutoShape 2" descr="✅ ¿Que es la Química? Química Gener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dirty="0"/>
          </a:p>
        </p:txBody>
      </p:sp>
      <p:sp>
        <p:nvSpPr>
          <p:cNvPr id="5" name="AutoShape 2" descr="5 teorías sobre el origen de la vida: ¿Cómo surgió y evolucionó el ser  vivo? - Clarí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pic>
        <p:nvPicPr>
          <p:cNvPr id="12"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5192051" y="2478614"/>
            <a:ext cx="585665" cy="585665"/>
          </a:xfrm>
          <a:prstGeom prst="rect">
            <a:avLst/>
          </a:prstGeom>
        </p:spPr>
      </p:pic>
      <p:sp>
        <p:nvSpPr>
          <p:cNvPr id="21" name="Cuadro de texto 20"/>
          <p:cNvSpPr txBox="1"/>
          <p:nvPr/>
        </p:nvSpPr>
        <p:spPr>
          <a:xfrm>
            <a:off x="3337560" y="2478405"/>
            <a:ext cx="2124075" cy="368300"/>
          </a:xfrm>
          <a:prstGeom prst="rect">
            <a:avLst/>
          </a:prstGeom>
          <a:noFill/>
        </p:spPr>
        <p:txBody>
          <a:bodyPr wrap="square" rtlCol="0">
            <a:spAutoFit/>
          </a:bodyPr>
          <a:lstStyle/>
          <a:p>
            <a:r>
              <a:rPr lang="es-ES" altLang="en-US" dirty="0">
                <a:latin typeface="Open Sans" panose="020B0606030504020204"/>
              </a:rPr>
              <a:t>Lo que aprenderás</a:t>
            </a:r>
          </a:p>
        </p:txBody>
      </p:sp>
      <p:sp>
        <p:nvSpPr>
          <p:cNvPr id="22" name="Cuadro de texto 21"/>
          <p:cNvSpPr txBox="1"/>
          <p:nvPr/>
        </p:nvSpPr>
        <p:spPr>
          <a:xfrm>
            <a:off x="6829425" y="2482215"/>
            <a:ext cx="2447925" cy="368300"/>
          </a:xfrm>
          <a:prstGeom prst="rect">
            <a:avLst/>
          </a:prstGeom>
          <a:noFill/>
        </p:spPr>
        <p:txBody>
          <a:bodyPr wrap="square" rtlCol="0">
            <a:spAutoFit/>
          </a:bodyPr>
          <a:lstStyle/>
          <a:p>
            <a:r>
              <a:rPr lang="es-ES" altLang="en-US" dirty="0">
                <a:latin typeface="Open Sans" panose="020B0606030504020204"/>
              </a:rPr>
              <a:t>Lo que vas a necesitar</a:t>
            </a:r>
          </a:p>
        </p:txBody>
      </p:sp>
      <p:sp>
        <p:nvSpPr>
          <p:cNvPr id="24" name="Rectángulo redondeado 23"/>
          <p:cNvSpPr/>
          <p:nvPr/>
        </p:nvSpPr>
        <p:spPr>
          <a:xfrm>
            <a:off x="6255385" y="2483485"/>
            <a:ext cx="2990850" cy="37719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5" name="Cuadro de texto 24"/>
          <p:cNvSpPr txBox="1"/>
          <p:nvPr/>
        </p:nvSpPr>
        <p:spPr>
          <a:xfrm>
            <a:off x="2426335" y="3470985"/>
            <a:ext cx="7339330" cy="2031325"/>
          </a:xfrm>
          <a:prstGeom prst="rect">
            <a:avLst/>
          </a:prstGeom>
          <a:noFill/>
          <a:ln w="38100">
            <a:solidFill>
              <a:srgbClr val="4575BD"/>
            </a:solidFill>
          </a:ln>
        </p:spPr>
        <p:txBody>
          <a:bodyPr wrap="square" rtlCol="0">
            <a:spAutoFit/>
          </a:bodyPr>
          <a:lstStyle/>
          <a:p>
            <a:pPr marL="285750" indent="-285750" algn="just">
              <a:buFont typeface="Wingdings" panose="05000000000000000000" charset="0"/>
              <a:buChar char="ü"/>
            </a:pPr>
            <a:endParaRPr lang="es-CO" altLang="en-US" sz="1400" dirty="0" smtClean="0">
              <a:solidFill>
                <a:schemeClr val="tx1">
                  <a:lumMod val="75000"/>
                  <a:lumOff val="25000"/>
                </a:schemeClr>
              </a:solidFill>
              <a:latin typeface="Calibri" panose="020F0502020204030204" pitchFamily="34" charset="0"/>
              <a:cs typeface="Calibri" panose="020F0502020204030204" pitchFamily="34" charset="0"/>
            </a:endParaRPr>
          </a:p>
          <a:p>
            <a:pPr marL="285750" indent="-285750" algn="just">
              <a:buFont typeface="Wingdings" panose="05000000000000000000" charset="0"/>
              <a:buChar char="ü"/>
            </a:pPr>
            <a:r>
              <a:rPr lang="es-CO" altLang="en-US" sz="1400" dirty="0" smtClean="0">
                <a:solidFill>
                  <a:schemeClr val="tx1">
                    <a:lumMod val="75000"/>
                    <a:lumOff val="25000"/>
                  </a:schemeClr>
                </a:solidFill>
                <a:latin typeface="Open Sans" panose="020B0606030504020204"/>
                <a:cs typeface="Calibri" panose="020F0502020204030204" pitchFamily="34" charset="0"/>
              </a:rPr>
              <a:t>La </a:t>
            </a:r>
            <a:r>
              <a:rPr lang="es-CO" altLang="en-US" sz="1400" dirty="0">
                <a:solidFill>
                  <a:schemeClr val="tx1">
                    <a:lumMod val="75000"/>
                    <a:lumOff val="25000"/>
                  </a:schemeClr>
                </a:solidFill>
                <a:latin typeface="Open Sans" panose="020B0606030504020204"/>
                <a:cs typeface="Calibri" panose="020F0502020204030204" pitchFamily="34" charset="0"/>
              </a:rPr>
              <a:t>importancia de los sistemas embebidos en el campo de los </a:t>
            </a:r>
            <a:r>
              <a:rPr lang="es-CO" altLang="en-US" sz="1400" dirty="0" err="1">
                <a:solidFill>
                  <a:schemeClr val="tx1">
                    <a:lumMod val="75000"/>
                    <a:lumOff val="25000"/>
                  </a:schemeClr>
                </a:solidFill>
                <a:latin typeface="Open Sans" panose="020B0606030504020204"/>
                <a:cs typeface="Calibri" panose="020F0502020204030204" pitchFamily="34" charset="0"/>
              </a:rPr>
              <a:t>microcontroladores</a:t>
            </a:r>
            <a:r>
              <a:rPr lang="es-CO" altLang="en-US" sz="1400" dirty="0">
                <a:solidFill>
                  <a:schemeClr val="tx1">
                    <a:lumMod val="75000"/>
                    <a:lumOff val="25000"/>
                  </a:schemeClr>
                </a:solidFill>
                <a:latin typeface="Open Sans" panose="020B0606030504020204"/>
                <a:cs typeface="Calibri" panose="020F0502020204030204" pitchFamily="34" charset="0"/>
              </a:rPr>
              <a:t>.</a:t>
            </a:r>
          </a:p>
          <a:p>
            <a:pPr marL="285750" indent="-285750" algn="just">
              <a:buFont typeface="Wingdings" panose="05000000000000000000" charset="0"/>
              <a:buChar char="ü"/>
            </a:pPr>
            <a:r>
              <a:rPr lang="es-CO" altLang="en-US" sz="1400" dirty="0" smtClean="0">
                <a:solidFill>
                  <a:schemeClr val="tx1">
                    <a:lumMod val="75000"/>
                    <a:lumOff val="25000"/>
                  </a:schemeClr>
                </a:solidFill>
                <a:latin typeface="Open Sans" panose="020B0606030504020204"/>
                <a:cs typeface="Calibri" panose="020F0502020204030204" pitchFamily="34" charset="0"/>
              </a:rPr>
              <a:t>Normas </a:t>
            </a:r>
            <a:r>
              <a:rPr lang="es-CO" altLang="en-US" sz="1400" dirty="0">
                <a:solidFill>
                  <a:schemeClr val="tx1">
                    <a:lumMod val="75000"/>
                    <a:lumOff val="25000"/>
                  </a:schemeClr>
                </a:solidFill>
                <a:latin typeface="Open Sans" panose="020B0606030504020204"/>
                <a:cs typeface="Calibri" panose="020F0502020204030204" pitchFamily="34" charset="0"/>
              </a:rPr>
              <a:t>que se deben tener en cuenta en el campo laboral.</a:t>
            </a:r>
          </a:p>
          <a:p>
            <a:pPr marL="285750" indent="-285750" algn="just">
              <a:buFont typeface="Wingdings" panose="05000000000000000000" charset="0"/>
              <a:buChar char="ü"/>
            </a:pPr>
            <a:r>
              <a:rPr lang="es-CO" altLang="en-US" sz="1400" dirty="0" smtClean="0">
                <a:solidFill>
                  <a:schemeClr val="tx1">
                    <a:lumMod val="75000"/>
                    <a:lumOff val="25000"/>
                  </a:schemeClr>
                </a:solidFill>
                <a:latin typeface="Open Sans" panose="020B0606030504020204"/>
                <a:cs typeface="Calibri" panose="020F0502020204030204" pitchFamily="34" charset="0"/>
              </a:rPr>
              <a:t>Técnicas </a:t>
            </a:r>
            <a:r>
              <a:rPr lang="es-CO" altLang="en-US" sz="1400" dirty="0">
                <a:solidFill>
                  <a:schemeClr val="tx1">
                    <a:lumMod val="75000"/>
                    <a:lumOff val="25000"/>
                  </a:schemeClr>
                </a:solidFill>
                <a:latin typeface="Open Sans" panose="020B0606030504020204"/>
                <a:cs typeface="Calibri" panose="020F0502020204030204" pitchFamily="34" charset="0"/>
              </a:rPr>
              <a:t>para la redacción de textos en inglés y español.</a:t>
            </a:r>
          </a:p>
          <a:p>
            <a:pPr marL="285750" indent="-285750" algn="just">
              <a:buFont typeface="Wingdings" panose="05000000000000000000" charset="0"/>
              <a:buChar char="ü"/>
            </a:pPr>
            <a:r>
              <a:rPr lang="es-CO" altLang="en-US" sz="1400" dirty="0" smtClean="0">
                <a:solidFill>
                  <a:schemeClr val="tx1">
                    <a:lumMod val="75000"/>
                    <a:lumOff val="25000"/>
                  </a:schemeClr>
                </a:solidFill>
                <a:latin typeface="Open Sans" panose="020B0606030504020204"/>
                <a:cs typeface="Calibri" panose="020F0502020204030204" pitchFamily="34" charset="0"/>
              </a:rPr>
              <a:t>Como </a:t>
            </a:r>
            <a:r>
              <a:rPr lang="es-CO" altLang="en-US" sz="1400" dirty="0">
                <a:solidFill>
                  <a:schemeClr val="tx1">
                    <a:lumMod val="75000"/>
                    <a:lumOff val="25000"/>
                  </a:schemeClr>
                </a:solidFill>
                <a:latin typeface="Open Sans" panose="020B0606030504020204"/>
                <a:cs typeface="Calibri" panose="020F0502020204030204" pitchFamily="34" charset="0"/>
              </a:rPr>
              <a:t>se debe elaborar una ficha técnica adecuadamente con todos sus parámetros.</a:t>
            </a:r>
          </a:p>
          <a:p>
            <a:pPr marL="285750" indent="-285750" algn="just">
              <a:buFont typeface="Wingdings" panose="05000000000000000000" charset="0"/>
              <a:buChar char="ü"/>
            </a:pPr>
            <a:r>
              <a:rPr lang="es-CO" altLang="en-US" sz="1400" dirty="0" smtClean="0">
                <a:solidFill>
                  <a:schemeClr val="tx1">
                    <a:lumMod val="75000"/>
                    <a:lumOff val="25000"/>
                  </a:schemeClr>
                </a:solidFill>
                <a:latin typeface="Open Sans" panose="020B0606030504020204"/>
                <a:cs typeface="Calibri" panose="020F0502020204030204" pitchFamily="34" charset="0"/>
              </a:rPr>
              <a:t>Como </a:t>
            </a:r>
            <a:r>
              <a:rPr lang="es-CO" altLang="en-US" sz="1400" dirty="0">
                <a:solidFill>
                  <a:schemeClr val="tx1">
                    <a:lumMod val="75000"/>
                    <a:lumOff val="25000"/>
                  </a:schemeClr>
                </a:solidFill>
                <a:latin typeface="Open Sans" panose="020B0606030504020204"/>
                <a:cs typeface="Calibri" panose="020F0502020204030204" pitchFamily="34" charset="0"/>
              </a:rPr>
              <a:t>se debe realizar un informe, cual es la manera adecuada, haciendo énfasis en las normas Icontec y IEEE.</a:t>
            </a:r>
          </a:p>
          <a:p>
            <a:pPr marL="285750" indent="-285750" algn="just">
              <a:buFont typeface="Wingdings" panose="05000000000000000000" charset="0"/>
              <a:buChar char="ü"/>
            </a:pPr>
            <a:r>
              <a:rPr lang="es-CO" altLang="en-US" sz="1400" dirty="0">
                <a:solidFill>
                  <a:schemeClr val="tx1">
                    <a:lumMod val="75000"/>
                    <a:lumOff val="25000"/>
                  </a:schemeClr>
                </a:solidFill>
                <a:latin typeface="Open Sans" panose="020B0606030504020204"/>
                <a:cs typeface="Calibri" panose="020F0502020204030204" pitchFamily="34" charset="0"/>
              </a:rPr>
              <a:t>L</a:t>
            </a:r>
            <a:r>
              <a:rPr lang="es-CO" altLang="en-US" sz="1400" dirty="0" smtClean="0">
                <a:solidFill>
                  <a:schemeClr val="tx1">
                    <a:lumMod val="75000"/>
                    <a:lumOff val="25000"/>
                  </a:schemeClr>
                </a:solidFill>
                <a:latin typeface="Open Sans" panose="020B0606030504020204"/>
                <a:cs typeface="Calibri" panose="020F0502020204030204" pitchFamily="34" charset="0"/>
              </a:rPr>
              <a:t>a </a:t>
            </a:r>
            <a:r>
              <a:rPr lang="es-CO" altLang="en-US" sz="1400" dirty="0">
                <a:solidFill>
                  <a:schemeClr val="tx1">
                    <a:lumMod val="75000"/>
                    <a:lumOff val="25000"/>
                  </a:schemeClr>
                </a:solidFill>
                <a:latin typeface="Open Sans" panose="020B0606030504020204"/>
                <a:cs typeface="Calibri" panose="020F0502020204030204" pitchFamily="34" charset="0"/>
              </a:rPr>
              <a:t>importancia y aplicación de la hoja de características de componentes</a:t>
            </a:r>
            <a:r>
              <a:rPr lang="es-CO" altLang="en-US" sz="1400" dirty="0" smtClean="0">
                <a:solidFill>
                  <a:schemeClr val="tx1">
                    <a:lumMod val="75000"/>
                    <a:lumOff val="25000"/>
                  </a:schemeClr>
                </a:solidFill>
                <a:latin typeface="Open Sans" panose="020B0606030504020204"/>
                <a:cs typeface="Calibri" panose="020F0502020204030204" pitchFamily="34" charset="0"/>
              </a:rPr>
              <a:t>.</a:t>
            </a:r>
          </a:p>
          <a:p>
            <a:pPr marL="285750" indent="-285750" algn="just">
              <a:buFont typeface="Wingdings" panose="05000000000000000000" charset="0"/>
              <a:buChar char="ü"/>
            </a:pPr>
            <a:endParaRPr lang="es-CO" altLang="en-US" sz="1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7" name="Rectángulo 6"/>
          <p:cNvSpPr/>
          <p:nvPr/>
        </p:nvSpPr>
        <p:spPr>
          <a:xfrm>
            <a:off x="285115" y="6107430"/>
            <a:ext cx="2355215" cy="67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6" name="Rectángulo redondeado 1">
            <a:extLst>
              <a:ext uri="{FF2B5EF4-FFF2-40B4-BE49-F238E27FC236}">
                <a16:creationId xmlns="" xmlns:a16="http://schemas.microsoft.com/office/drawing/2014/main" id="{D63B8947-B0B6-49B0-9376-5DC74B1323DD}"/>
              </a:ext>
            </a:extLst>
          </p:cNvPr>
          <p:cNvSpPr/>
          <p:nvPr/>
        </p:nvSpPr>
        <p:spPr>
          <a:xfrm>
            <a:off x="1244185" y="1311049"/>
            <a:ext cx="9703630" cy="559586"/>
          </a:xfrm>
          <a:prstGeom prst="roundRect">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solidFill>
                <a:latin typeface="Open Sans" panose="020B0606030504020204"/>
              </a:rPr>
              <a:t>CARACTERIZACIÓN Y APLICACIÓN DE SISTEMAS EMBEBIDOS</a:t>
            </a:r>
            <a:endParaRPr lang="es-ES" sz="1400" b="1" dirty="0">
              <a:solidFill>
                <a:schemeClr val="tx1"/>
              </a:solidFill>
              <a:latin typeface="Open Sans" panose="020B0606030504020204"/>
            </a:endParaRPr>
          </a:p>
        </p:txBody>
      </p:sp>
      <p:pic>
        <p:nvPicPr>
          <p:cNvPr id="20" name="Imagen 19" descr="icono-tijera-linea"/>
          <p:cNvPicPr>
            <a:picLocks noChangeAspect="1"/>
          </p:cNvPicPr>
          <p:nvPr/>
        </p:nvPicPr>
        <p:blipFill>
          <a:blip r:embed="rId4"/>
          <a:stretch>
            <a:fillRect/>
          </a:stretch>
        </p:blipFill>
        <p:spPr>
          <a:xfrm>
            <a:off x="6200304" y="2329180"/>
            <a:ext cx="685800" cy="685800"/>
          </a:xfrm>
          <a:prstGeom prst="rect">
            <a:avLst/>
          </a:prstGeom>
        </p:spPr>
      </p:pic>
      <p:pic>
        <p:nvPicPr>
          <p:cNvPr id="19" name="Imagen 18" descr="icono-cerebro-linea"/>
          <p:cNvPicPr>
            <a:picLocks noChangeAspect="1"/>
          </p:cNvPicPr>
          <p:nvPr/>
        </p:nvPicPr>
        <p:blipFill>
          <a:blip r:embed="rId5"/>
          <a:stretch>
            <a:fillRect/>
          </a:stretch>
        </p:blipFill>
        <p:spPr>
          <a:xfrm>
            <a:off x="2651760" y="2329180"/>
            <a:ext cx="685800" cy="6858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37305" y="1423504"/>
            <a:ext cx="5600636" cy="369332"/>
          </a:xfrm>
          <a:prstGeom prst="rect">
            <a:avLst/>
          </a:prstGeom>
          <a:solidFill>
            <a:schemeClr val="accent4">
              <a:lumMod val="20000"/>
              <a:lumOff val="80000"/>
            </a:schemeClr>
          </a:solidFill>
        </p:spPr>
        <p:txBody>
          <a:bodyPr wrap="none">
            <a:spAutoFit/>
          </a:bodyPr>
          <a:lstStyle/>
          <a:p>
            <a:r>
              <a:rPr lang="es-CO" dirty="0" smtClean="0">
                <a:solidFill>
                  <a:srgbClr val="1A3255"/>
                </a:solidFill>
                <a:latin typeface="Open Sans" panose="020B0606030504020204"/>
              </a:rPr>
              <a:t>IDENTIFICADORES, TIPOS DE DATOS, VARIABLES Y CONSTANTES</a:t>
            </a:r>
            <a:endParaRPr lang="es-CO" dirty="0">
              <a:solidFill>
                <a:srgbClr val="1A3255"/>
              </a:solidFill>
              <a:latin typeface="Open Sans" panose="020B0606030504020204"/>
            </a:endParaRPr>
          </a:p>
        </p:txBody>
      </p:sp>
      <p:sp>
        <p:nvSpPr>
          <p:cNvPr id="3" name="Rectángulo redondeado 2"/>
          <p:cNvSpPr/>
          <p:nvPr/>
        </p:nvSpPr>
        <p:spPr>
          <a:xfrm>
            <a:off x="345474" y="1815391"/>
            <a:ext cx="11384410" cy="4231447"/>
          </a:xfrm>
          <a:prstGeom prst="roundRect">
            <a:avLst/>
          </a:prstGeom>
          <a:noFill/>
          <a:ln w="57150">
            <a:solidFill>
              <a:schemeClr val="accent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sp>
        <p:nvSpPr>
          <p:cNvPr id="5" name="Rectángulo 4"/>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4" name="Rectángulo redondeado 3"/>
          <p:cNvSpPr/>
          <p:nvPr/>
        </p:nvSpPr>
        <p:spPr>
          <a:xfrm>
            <a:off x="709544" y="317581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2</a:t>
            </a:r>
            <a:endParaRPr lang="es-CO" b="1" dirty="0">
              <a:latin typeface="Open Sans" panose="020B0606030504020204"/>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421" y="2356166"/>
            <a:ext cx="3494476" cy="3120402"/>
          </a:xfrm>
          <a:prstGeom prst="rect">
            <a:avLst/>
          </a:prstGeom>
        </p:spPr>
      </p:pic>
      <p:sp>
        <p:nvSpPr>
          <p:cNvPr id="9" name="Rectángulo redondeado 8"/>
          <p:cNvSpPr/>
          <p:nvPr/>
        </p:nvSpPr>
        <p:spPr>
          <a:xfrm>
            <a:off x="707871" y="3730335"/>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3</a:t>
            </a:r>
            <a:endParaRPr lang="es-CO" b="1" dirty="0">
              <a:latin typeface="Open Sans" panose="020B0606030504020204"/>
            </a:endParaRPr>
          </a:p>
        </p:txBody>
      </p:sp>
      <p:sp>
        <p:nvSpPr>
          <p:cNvPr id="10" name="Rectángulo redondeado 9"/>
          <p:cNvSpPr/>
          <p:nvPr/>
        </p:nvSpPr>
        <p:spPr>
          <a:xfrm>
            <a:off x="707871" y="262575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1</a:t>
            </a:r>
            <a:endParaRPr lang="es-CO" b="1" dirty="0">
              <a:latin typeface="Open Sans" panose="020B0606030504020204"/>
            </a:endParaRPr>
          </a:p>
        </p:txBody>
      </p:sp>
      <p:sp>
        <p:nvSpPr>
          <p:cNvPr id="11" name="Rectángulo redondeado 10"/>
          <p:cNvSpPr/>
          <p:nvPr/>
        </p:nvSpPr>
        <p:spPr>
          <a:xfrm>
            <a:off x="707870" y="428039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4</a:t>
            </a:r>
            <a:endParaRPr lang="es-CO" b="1" dirty="0">
              <a:latin typeface="Open Sans" panose="020B0606030504020204"/>
            </a:endParaRPr>
          </a:p>
        </p:txBody>
      </p:sp>
      <p:sp>
        <p:nvSpPr>
          <p:cNvPr id="12" name="Rectángulo redondeado 11"/>
          <p:cNvSpPr/>
          <p:nvPr/>
        </p:nvSpPr>
        <p:spPr>
          <a:xfrm>
            <a:off x="707870" y="483045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5</a:t>
            </a:r>
            <a:endParaRPr lang="es-CO" b="1" dirty="0">
              <a:latin typeface="Open Sans" panose="020B0606030504020204"/>
            </a:endParaRPr>
          </a:p>
        </p:txBody>
      </p:sp>
      <p:sp>
        <p:nvSpPr>
          <p:cNvPr id="13" name="CuadroTexto 12"/>
          <p:cNvSpPr txBox="1"/>
          <p:nvPr/>
        </p:nvSpPr>
        <p:spPr>
          <a:xfrm>
            <a:off x="1107749" y="2656999"/>
            <a:ext cx="1181798" cy="307777"/>
          </a:xfrm>
          <a:prstGeom prst="rect">
            <a:avLst/>
          </a:prstGeom>
          <a:noFill/>
        </p:spPr>
        <p:txBody>
          <a:bodyPr wrap="none" rtlCol="0">
            <a:spAutoFit/>
          </a:bodyPr>
          <a:lstStyle/>
          <a:p>
            <a:r>
              <a:rPr lang="es-CO" sz="1400" dirty="0">
                <a:latin typeface="Open Sans" panose="020B0606030504020204"/>
              </a:rPr>
              <a:t>Identificadores</a:t>
            </a:r>
          </a:p>
        </p:txBody>
      </p:sp>
      <p:sp>
        <p:nvSpPr>
          <p:cNvPr id="14" name="CuadroTexto 13"/>
          <p:cNvSpPr txBox="1"/>
          <p:nvPr/>
        </p:nvSpPr>
        <p:spPr>
          <a:xfrm>
            <a:off x="1107749" y="3112787"/>
            <a:ext cx="2461361" cy="523220"/>
          </a:xfrm>
          <a:prstGeom prst="rect">
            <a:avLst/>
          </a:prstGeom>
          <a:noFill/>
        </p:spPr>
        <p:txBody>
          <a:bodyPr wrap="square" rtlCol="0">
            <a:spAutoFit/>
          </a:bodyPr>
          <a:lstStyle/>
          <a:p>
            <a:r>
              <a:rPr lang="es-CO" sz="1400" dirty="0">
                <a:latin typeface="Open Sans" panose="020B0606030504020204"/>
              </a:rPr>
              <a:t>Tipos de datos, modificadores de tipo y modificadores de </a:t>
            </a:r>
            <a:r>
              <a:rPr lang="es-CO" sz="1400" dirty="0" smtClean="0">
                <a:latin typeface="Open Sans" panose="020B0606030504020204"/>
              </a:rPr>
              <a:t>acceso</a:t>
            </a:r>
            <a:endParaRPr lang="es-CO" sz="1400" dirty="0">
              <a:latin typeface="Open Sans" panose="020B0606030504020204"/>
            </a:endParaRPr>
          </a:p>
        </p:txBody>
      </p:sp>
      <p:sp>
        <p:nvSpPr>
          <p:cNvPr id="15" name="CuadroTexto 14"/>
          <p:cNvSpPr txBox="1"/>
          <p:nvPr/>
        </p:nvSpPr>
        <p:spPr>
          <a:xfrm>
            <a:off x="1110080" y="3773686"/>
            <a:ext cx="2456698" cy="307777"/>
          </a:xfrm>
          <a:prstGeom prst="rect">
            <a:avLst/>
          </a:prstGeom>
          <a:noFill/>
        </p:spPr>
        <p:txBody>
          <a:bodyPr wrap="none" rtlCol="0">
            <a:spAutoFit/>
          </a:bodyPr>
          <a:lstStyle/>
          <a:p>
            <a:r>
              <a:rPr lang="es-CO" sz="1400" dirty="0">
                <a:latin typeface="Open Sans" panose="020B0606030504020204"/>
              </a:rPr>
              <a:t>Declaración de variables y </a:t>
            </a:r>
            <a:r>
              <a:rPr lang="es-CO" sz="1400" dirty="0" smtClean="0">
                <a:latin typeface="Open Sans" panose="020B0606030504020204"/>
              </a:rPr>
              <a:t>alcance</a:t>
            </a:r>
            <a:endParaRPr lang="es-CO" sz="1400" dirty="0">
              <a:latin typeface="Open Sans" panose="020B0606030504020204"/>
            </a:endParaRPr>
          </a:p>
        </p:txBody>
      </p:sp>
      <p:sp>
        <p:nvSpPr>
          <p:cNvPr id="16" name="CuadroTexto 15"/>
          <p:cNvSpPr txBox="1"/>
          <p:nvPr/>
        </p:nvSpPr>
        <p:spPr>
          <a:xfrm>
            <a:off x="1107749" y="4202312"/>
            <a:ext cx="2638341" cy="523220"/>
          </a:xfrm>
          <a:prstGeom prst="rect">
            <a:avLst/>
          </a:prstGeom>
          <a:noFill/>
        </p:spPr>
        <p:txBody>
          <a:bodyPr wrap="square" rtlCol="0">
            <a:spAutoFit/>
          </a:bodyPr>
          <a:lstStyle/>
          <a:p>
            <a:r>
              <a:rPr lang="es-CO" sz="1400" dirty="0">
                <a:latin typeface="Open Sans" panose="020B0606030504020204"/>
              </a:rPr>
              <a:t>Especificaciones de almacenamiento de los tipos de </a:t>
            </a:r>
            <a:r>
              <a:rPr lang="es-CO" sz="1400" dirty="0" smtClean="0">
                <a:latin typeface="Open Sans" panose="020B0606030504020204"/>
              </a:rPr>
              <a:t>datos</a:t>
            </a:r>
            <a:endParaRPr lang="es-CO" sz="1400" dirty="0">
              <a:latin typeface="Open Sans" panose="020B0606030504020204"/>
            </a:endParaRPr>
          </a:p>
        </p:txBody>
      </p:sp>
      <p:sp>
        <p:nvSpPr>
          <p:cNvPr id="17" name="CuadroTexto 16"/>
          <p:cNvSpPr txBox="1"/>
          <p:nvPr/>
        </p:nvSpPr>
        <p:spPr>
          <a:xfrm>
            <a:off x="1107749" y="4846381"/>
            <a:ext cx="939040" cy="307777"/>
          </a:xfrm>
          <a:prstGeom prst="rect">
            <a:avLst/>
          </a:prstGeom>
          <a:noFill/>
        </p:spPr>
        <p:txBody>
          <a:bodyPr wrap="none" rtlCol="0">
            <a:spAutoFit/>
          </a:bodyPr>
          <a:lstStyle/>
          <a:p>
            <a:r>
              <a:rPr lang="es-CO" sz="1400" dirty="0">
                <a:latin typeface="Open Sans" panose="020B0606030504020204"/>
              </a:rPr>
              <a:t>Constantes</a:t>
            </a:r>
          </a:p>
        </p:txBody>
      </p:sp>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156726"/>
            <a:ext cx="2995597" cy="579170"/>
          </a:xfrm>
          <a:prstGeom prst="rect">
            <a:avLst/>
          </a:prstGeom>
        </p:spPr>
      </p:pic>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2620554"/>
            <a:ext cx="2995597" cy="579170"/>
          </a:xfrm>
          <a:prstGeom prst="rect">
            <a:avLst/>
          </a:prstGeom>
        </p:spPr>
      </p:pic>
      <p:pic>
        <p:nvPicPr>
          <p:cNvPr id="20" name="Imagen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725864"/>
            <a:ext cx="2995597" cy="579170"/>
          </a:xfrm>
          <a:prstGeom prst="rect">
            <a:avLst/>
          </a:prstGeom>
        </p:spPr>
      </p:pic>
      <p:pic>
        <p:nvPicPr>
          <p:cNvPr id="21" name="Imagen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4281612"/>
            <a:ext cx="2995597" cy="579170"/>
          </a:xfrm>
          <a:prstGeom prst="rect">
            <a:avLst/>
          </a:prstGeom>
        </p:spPr>
      </p:pic>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97" y="4817819"/>
            <a:ext cx="2995597" cy="579170"/>
          </a:xfrm>
          <a:prstGeom prst="rect">
            <a:avLst/>
          </a:prstGeom>
        </p:spPr>
      </p:pic>
      <p:sp>
        <p:nvSpPr>
          <p:cNvPr id="6" name="Rectángulo 5"/>
          <p:cNvSpPr/>
          <p:nvPr/>
        </p:nvSpPr>
        <p:spPr>
          <a:xfrm>
            <a:off x="4021393" y="2005781"/>
            <a:ext cx="4058711" cy="3864077"/>
          </a:xfrm>
          <a:prstGeom prst="rect">
            <a:avLst/>
          </a:prstGeom>
          <a:solidFill>
            <a:schemeClr val="accent4">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dirty="0">
              <a:solidFill>
                <a:schemeClr val="tx1">
                  <a:lumMod val="75000"/>
                  <a:lumOff val="25000"/>
                </a:schemeClr>
              </a:solidFill>
              <a:latin typeface="Open Sans" panose="020B0606030504020204"/>
            </a:endParaRPr>
          </a:p>
        </p:txBody>
      </p:sp>
      <p:sp>
        <p:nvSpPr>
          <p:cNvPr id="7" name="Flecha derecha 6"/>
          <p:cNvSpPr/>
          <p:nvPr/>
        </p:nvSpPr>
        <p:spPr>
          <a:xfrm>
            <a:off x="7446930" y="5129888"/>
            <a:ext cx="422787" cy="3912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23"/>
          <p:cNvPicPr>
            <a:picLocks noChangeAspect="1"/>
          </p:cNvPicPr>
          <p:nvPr/>
        </p:nvPicPr>
        <p:blipFill>
          <a:blip r:embed="rId5"/>
          <a:stretch>
            <a:fillRect/>
          </a:stretch>
        </p:blipFill>
        <p:spPr>
          <a:xfrm>
            <a:off x="7473925" y="5232155"/>
            <a:ext cx="463336" cy="463336"/>
          </a:xfrm>
          <a:prstGeom prst="rect">
            <a:avLst/>
          </a:prstGeom>
        </p:spPr>
      </p:pic>
      <p:sp>
        <p:nvSpPr>
          <p:cNvPr id="26" name="CuadroTexto 25"/>
          <p:cNvSpPr txBox="1"/>
          <p:nvPr/>
        </p:nvSpPr>
        <p:spPr>
          <a:xfrm>
            <a:off x="4486767" y="4788310"/>
            <a:ext cx="2894895" cy="307777"/>
          </a:xfrm>
          <a:prstGeom prst="rect">
            <a:avLst/>
          </a:prstGeom>
          <a:solidFill>
            <a:schemeClr val="accent4"/>
          </a:solidFill>
          <a:ln>
            <a:solidFill>
              <a:schemeClr val="accent4"/>
            </a:solidFill>
          </a:ln>
        </p:spPr>
        <p:txBody>
          <a:bodyPr wrap="square" rtlCol="0">
            <a:spAutoFit/>
          </a:bodyPr>
          <a:lstStyle/>
          <a:p>
            <a:r>
              <a:rPr lang="es-CO" sz="1400" dirty="0">
                <a:solidFill>
                  <a:schemeClr val="tx1">
                    <a:lumMod val="75000"/>
                    <a:lumOff val="25000"/>
                  </a:schemeClr>
                </a:solidFill>
                <a:latin typeface="Open Sans" panose="020B0606030504020204"/>
              </a:rPr>
              <a:t>R</a:t>
            </a:r>
            <a:r>
              <a:rPr lang="es-CO" sz="1400" dirty="0" smtClean="0">
                <a:solidFill>
                  <a:schemeClr val="tx1">
                    <a:lumMod val="75000"/>
                    <a:lumOff val="25000"/>
                  </a:schemeClr>
                </a:solidFill>
                <a:latin typeface="Open Sans" panose="020B0606030504020204"/>
              </a:rPr>
              <a:t>ango </a:t>
            </a:r>
            <a:r>
              <a:rPr lang="es-CO" sz="1400" dirty="0">
                <a:solidFill>
                  <a:schemeClr val="tx1">
                    <a:lumMod val="75000"/>
                    <a:lumOff val="25000"/>
                  </a:schemeClr>
                </a:solidFill>
                <a:latin typeface="Open Sans" panose="020B0606030504020204"/>
              </a:rPr>
              <a:t>de las variables en lenguaje C</a:t>
            </a:r>
          </a:p>
        </p:txBody>
      </p:sp>
      <p:sp>
        <p:nvSpPr>
          <p:cNvPr id="27" name="CuadroTexto 26"/>
          <p:cNvSpPr txBox="1"/>
          <p:nvPr/>
        </p:nvSpPr>
        <p:spPr>
          <a:xfrm>
            <a:off x="4178709" y="2083078"/>
            <a:ext cx="3758551" cy="116955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panose="020B0606030504020204"/>
              </a:rPr>
              <a:t>Además, es posible asignar dos modificadores seguidos a un mismo tipo de datos, aunque esto dependerá del sistema operativo del compilador, por ello es necesario recurrir al manual, ya que hay compiladores de 16 bits, 32 bits, entre otros.</a:t>
            </a:r>
          </a:p>
        </p:txBody>
      </p:sp>
      <p:pic>
        <p:nvPicPr>
          <p:cNvPr id="30" name="Imagen 29"/>
          <p:cNvPicPr/>
          <p:nvPr/>
        </p:nvPicPr>
        <p:blipFill>
          <a:blip r:embed="rId6"/>
          <a:stretch>
            <a:fillRect/>
          </a:stretch>
        </p:blipFill>
        <p:spPr>
          <a:xfrm>
            <a:off x="4478948" y="3248408"/>
            <a:ext cx="3200046" cy="1520238"/>
          </a:xfrm>
          <a:prstGeom prst="rect">
            <a:avLst/>
          </a:prstGeom>
        </p:spPr>
      </p:pic>
      <p:sp>
        <p:nvSpPr>
          <p:cNvPr id="31" name="Flecha derecha 30"/>
          <p:cNvSpPr/>
          <p:nvPr/>
        </p:nvSpPr>
        <p:spPr>
          <a:xfrm flipH="1">
            <a:off x="4232323" y="5129888"/>
            <a:ext cx="422787" cy="3912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2" name="Imagen 31"/>
          <p:cNvPicPr>
            <a:picLocks noChangeAspect="1"/>
          </p:cNvPicPr>
          <p:nvPr/>
        </p:nvPicPr>
        <p:blipFill>
          <a:blip r:embed="rId5"/>
          <a:stretch>
            <a:fillRect/>
          </a:stretch>
        </p:blipFill>
        <p:spPr>
          <a:xfrm>
            <a:off x="3375550" y="3282069"/>
            <a:ext cx="463336" cy="463336"/>
          </a:xfrm>
          <a:prstGeom prst="rect">
            <a:avLst/>
          </a:prstGeom>
        </p:spPr>
      </p:pic>
    </p:spTree>
    <p:extLst>
      <p:ext uri="{BB962C8B-B14F-4D97-AF65-F5344CB8AC3E}">
        <p14:creationId xmlns:p14="http://schemas.microsoft.com/office/powerpoint/2010/main" val="23343556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37305" y="1423504"/>
            <a:ext cx="5600636" cy="369332"/>
          </a:xfrm>
          <a:prstGeom prst="rect">
            <a:avLst/>
          </a:prstGeom>
          <a:solidFill>
            <a:schemeClr val="accent4">
              <a:lumMod val="20000"/>
              <a:lumOff val="80000"/>
            </a:schemeClr>
          </a:solidFill>
        </p:spPr>
        <p:txBody>
          <a:bodyPr wrap="none">
            <a:spAutoFit/>
          </a:bodyPr>
          <a:lstStyle/>
          <a:p>
            <a:r>
              <a:rPr lang="es-CO" dirty="0" smtClean="0">
                <a:solidFill>
                  <a:srgbClr val="1A3255"/>
                </a:solidFill>
                <a:latin typeface="Open Sans" panose="020B0606030504020204"/>
              </a:rPr>
              <a:t>IDENTIFICADORES, TIPOS DE DATOS, VARIABLES Y CONSTANTES</a:t>
            </a:r>
            <a:endParaRPr lang="es-CO" dirty="0">
              <a:solidFill>
                <a:srgbClr val="1A3255"/>
              </a:solidFill>
              <a:latin typeface="Open Sans" panose="020B0606030504020204"/>
            </a:endParaRPr>
          </a:p>
        </p:txBody>
      </p:sp>
      <p:sp>
        <p:nvSpPr>
          <p:cNvPr id="3" name="Rectángulo redondeado 2"/>
          <p:cNvSpPr/>
          <p:nvPr/>
        </p:nvSpPr>
        <p:spPr>
          <a:xfrm>
            <a:off x="345474" y="1815391"/>
            <a:ext cx="11384410" cy="4231447"/>
          </a:xfrm>
          <a:prstGeom prst="roundRect">
            <a:avLst/>
          </a:prstGeom>
          <a:noFill/>
          <a:ln w="57150">
            <a:solidFill>
              <a:schemeClr val="accent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sp>
        <p:nvSpPr>
          <p:cNvPr id="5" name="Rectángulo 4"/>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4" name="Rectángulo redondeado 3"/>
          <p:cNvSpPr/>
          <p:nvPr/>
        </p:nvSpPr>
        <p:spPr>
          <a:xfrm>
            <a:off x="709544" y="317581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2</a:t>
            </a:r>
            <a:endParaRPr lang="es-CO" b="1" dirty="0">
              <a:latin typeface="Open Sans" panose="020B0606030504020204"/>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421" y="2356166"/>
            <a:ext cx="3494476" cy="3120402"/>
          </a:xfrm>
          <a:prstGeom prst="rect">
            <a:avLst/>
          </a:prstGeom>
        </p:spPr>
      </p:pic>
      <p:sp>
        <p:nvSpPr>
          <p:cNvPr id="9" name="Rectángulo redondeado 8"/>
          <p:cNvSpPr/>
          <p:nvPr/>
        </p:nvSpPr>
        <p:spPr>
          <a:xfrm>
            <a:off x="707871" y="3730335"/>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3</a:t>
            </a:r>
            <a:endParaRPr lang="es-CO" b="1" dirty="0">
              <a:latin typeface="Open Sans" panose="020B0606030504020204"/>
            </a:endParaRPr>
          </a:p>
        </p:txBody>
      </p:sp>
      <p:sp>
        <p:nvSpPr>
          <p:cNvPr id="10" name="Rectángulo redondeado 9"/>
          <p:cNvSpPr/>
          <p:nvPr/>
        </p:nvSpPr>
        <p:spPr>
          <a:xfrm>
            <a:off x="707871" y="262575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1</a:t>
            </a:r>
            <a:endParaRPr lang="es-CO" b="1" dirty="0">
              <a:latin typeface="Open Sans" panose="020B0606030504020204"/>
            </a:endParaRPr>
          </a:p>
        </p:txBody>
      </p:sp>
      <p:sp>
        <p:nvSpPr>
          <p:cNvPr id="11" name="Rectángulo redondeado 10"/>
          <p:cNvSpPr/>
          <p:nvPr/>
        </p:nvSpPr>
        <p:spPr>
          <a:xfrm>
            <a:off x="707870" y="428039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4</a:t>
            </a:r>
            <a:endParaRPr lang="es-CO" b="1" dirty="0">
              <a:latin typeface="Open Sans" panose="020B0606030504020204"/>
            </a:endParaRPr>
          </a:p>
        </p:txBody>
      </p:sp>
      <p:sp>
        <p:nvSpPr>
          <p:cNvPr id="12" name="Rectángulo redondeado 11"/>
          <p:cNvSpPr/>
          <p:nvPr/>
        </p:nvSpPr>
        <p:spPr>
          <a:xfrm>
            <a:off x="707870" y="483045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5</a:t>
            </a:r>
            <a:endParaRPr lang="es-CO" b="1" dirty="0">
              <a:latin typeface="Open Sans" panose="020B0606030504020204"/>
            </a:endParaRPr>
          </a:p>
        </p:txBody>
      </p:sp>
      <p:sp>
        <p:nvSpPr>
          <p:cNvPr id="13" name="CuadroTexto 12"/>
          <p:cNvSpPr txBox="1"/>
          <p:nvPr/>
        </p:nvSpPr>
        <p:spPr>
          <a:xfrm>
            <a:off x="1107749" y="2656999"/>
            <a:ext cx="1181798" cy="307777"/>
          </a:xfrm>
          <a:prstGeom prst="rect">
            <a:avLst/>
          </a:prstGeom>
          <a:noFill/>
        </p:spPr>
        <p:txBody>
          <a:bodyPr wrap="none" rtlCol="0">
            <a:spAutoFit/>
          </a:bodyPr>
          <a:lstStyle/>
          <a:p>
            <a:r>
              <a:rPr lang="es-CO" sz="1400" dirty="0">
                <a:latin typeface="Open Sans" panose="020B0606030504020204"/>
              </a:rPr>
              <a:t>Identificadores</a:t>
            </a:r>
          </a:p>
        </p:txBody>
      </p:sp>
      <p:sp>
        <p:nvSpPr>
          <p:cNvPr id="14" name="CuadroTexto 13"/>
          <p:cNvSpPr txBox="1"/>
          <p:nvPr/>
        </p:nvSpPr>
        <p:spPr>
          <a:xfrm>
            <a:off x="1107749" y="3112787"/>
            <a:ext cx="2461361" cy="523220"/>
          </a:xfrm>
          <a:prstGeom prst="rect">
            <a:avLst/>
          </a:prstGeom>
          <a:noFill/>
        </p:spPr>
        <p:txBody>
          <a:bodyPr wrap="square" rtlCol="0">
            <a:spAutoFit/>
          </a:bodyPr>
          <a:lstStyle/>
          <a:p>
            <a:r>
              <a:rPr lang="es-CO" sz="1400" dirty="0">
                <a:latin typeface="Open Sans" panose="020B0606030504020204"/>
              </a:rPr>
              <a:t>Tipos de datos, modificadores de tipo y modificadores de </a:t>
            </a:r>
            <a:r>
              <a:rPr lang="es-CO" sz="1400" dirty="0" smtClean="0">
                <a:latin typeface="Open Sans" panose="020B0606030504020204"/>
              </a:rPr>
              <a:t>acceso</a:t>
            </a:r>
            <a:endParaRPr lang="es-CO" sz="1400" dirty="0">
              <a:latin typeface="Open Sans" panose="020B0606030504020204"/>
            </a:endParaRPr>
          </a:p>
        </p:txBody>
      </p:sp>
      <p:sp>
        <p:nvSpPr>
          <p:cNvPr id="15" name="CuadroTexto 14"/>
          <p:cNvSpPr txBox="1"/>
          <p:nvPr/>
        </p:nvSpPr>
        <p:spPr>
          <a:xfrm>
            <a:off x="1110080" y="3773686"/>
            <a:ext cx="2456698" cy="307777"/>
          </a:xfrm>
          <a:prstGeom prst="rect">
            <a:avLst/>
          </a:prstGeom>
          <a:noFill/>
        </p:spPr>
        <p:txBody>
          <a:bodyPr wrap="none" rtlCol="0">
            <a:spAutoFit/>
          </a:bodyPr>
          <a:lstStyle/>
          <a:p>
            <a:r>
              <a:rPr lang="es-CO" sz="1400" dirty="0">
                <a:latin typeface="Open Sans" panose="020B0606030504020204"/>
              </a:rPr>
              <a:t>Declaración de variables y </a:t>
            </a:r>
            <a:r>
              <a:rPr lang="es-CO" sz="1400" dirty="0" smtClean="0">
                <a:latin typeface="Open Sans" panose="020B0606030504020204"/>
              </a:rPr>
              <a:t>alcance</a:t>
            </a:r>
            <a:endParaRPr lang="es-CO" sz="1400" dirty="0">
              <a:latin typeface="Open Sans" panose="020B0606030504020204"/>
            </a:endParaRPr>
          </a:p>
        </p:txBody>
      </p:sp>
      <p:sp>
        <p:nvSpPr>
          <p:cNvPr id="16" name="CuadroTexto 15"/>
          <p:cNvSpPr txBox="1"/>
          <p:nvPr/>
        </p:nvSpPr>
        <p:spPr>
          <a:xfrm>
            <a:off x="1107749" y="4202312"/>
            <a:ext cx="2638341" cy="523220"/>
          </a:xfrm>
          <a:prstGeom prst="rect">
            <a:avLst/>
          </a:prstGeom>
          <a:noFill/>
        </p:spPr>
        <p:txBody>
          <a:bodyPr wrap="square" rtlCol="0">
            <a:spAutoFit/>
          </a:bodyPr>
          <a:lstStyle/>
          <a:p>
            <a:r>
              <a:rPr lang="es-CO" sz="1400" dirty="0">
                <a:latin typeface="Open Sans" panose="020B0606030504020204"/>
              </a:rPr>
              <a:t>Especificaciones de almacenamiento de los tipos de </a:t>
            </a:r>
            <a:r>
              <a:rPr lang="es-CO" sz="1400" dirty="0" smtClean="0">
                <a:latin typeface="Open Sans" panose="020B0606030504020204"/>
              </a:rPr>
              <a:t>datos</a:t>
            </a:r>
            <a:endParaRPr lang="es-CO" sz="1400" dirty="0">
              <a:latin typeface="Open Sans" panose="020B0606030504020204"/>
            </a:endParaRPr>
          </a:p>
        </p:txBody>
      </p:sp>
      <p:sp>
        <p:nvSpPr>
          <p:cNvPr id="17" name="CuadroTexto 16"/>
          <p:cNvSpPr txBox="1"/>
          <p:nvPr/>
        </p:nvSpPr>
        <p:spPr>
          <a:xfrm>
            <a:off x="1107749" y="4846381"/>
            <a:ext cx="939040" cy="307777"/>
          </a:xfrm>
          <a:prstGeom prst="rect">
            <a:avLst/>
          </a:prstGeom>
          <a:noFill/>
        </p:spPr>
        <p:txBody>
          <a:bodyPr wrap="none" rtlCol="0">
            <a:spAutoFit/>
          </a:bodyPr>
          <a:lstStyle/>
          <a:p>
            <a:r>
              <a:rPr lang="es-CO" sz="1400" dirty="0">
                <a:latin typeface="Open Sans" panose="020B0606030504020204"/>
              </a:rPr>
              <a:t>Constantes</a:t>
            </a:r>
          </a:p>
        </p:txBody>
      </p:sp>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156726"/>
            <a:ext cx="2995597" cy="579170"/>
          </a:xfrm>
          <a:prstGeom prst="rect">
            <a:avLst/>
          </a:prstGeom>
        </p:spPr>
      </p:pic>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2620554"/>
            <a:ext cx="2995597" cy="579170"/>
          </a:xfrm>
          <a:prstGeom prst="rect">
            <a:avLst/>
          </a:prstGeom>
        </p:spPr>
      </p:pic>
      <p:pic>
        <p:nvPicPr>
          <p:cNvPr id="20" name="Imagen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725864"/>
            <a:ext cx="2995597" cy="579170"/>
          </a:xfrm>
          <a:prstGeom prst="rect">
            <a:avLst/>
          </a:prstGeom>
        </p:spPr>
      </p:pic>
      <p:pic>
        <p:nvPicPr>
          <p:cNvPr id="21" name="Imagen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4281612"/>
            <a:ext cx="2995597" cy="579170"/>
          </a:xfrm>
          <a:prstGeom prst="rect">
            <a:avLst/>
          </a:prstGeom>
        </p:spPr>
      </p:pic>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97" y="4817819"/>
            <a:ext cx="2995597" cy="579170"/>
          </a:xfrm>
          <a:prstGeom prst="rect">
            <a:avLst/>
          </a:prstGeom>
        </p:spPr>
      </p:pic>
      <p:sp>
        <p:nvSpPr>
          <p:cNvPr id="6" name="Rectángulo 5"/>
          <p:cNvSpPr/>
          <p:nvPr/>
        </p:nvSpPr>
        <p:spPr>
          <a:xfrm>
            <a:off x="4021393" y="2005781"/>
            <a:ext cx="4058711" cy="3864077"/>
          </a:xfrm>
          <a:prstGeom prst="rect">
            <a:avLst/>
          </a:prstGeom>
          <a:solidFill>
            <a:schemeClr val="accent4">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dirty="0">
              <a:solidFill>
                <a:schemeClr val="tx1">
                  <a:lumMod val="75000"/>
                  <a:lumOff val="25000"/>
                </a:schemeClr>
              </a:solidFill>
              <a:latin typeface="Open Sans" panose="020B0606030504020204"/>
            </a:endParaRPr>
          </a:p>
        </p:txBody>
      </p:sp>
      <p:sp>
        <p:nvSpPr>
          <p:cNvPr id="7" name="Flecha derecha 6"/>
          <p:cNvSpPr/>
          <p:nvPr/>
        </p:nvSpPr>
        <p:spPr>
          <a:xfrm>
            <a:off x="7446930" y="5129888"/>
            <a:ext cx="422787" cy="3912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23"/>
          <p:cNvPicPr>
            <a:picLocks noChangeAspect="1"/>
          </p:cNvPicPr>
          <p:nvPr/>
        </p:nvPicPr>
        <p:blipFill>
          <a:blip r:embed="rId5"/>
          <a:stretch>
            <a:fillRect/>
          </a:stretch>
        </p:blipFill>
        <p:spPr>
          <a:xfrm>
            <a:off x="7535380" y="5248178"/>
            <a:ext cx="463336" cy="463336"/>
          </a:xfrm>
          <a:prstGeom prst="rect">
            <a:avLst/>
          </a:prstGeom>
        </p:spPr>
      </p:pic>
      <p:sp>
        <p:nvSpPr>
          <p:cNvPr id="26" name="CuadroTexto 25"/>
          <p:cNvSpPr txBox="1"/>
          <p:nvPr/>
        </p:nvSpPr>
        <p:spPr>
          <a:xfrm>
            <a:off x="4211630" y="4137453"/>
            <a:ext cx="2894895" cy="307777"/>
          </a:xfrm>
          <a:prstGeom prst="rect">
            <a:avLst/>
          </a:prstGeom>
          <a:solidFill>
            <a:schemeClr val="accent4"/>
          </a:solidFill>
          <a:ln>
            <a:solidFill>
              <a:schemeClr val="accent4"/>
            </a:solidFill>
          </a:ln>
        </p:spPr>
        <p:txBody>
          <a:bodyPr wrap="square" rtlCol="0">
            <a:spAutoFit/>
          </a:bodyPr>
          <a:lstStyle/>
          <a:p>
            <a:r>
              <a:rPr lang="es-CO" sz="1400" dirty="0">
                <a:solidFill>
                  <a:schemeClr val="tx1">
                    <a:lumMod val="75000"/>
                    <a:lumOff val="25000"/>
                  </a:schemeClr>
                </a:solidFill>
                <a:latin typeface="Open Sans" panose="020B0606030504020204"/>
              </a:rPr>
              <a:t>M</a:t>
            </a:r>
            <a:r>
              <a:rPr lang="es-CO" sz="1400" dirty="0" smtClean="0">
                <a:solidFill>
                  <a:schemeClr val="tx1">
                    <a:lumMod val="75000"/>
                    <a:lumOff val="25000"/>
                  </a:schemeClr>
                </a:solidFill>
                <a:latin typeface="Open Sans" panose="020B0606030504020204"/>
              </a:rPr>
              <a:t>odificadores </a:t>
            </a:r>
            <a:r>
              <a:rPr lang="es-CO" sz="1400" dirty="0">
                <a:solidFill>
                  <a:schemeClr val="tx1">
                    <a:lumMod val="75000"/>
                    <a:lumOff val="25000"/>
                  </a:schemeClr>
                </a:solidFill>
                <a:latin typeface="Open Sans" panose="020B0606030504020204"/>
              </a:rPr>
              <a:t>de acceso en C</a:t>
            </a:r>
          </a:p>
        </p:txBody>
      </p:sp>
      <p:sp>
        <p:nvSpPr>
          <p:cNvPr id="27" name="CuadroTexto 26"/>
          <p:cNvSpPr txBox="1"/>
          <p:nvPr/>
        </p:nvSpPr>
        <p:spPr>
          <a:xfrm>
            <a:off x="4178709" y="2643518"/>
            <a:ext cx="3758551" cy="73866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panose="020B0606030504020204"/>
              </a:rPr>
              <a:t>Existen modificadores de acceso, estos permiten limitar el uso que puede realizar las variables declaradas.</a:t>
            </a:r>
          </a:p>
        </p:txBody>
      </p:sp>
      <p:pic>
        <p:nvPicPr>
          <p:cNvPr id="28" name="Imagen 27"/>
          <p:cNvPicPr/>
          <p:nvPr/>
        </p:nvPicPr>
        <p:blipFill>
          <a:blip r:embed="rId6"/>
          <a:stretch>
            <a:fillRect/>
          </a:stretch>
        </p:blipFill>
        <p:spPr>
          <a:xfrm>
            <a:off x="4220664" y="3385283"/>
            <a:ext cx="3716596" cy="752170"/>
          </a:xfrm>
          <a:prstGeom prst="rect">
            <a:avLst/>
          </a:prstGeom>
        </p:spPr>
      </p:pic>
      <p:sp>
        <p:nvSpPr>
          <p:cNvPr id="31" name="Flecha derecha 30"/>
          <p:cNvSpPr/>
          <p:nvPr/>
        </p:nvSpPr>
        <p:spPr>
          <a:xfrm flipH="1">
            <a:off x="4232323" y="5129888"/>
            <a:ext cx="422787" cy="3912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2" name="Imagen 31"/>
          <p:cNvPicPr>
            <a:picLocks noChangeAspect="1"/>
          </p:cNvPicPr>
          <p:nvPr/>
        </p:nvPicPr>
        <p:blipFill>
          <a:blip r:embed="rId5"/>
          <a:stretch>
            <a:fillRect/>
          </a:stretch>
        </p:blipFill>
        <p:spPr>
          <a:xfrm>
            <a:off x="3375550" y="3282069"/>
            <a:ext cx="463336" cy="463336"/>
          </a:xfrm>
          <a:prstGeom prst="rect">
            <a:avLst/>
          </a:prstGeom>
        </p:spPr>
      </p:pic>
    </p:spTree>
    <p:extLst>
      <p:ext uri="{BB962C8B-B14F-4D97-AF65-F5344CB8AC3E}">
        <p14:creationId xmlns:p14="http://schemas.microsoft.com/office/powerpoint/2010/main" val="20262058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37305" y="1423504"/>
            <a:ext cx="5600636" cy="369332"/>
          </a:xfrm>
          <a:prstGeom prst="rect">
            <a:avLst/>
          </a:prstGeom>
          <a:solidFill>
            <a:schemeClr val="accent4">
              <a:lumMod val="20000"/>
              <a:lumOff val="80000"/>
            </a:schemeClr>
          </a:solidFill>
        </p:spPr>
        <p:txBody>
          <a:bodyPr wrap="none">
            <a:spAutoFit/>
          </a:bodyPr>
          <a:lstStyle/>
          <a:p>
            <a:r>
              <a:rPr lang="es-CO" dirty="0" smtClean="0">
                <a:solidFill>
                  <a:srgbClr val="1A3255"/>
                </a:solidFill>
                <a:latin typeface="Open Sans" panose="020B0606030504020204"/>
              </a:rPr>
              <a:t>IDENTIFICADORES, TIPOS DE DATOS, VARIABLES Y CONSTANTES</a:t>
            </a:r>
            <a:endParaRPr lang="es-CO" dirty="0">
              <a:solidFill>
                <a:srgbClr val="1A3255"/>
              </a:solidFill>
              <a:latin typeface="Open Sans" panose="020B0606030504020204"/>
            </a:endParaRPr>
          </a:p>
        </p:txBody>
      </p:sp>
      <p:sp>
        <p:nvSpPr>
          <p:cNvPr id="3" name="Rectángulo redondeado 2"/>
          <p:cNvSpPr/>
          <p:nvPr/>
        </p:nvSpPr>
        <p:spPr>
          <a:xfrm>
            <a:off x="345474" y="1815391"/>
            <a:ext cx="11384410" cy="4231447"/>
          </a:xfrm>
          <a:prstGeom prst="roundRect">
            <a:avLst/>
          </a:prstGeom>
          <a:noFill/>
          <a:ln w="57150">
            <a:solidFill>
              <a:schemeClr val="accent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sp>
        <p:nvSpPr>
          <p:cNvPr id="5" name="Rectángulo 4"/>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4" name="Rectángulo redondeado 3"/>
          <p:cNvSpPr/>
          <p:nvPr/>
        </p:nvSpPr>
        <p:spPr>
          <a:xfrm>
            <a:off x="709544" y="317581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2</a:t>
            </a:r>
            <a:endParaRPr lang="es-CO" b="1" dirty="0">
              <a:latin typeface="Open Sans" panose="020B0606030504020204"/>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421" y="2356166"/>
            <a:ext cx="3494476" cy="3120402"/>
          </a:xfrm>
          <a:prstGeom prst="rect">
            <a:avLst/>
          </a:prstGeom>
        </p:spPr>
      </p:pic>
      <p:sp>
        <p:nvSpPr>
          <p:cNvPr id="9" name="Rectángulo redondeado 8"/>
          <p:cNvSpPr/>
          <p:nvPr/>
        </p:nvSpPr>
        <p:spPr>
          <a:xfrm>
            <a:off x="707871" y="3730335"/>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3</a:t>
            </a:r>
            <a:endParaRPr lang="es-CO" b="1" dirty="0">
              <a:latin typeface="Open Sans" panose="020B0606030504020204"/>
            </a:endParaRPr>
          </a:p>
        </p:txBody>
      </p:sp>
      <p:sp>
        <p:nvSpPr>
          <p:cNvPr id="10" name="Rectángulo redondeado 9"/>
          <p:cNvSpPr/>
          <p:nvPr/>
        </p:nvSpPr>
        <p:spPr>
          <a:xfrm>
            <a:off x="707871" y="262575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1</a:t>
            </a:r>
            <a:endParaRPr lang="es-CO" b="1" dirty="0">
              <a:latin typeface="Open Sans" panose="020B0606030504020204"/>
            </a:endParaRPr>
          </a:p>
        </p:txBody>
      </p:sp>
      <p:sp>
        <p:nvSpPr>
          <p:cNvPr id="11" name="Rectángulo redondeado 10"/>
          <p:cNvSpPr/>
          <p:nvPr/>
        </p:nvSpPr>
        <p:spPr>
          <a:xfrm>
            <a:off x="707870" y="428039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4</a:t>
            </a:r>
            <a:endParaRPr lang="es-CO" b="1" dirty="0">
              <a:latin typeface="Open Sans" panose="020B0606030504020204"/>
            </a:endParaRPr>
          </a:p>
        </p:txBody>
      </p:sp>
      <p:sp>
        <p:nvSpPr>
          <p:cNvPr id="12" name="Rectángulo redondeado 11"/>
          <p:cNvSpPr/>
          <p:nvPr/>
        </p:nvSpPr>
        <p:spPr>
          <a:xfrm>
            <a:off x="707870" y="483045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5</a:t>
            </a:r>
            <a:endParaRPr lang="es-CO" b="1" dirty="0">
              <a:latin typeface="Open Sans" panose="020B0606030504020204"/>
            </a:endParaRPr>
          </a:p>
        </p:txBody>
      </p:sp>
      <p:sp>
        <p:nvSpPr>
          <p:cNvPr id="13" name="CuadroTexto 12"/>
          <p:cNvSpPr txBox="1"/>
          <p:nvPr/>
        </p:nvSpPr>
        <p:spPr>
          <a:xfrm>
            <a:off x="1107749" y="2656999"/>
            <a:ext cx="1181798" cy="307777"/>
          </a:xfrm>
          <a:prstGeom prst="rect">
            <a:avLst/>
          </a:prstGeom>
          <a:noFill/>
        </p:spPr>
        <p:txBody>
          <a:bodyPr wrap="none" rtlCol="0">
            <a:spAutoFit/>
          </a:bodyPr>
          <a:lstStyle/>
          <a:p>
            <a:r>
              <a:rPr lang="es-CO" sz="1400" dirty="0">
                <a:latin typeface="Open Sans" panose="020B0606030504020204"/>
              </a:rPr>
              <a:t>Identificadores</a:t>
            </a:r>
          </a:p>
        </p:txBody>
      </p:sp>
      <p:sp>
        <p:nvSpPr>
          <p:cNvPr id="14" name="CuadroTexto 13"/>
          <p:cNvSpPr txBox="1"/>
          <p:nvPr/>
        </p:nvSpPr>
        <p:spPr>
          <a:xfrm>
            <a:off x="1107749" y="3112787"/>
            <a:ext cx="2461361" cy="523220"/>
          </a:xfrm>
          <a:prstGeom prst="rect">
            <a:avLst/>
          </a:prstGeom>
          <a:noFill/>
        </p:spPr>
        <p:txBody>
          <a:bodyPr wrap="square" rtlCol="0">
            <a:spAutoFit/>
          </a:bodyPr>
          <a:lstStyle/>
          <a:p>
            <a:r>
              <a:rPr lang="es-CO" sz="1400" dirty="0">
                <a:latin typeface="Open Sans" panose="020B0606030504020204"/>
              </a:rPr>
              <a:t>Tipos de datos, modificadores de tipo y modificadores de </a:t>
            </a:r>
            <a:r>
              <a:rPr lang="es-CO" sz="1400" dirty="0" smtClean="0">
                <a:latin typeface="Open Sans" panose="020B0606030504020204"/>
              </a:rPr>
              <a:t>acceso</a:t>
            </a:r>
            <a:endParaRPr lang="es-CO" sz="1400" dirty="0">
              <a:latin typeface="Open Sans" panose="020B0606030504020204"/>
            </a:endParaRPr>
          </a:p>
        </p:txBody>
      </p:sp>
      <p:sp>
        <p:nvSpPr>
          <p:cNvPr id="15" name="CuadroTexto 14"/>
          <p:cNvSpPr txBox="1"/>
          <p:nvPr/>
        </p:nvSpPr>
        <p:spPr>
          <a:xfrm>
            <a:off x="1110080" y="3773686"/>
            <a:ext cx="2456698" cy="307777"/>
          </a:xfrm>
          <a:prstGeom prst="rect">
            <a:avLst/>
          </a:prstGeom>
          <a:noFill/>
        </p:spPr>
        <p:txBody>
          <a:bodyPr wrap="none" rtlCol="0">
            <a:spAutoFit/>
          </a:bodyPr>
          <a:lstStyle/>
          <a:p>
            <a:r>
              <a:rPr lang="es-CO" sz="1400" dirty="0">
                <a:latin typeface="Open Sans" panose="020B0606030504020204"/>
              </a:rPr>
              <a:t>Declaración de variables y </a:t>
            </a:r>
            <a:r>
              <a:rPr lang="es-CO" sz="1400" dirty="0" smtClean="0">
                <a:latin typeface="Open Sans" panose="020B0606030504020204"/>
              </a:rPr>
              <a:t>alcance</a:t>
            </a:r>
            <a:endParaRPr lang="es-CO" sz="1400" dirty="0">
              <a:latin typeface="Open Sans" panose="020B0606030504020204"/>
            </a:endParaRPr>
          </a:p>
        </p:txBody>
      </p:sp>
      <p:sp>
        <p:nvSpPr>
          <p:cNvPr id="16" name="CuadroTexto 15"/>
          <p:cNvSpPr txBox="1"/>
          <p:nvPr/>
        </p:nvSpPr>
        <p:spPr>
          <a:xfrm>
            <a:off x="1107749" y="4202312"/>
            <a:ext cx="2638341" cy="523220"/>
          </a:xfrm>
          <a:prstGeom prst="rect">
            <a:avLst/>
          </a:prstGeom>
          <a:noFill/>
        </p:spPr>
        <p:txBody>
          <a:bodyPr wrap="square" rtlCol="0">
            <a:spAutoFit/>
          </a:bodyPr>
          <a:lstStyle/>
          <a:p>
            <a:r>
              <a:rPr lang="es-CO" sz="1400" dirty="0">
                <a:latin typeface="Open Sans" panose="020B0606030504020204"/>
              </a:rPr>
              <a:t>Especificaciones de almacenamiento de los tipos de </a:t>
            </a:r>
            <a:r>
              <a:rPr lang="es-CO" sz="1400" dirty="0" smtClean="0">
                <a:latin typeface="Open Sans" panose="020B0606030504020204"/>
              </a:rPr>
              <a:t>datos</a:t>
            </a:r>
            <a:endParaRPr lang="es-CO" sz="1400" dirty="0">
              <a:latin typeface="Open Sans" panose="020B0606030504020204"/>
            </a:endParaRPr>
          </a:p>
        </p:txBody>
      </p:sp>
      <p:sp>
        <p:nvSpPr>
          <p:cNvPr id="17" name="CuadroTexto 16"/>
          <p:cNvSpPr txBox="1"/>
          <p:nvPr/>
        </p:nvSpPr>
        <p:spPr>
          <a:xfrm>
            <a:off x="1107749" y="4846381"/>
            <a:ext cx="939040" cy="307777"/>
          </a:xfrm>
          <a:prstGeom prst="rect">
            <a:avLst/>
          </a:prstGeom>
          <a:noFill/>
        </p:spPr>
        <p:txBody>
          <a:bodyPr wrap="none" rtlCol="0">
            <a:spAutoFit/>
          </a:bodyPr>
          <a:lstStyle/>
          <a:p>
            <a:r>
              <a:rPr lang="es-CO" sz="1400" dirty="0">
                <a:latin typeface="Open Sans" panose="020B0606030504020204"/>
              </a:rPr>
              <a:t>Constantes</a:t>
            </a:r>
          </a:p>
        </p:txBody>
      </p:sp>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156726"/>
            <a:ext cx="2995597" cy="579170"/>
          </a:xfrm>
          <a:prstGeom prst="rect">
            <a:avLst/>
          </a:prstGeom>
        </p:spPr>
      </p:pic>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2620554"/>
            <a:ext cx="2995597" cy="579170"/>
          </a:xfrm>
          <a:prstGeom prst="rect">
            <a:avLst/>
          </a:prstGeom>
        </p:spPr>
      </p:pic>
      <p:pic>
        <p:nvPicPr>
          <p:cNvPr id="20" name="Imagen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725864"/>
            <a:ext cx="2995597" cy="579170"/>
          </a:xfrm>
          <a:prstGeom prst="rect">
            <a:avLst/>
          </a:prstGeom>
        </p:spPr>
      </p:pic>
      <p:pic>
        <p:nvPicPr>
          <p:cNvPr id="21" name="Imagen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4281612"/>
            <a:ext cx="2995597" cy="579170"/>
          </a:xfrm>
          <a:prstGeom prst="rect">
            <a:avLst/>
          </a:prstGeom>
        </p:spPr>
      </p:pic>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97" y="4817819"/>
            <a:ext cx="2995597" cy="579170"/>
          </a:xfrm>
          <a:prstGeom prst="rect">
            <a:avLst/>
          </a:prstGeom>
        </p:spPr>
      </p:pic>
      <p:sp>
        <p:nvSpPr>
          <p:cNvPr id="6" name="Rectángulo 5"/>
          <p:cNvSpPr/>
          <p:nvPr/>
        </p:nvSpPr>
        <p:spPr>
          <a:xfrm>
            <a:off x="4021393" y="2005781"/>
            <a:ext cx="4058711" cy="3864077"/>
          </a:xfrm>
          <a:prstGeom prst="rect">
            <a:avLst/>
          </a:prstGeom>
          <a:solidFill>
            <a:schemeClr val="accent4">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dirty="0">
              <a:solidFill>
                <a:schemeClr val="tx1">
                  <a:lumMod val="75000"/>
                  <a:lumOff val="25000"/>
                </a:schemeClr>
              </a:solidFill>
              <a:latin typeface="Open Sans" panose="020B0606030504020204"/>
            </a:endParaRPr>
          </a:p>
        </p:txBody>
      </p:sp>
      <p:sp>
        <p:nvSpPr>
          <p:cNvPr id="29" name="CuadroTexto 28"/>
          <p:cNvSpPr txBox="1"/>
          <p:nvPr/>
        </p:nvSpPr>
        <p:spPr>
          <a:xfrm>
            <a:off x="4171472" y="2921583"/>
            <a:ext cx="3758551" cy="2031325"/>
          </a:xfrm>
          <a:prstGeom prst="rect">
            <a:avLst/>
          </a:prstGeom>
          <a:noFill/>
        </p:spPr>
        <p:txBody>
          <a:bodyPr wrap="square" rtlCol="0">
            <a:spAutoFit/>
          </a:bodyPr>
          <a:lstStyle/>
          <a:p>
            <a:pPr algn="just"/>
            <a:r>
              <a:rPr lang="es-CO" sz="1400" dirty="0">
                <a:solidFill>
                  <a:schemeClr val="tx1">
                    <a:lumMod val="75000"/>
                    <a:lumOff val="25000"/>
                  </a:schemeClr>
                </a:solidFill>
                <a:latin typeface="Open Sans" panose="020B0606030504020204"/>
              </a:rPr>
              <a:t>La declaración de variables es muy importante, ya que si se hace uso de estas el programa no podrá modificar nada de esta constante a excepción del momento de declaración, por ejemplo: </a:t>
            </a:r>
            <a:r>
              <a:rPr lang="es-CO" sz="1400" dirty="0" err="1">
                <a:solidFill>
                  <a:schemeClr val="tx1">
                    <a:lumMod val="75000"/>
                    <a:lumOff val="25000"/>
                  </a:schemeClr>
                </a:solidFill>
                <a:latin typeface="Open Sans" panose="020B0606030504020204"/>
              </a:rPr>
              <a:t>const</a:t>
            </a:r>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int</a:t>
            </a:r>
            <a:r>
              <a:rPr lang="es-CO" sz="1400" dirty="0">
                <a:solidFill>
                  <a:schemeClr val="tx1">
                    <a:lumMod val="75000"/>
                    <a:lumOff val="25000"/>
                  </a:schemeClr>
                </a:solidFill>
                <a:latin typeface="Open Sans" panose="020B0606030504020204"/>
              </a:rPr>
              <a:t> x=237; </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Cualquier intento posterior de modificar el valor de x, tal como x=x+5</a:t>
            </a:r>
            <a:r>
              <a:rPr lang="es-CO" sz="1400" i="1" dirty="0">
                <a:solidFill>
                  <a:schemeClr val="tx1">
                    <a:lumMod val="75000"/>
                    <a:lumOff val="25000"/>
                  </a:schemeClr>
                </a:solidFill>
                <a:latin typeface="Open Sans" panose="020B0606030504020204"/>
              </a:rPr>
              <a:t>;</a:t>
            </a:r>
            <a:r>
              <a:rPr lang="es-CO" sz="1400" dirty="0">
                <a:solidFill>
                  <a:schemeClr val="tx1">
                    <a:lumMod val="75000"/>
                    <a:lumOff val="25000"/>
                  </a:schemeClr>
                </a:solidFill>
                <a:latin typeface="Open Sans" panose="020B0606030504020204"/>
              </a:rPr>
              <a:t> producirá un error en tiempo de compilación.</a:t>
            </a:r>
          </a:p>
        </p:txBody>
      </p:sp>
      <p:sp>
        <p:nvSpPr>
          <p:cNvPr id="30" name="Flecha derecha 29"/>
          <p:cNvSpPr/>
          <p:nvPr/>
        </p:nvSpPr>
        <p:spPr>
          <a:xfrm flipH="1">
            <a:off x="4232323" y="5129888"/>
            <a:ext cx="422787" cy="3912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1" name="Imagen 30"/>
          <p:cNvPicPr>
            <a:picLocks noChangeAspect="1"/>
          </p:cNvPicPr>
          <p:nvPr/>
        </p:nvPicPr>
        <p:blipFill>
          <a:blip r:embed="rId5"/>
          <a:stretch>
            <a:fillRect/>
          </a:stretch>
        </p:blipFill>
        <p:spPr>
          <a:xfrm>
            <a:off x="3375550" y="3282069"/>
            <a:ext cx="463336" cy="463336"/>
          </a:xfrm>
          <a:prstGeom prst="rect">
            <a:avLst/>
          </a:prstGeom>
        </p:spPr>
      </p:pic>
    </p:spTree>
    <p:extLst>
      <p:ext uri="{BB962C8B-B14F-4D97-AF65-F5344CB8AC3E}">
        <p14:creationId xmlns:p14="http://schemas.microsoft.com/office/powerpoint/2010/main" val="1566868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37305" y="1423504"/>
            <a:ext cx="5600636" cy="369332"/>
          </a:xfrm>
          <a:prstGeom prst="rect">
            <a:avLst/>
          </a:prstGeom>
          <a:solidFill>
            <a:schemeClr val="accent4">
              <a:lumMod val="20000"/>
              <a:lumOff val="80000"/>
            </a:schemeClr>
          </a:solidFill>
        </p:spPr>
        <p:txBody>
          <a:bodyPr wrap="none">
            <a:spAutoFit/>
          </a:bodyPr>
          <a:lstStyle/>
          <a:p>
            <a:r>
              <a:rPr lang="es-CO" dirty="0" smtClean="0">
                <a:solidFill>
                  <a:srgbClr val="1A3255"/>
                </a:solidFill>
                <a:latin typeface="Open Sans" panose="020B0606030504020204"/>
              </a:rPr>
              <a:t>IDENTIFICADORES, TIPOS DE DATOS, VARIABLES Y CONSTANTES</a:t>
            </a:r>
            <a:endParaRPr lang="es-CO" dirty="0">
              <a:solidFill>
                <a:srgbClr val="1A3255"/>
              </a:solidFill>
              <a:latin typeface="Open Sans" panose="020B0606030504020204"/>
            </a:endParaRPr>
          </a:p>
        </p:txBody>
      </p:sp>
      <p:sp>
        <p:nvSpPr>
          <p:cNvPr id="3" name="Rectángulo redondeado 2"/>
          <p:cNvSpPr/>
          <p:nvPr/>
        </p:nvSpPr>
        <p:spPr>
          <a:xfrm>
            <a:off x="345474" y="1815391"/>
            <a:ext cx="11384410" cy="4231447"/>
          </a:xfrm>
          <a:prstGeom prst="roundRect">
            <a:avLst/>
          </a:prstGeom>
          <a:noFill/>
          <a:ln w="57150">
            <a:solidFill>
              <a:schemeClr val="accent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sp>
        <p:nvSpPr>
          <p:cNvPr id="5" name="Rectángulo 4"/>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4" name="Rectángulo redondeado 3"/>
          <p:cNvSpPr/>
          <p:nvPr/>
        </p:nvSpPr>
        <p:spPr>
          <a:xfrm>
            <a:off x="709544" y="317581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2</a:t>
            </a:r>
            <a:endParaRPr lang="es-CO" b="1" dirty="0">
              <a:latin typeface="Open Sans" panose="020B0606030504020204"/>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421" y="2356166"/>
            <a:ext cx="3494476" cy="3120402"/>
          </a:xfrm>
          <a:prstGeom prst="rect">
            <a:avLst/>
          </a:prstGeom>
        </p:spPr>
      </p:pic>
      <p:sp>
        <p:nvSpPr>
          <p:cNvPr id="9" name="Rectángulo redondeado 8"/>
          <p:cNvSpPr/>
          <p:nvPr/>
        </p:nvSpPr>
        <p:spPr>
          <a:xfrm>
            <a:off x="707871" y="3730335"/>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3</a:t>
            </a:r>
            <a:endParaRPr lang="es-CO" b="1" dirty="0">
              <a:latin typeface="Open Sans" panose="020B0606030504020204"/>
            </a:endParaRPr>
          </a:p>
        </p:txBody>
      </p:sp>
      <p:sp>
        <p:nvSpPr>
          <p:cNvPr id="10" name="Rectángulo redondeado 9"/>
          <p:cNvSpPr/>
          <p:nvPr/>
        </p:nvSpPr>
        <p:spPr>
          <a:xfrm>
            <a:off x="707871" y="262575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1</a:t>
            </a:r>
            <a:endParaRPr lang="es-CO" b="1" dirty="0">
              <a:latin typeface="Open Sans" panose="020B0606030504020204"/>
            </a:endParaRPr>
          </a:p>
        </p:txBody>
      </p:sp>
      <p:sp>
        <p:nvSpPr>
          <p:cNvPr id="11" name="Rectángulo redondeado 10"/>
          <p:cNvSpPr/>
          <p:nvPr/>
        </p:nvSpPr>
        <p:spPr>
          <a:xfrm>
            <a:off x="707870" y="428039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4</a:t>
            </a:r>
            <a:endParaRPr lang="es-CO" b="1" dirty="0">
              <a:latin typeface="Open Sans" panose="020B0606030504020204"/>
            </a:endParaRPr>
          </a:p>
        </p:txBody>
      </p:sp>
      <p:sp>
        <p:nvSpPr>
          <p:cNvPr id="12" name="Rectángulo redondeado 11"/>
          <p:cNvSpPr/>
          <p:nvPr/>
        </p:nvSpPr>
        <p:spPr>
          <a:xfrm>
            <a:off x="707870" y="483045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5</a:t>
            </a:r>
            <a:endParaRPr lang="es-CO" b="1" dirty="0">
              <a:latin typeface="Open Sans" panose="020B0606030504020204"/>
            </a:endParaRPr>
          </a:p>
        </p:txBody>
      </p:sp>
      <p:sp>
        <p:nvSpPr>
          <p:cNvPr id="13" name="CuadroTexto 12"/>
          <p:cNvSpPr txBox="1"/>
          <p:nvPr/>
        </p:nvSpPr>
        <p:spPr>
          <a:xfrm>
            <a:off x="1107749" y="2656999"/>
            <a:ext cx="1181798" cy="307777"/>
          </a:xfrm>
          <a:prstGeom prst="rect">
            <a:avLst/>
          </a:prstGeom>
          <a:noFill/>
        </p:spPr>
        <p:txBody>
          <a:bodyPr wrap="none" rtlCol="0">
            <a:spAutoFit/>
          </a:bodyPr>
          <a:lstStyle/>
          <a:p>
            <a:r>
              <a:rPr lang="es-CO" sz="1400" dirty="0">
                <a:latin typeface="Open Sans" panose="020B0606030504020204"/>
              </a:rPr>
              <a:t>Identificadores</a:t>
            </a:r>
          </a:p>
        </p:txBody>
      </p:sp>
      <p:sp>
        <p:nvSpPr>
          <p:cNvPr id="14" name="CuadroTexto 13"/>
          <p:cNvSpPr txBox="1"/>
          <p:nvPr/>
        </p:nvSpPr>
        <p:spPr>
          <a:xfrm>
            <a:off x="1107749" y="3112787"/>
            <a:ext cx="2461361" cy="523220"/>
          </a:xfrm>
          <a:prstGeom prst="rect">
            <a:avLst/>
          </a:prstGeom>
          <a:noFill/>
        </p:spPr>
        <p:txBody>
          <a:bodyPr wrap="square" rtlCol="0">
            <a:spAutoFit/>
          </a:bodyPr>
          <a:lstStyle/>
          <a:p>
            <a:r>
              <a:rPr lang="es-CO" sz="1400" dirty="0">
                <a:latin typeface="Open Sans" panose="020B0606030504020204"/>
              </a:rPr>
              <a:t>Tipos de datos, modificadores de tipo y modificadores de </a:t>
            </a:r>
            <a:r>
              <a:rPr lang="es-CO" sz="1400" dirty="0" smtClean="0">
                <a:latin typeface="Open Sans" panose="020B0606030504020204"/>
              </a:rPr>
              <a:t>acceso</a:t>
            </a:r>
            <a:endParaRPr lang="es-CO" sz="1400" dirty="0">
              <a:latin typeface="Open Sans" panose="020B0606030504020204"/>
            </a:endParaRPr>
          </a:p>
        </p:txBody>
      </p:sp>
      <p:sp>
        <p:nvSpPr>
          <p:cNvPr id="15" name="CuadroTexto 14"/>
          <p:cNvSpPr txBox="1"/>
          <p:nvPr/>
        </p:nvSpPr>
        <p:spPr>
          <a:xfrm>
            <a:off x="1110080" y="3773686"/>
            <a:ext cx="2456698" cy="307777"/>
          </a:xfrm>
          <a:prstGeom prst="rect">
            <a:avLst/>
          </a:prstGeom>
          <a:noFill/>
        </p:spPr>
        <p:txBody>
          <a:bodyPr wrap="none" rtlCol="0">
            <a:spAutoFit/>
          </a:bodyPr>
          <a:lstStyle/>
          <a:p>
            <a:r>
              <a:rPr lang="es-CO" sz="1400" dirty="0">
                <a:latin typeface="Open Sans" panose="020B0606030504020204"/>
              </a:rPr>
              <a:t>Declaración de variables y </a:t>
            </a:r>
            <a:r>
              <a:rPr lang="es-CO" sz="1400" dirty="0" smtClean="0">
                <a:latin typeface="Open Sans" panose="020B0606030504020204"/>
              </a:rPr>
              <a:t>alcance</a:t>
            </a:r>
            <a:endParaRPr lang="es-CO" sz="1400" dirty="0">
              <a:latin typeface="Open Sans" panose="020B0606030504020204"/>
            </a:endParaRPr>
          </a:p>
        </p:txBody>
      </p:sp>
      <p:sp>
        <p:nvSpPr>
          <p:cNvPr id="16" name="CuadroTexto 15"/>
          <p:cNvSpPr txBox="1"/>
          <p:nvPr/>
        </p:nvSpPr>
        <p:spPr>
          <a:xfrm>
            <a:off x="1107749" y="4202312"/>
            <a:ext cx="2638341" cy="523220"/>
          </a:xfrm>
          <a:prstGeom prst="rect">
            <a:avLst/>
          </a:prstGeom>
          <a:noFill/>
        </p:spPr>
        <p:txBody>
          <a:bodyPr wrap="square" rtlCol="0">
            <a:spAutoFit/>
          </a:bodyPr>
          <a:lstStyle/>
          <a:p>
            <a:r>
              <a:rPr lang="es-CO" sz="1400" dirty="0">
                <a:latin typeface="Open Sans" panose="020B0606030504020204"/>
              </a:rPr>
              <a:t>Especificaciones de almacenamiento de los tipos de </a:t>
            </a:r>
            <a:r>
              <a:rPr lang="es-CO" sz="1400" dirty="0" smtClean="0">
                <a:latin typeface="Open Sans" panose="020B0606030504020204"/>
              </a:rPr>
              <a:t>datos</a:t>
            </a:r>
            <a:endParaRPr lang="es-CO" sz="1400" dirty="0">
              <a:latin typeface="Open Sans" panose="020B0606030504020204"/>
            </a:endParaRPr>
          </a:p>
        </p:txBody>
      </p:sp>
      <p:sp>
        <p:nvSpPr>
          <p:cNvPr id="17" name="CuadroTexto 16"/>
          <p:cNvSpPr txBox="1"/>
          <p:nvPr/>
        </p:nvSpPr>
        <p:spPr>
          <a:xfrm>
            <a:off x="1107749" y="4846381"/>
            <a:ext cx="939040" cy="307777"/>
          </a:xfrm>
          <a:prstGeom prst="rect">
            <a:avLst/>
          </a:prstGeom>
          <a:noFill/>
        </p:spPr>
        <p:txBody>
          <a:bodyPr wrap="none" rtlCol="0">
            <a:spAutoFit/>
          </a:bodyPr>
          <a:lstStyle/>
          <a:p>
            <a:r>
              <a:rPr lang="es-CO" sz="1400" dirty="0">
                <a:latin typeface="Open Sans" panose="020B0606030504020204"/>
              </a:rPr>
              <a:t>Constantes</a:t>
            </a:r>
          </a:p>
        </p:txBody>
      </p:sp>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156726"/>
            <a:ext cx="2995597" cy="579170"/>
          </a:xfrm>
          <a:prstGeom prst="rect">
            <a:avLst/>
          </a:prstGeom>
        </p:spPr>
      </p:pic>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2620554"/>
            <a:ext cx="2995597" cy="579170"/>
          </a:xfrm>
          <a:prstGeom prst="rect">
            <a:avLst/>
          </a:prstGeom>
        </p:spPr>
      </p:pic>
      <p:pic>
        <p:nvPicPr>
          <p:cNvPr id="20" name="Imagen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725864"/>
            <a:ext cx="2995597" cy="579170"/>
          </a:xfrm>
          <a:prstGeom prst="rect">
            <a:avLst/>
          </a:prstGeom>
        </p:spPr>
      </p:pic>
      <p:pic>
        <p:nvPicPr>
          <p:cNvPr id="21" name="Imagen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4281612"/>
            <a:ext cx="2995597" cy="579170"/>
          </a:xfrm>
          <a:prstGeom prst="rect">
            <a:avLst/>
          </a:prstGeom>
        </p:spPr>
      </p:pic>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97" y="4817819"/>
            <a:ext cx="2995597" cy="579170"/>
          </a:xfrm>
          <a:prstGeom prst="rect">
            <a:avLst/>
          </a:prstGeom>
        </p:spPr>
      </p:pic>
      <p:sp>
        <p:nvSpPr>
          <p:cNvPr id="6" name="Rectángulo 5"/>
          <p:cNvSpPr/>
          <p:nvPr/>
        </p:nvSpPr>
        <p:spPr>
          <a:xfrm>
            <a:off x="4021393" y="2005781"/>
            <a:ext cx="4058711" cy="3864077"/>
          </a:xfrm>
          <a:prstGeom prst="rect">
            <a:avLst/>
          </a:prstGeom>
          <a:solidFill>
            <a:schemeClr val="accent4">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dirty="0">
                <a:solidFill>
                  <a:schemeClr val="tx1">
                    <a:lumMod val="75000"/>
                    <a:lumOff val="25000"/>
                  </a:schemeClr>
                </a:solidFill>
                <a:latin typeface="Open Sans" panose="020B0606030504020204"/>
              </a:rPr>
              <a:t>En C, pueden ser declaradas en cuatro módulos diferentes del programa que se está diseñando</a:t>
            </a:r>
            <a:r>
              <a:rPr lang="es-CO" sz="1400" dirty="0" smtClean="0">
                <a:solidFill>
                  <a:schemeClr val="tx1">
                    <a:lumMod val="75000"/>
                    <a:lumOff val="25000"/>
                  </a:schemeClr>
                </a:solidFill>
                <a:latin typeface="Open Sans" panose="020B0606030504020204"/>
              </a:rPr>
              <a:t>.</a:t>
            </a:r>
          </a:p>
          <a:p>
            <a:endParaRPr lang="es-CO" sz="1400" dirty="0" smtClean="0">
              <a:solidFill>
                <a:schemeClr val="tx1">
                  <a:lumMod val="75000"/>
                  <a:lumOff val="25000"/>
                </a:schemeClr>
              </a:solidFill>
              <a:latin typeface="Open Sans" panose="020B0606030504020204"/>
            </a:endParaRPr>
          </a:p>
          <a:p>
            <a:pPr marL="285750" lvl="0" indent="-285750">
              <a:buFont typeface="Wingdings" panose="05000000000000000000" pitchFamily="2" charset="2"/>
              <a:buChar char="Ø"/>
            </a:pPr>
            <a:r>
              <a:rPr lang="es-CO" sz="1400" dirty="0" smtClean="0">
                <a:solidFill>
                  <a:schemeClr val="tx1">
                    <a:lumMod val="75000"/>
                    <a:lumOff val="25000"/>
                  </a:schemeClr>
                </a:solidFill>
                <a:latin typeface="Open Sans" panose="020B0606030504020204"/>
              </a:rPr>
              <a:t>Fuera </a:t>
            </a:r>
            <a:r>
              <a:rPr lang="es-CO" sz="1400" dirty="0">
                <a:solidFill>
                  <a:schemeClr val="tx1">
                    <a:lumMod val="75000"/>
                    <a:lumOff val="25000"/>
                  </a:schemeClr>
                </a:solidFill>
                <a:latin typeface="Open Sans" panose="020B0606030504020204"/>
              </a:rPr>
              <a:t>de todas las funciones del programa, son las llamadas variables globales, accesibles desde cualquier parte del programa. </a:t>
            </a:r>
          </a:p>
          <a:p>
            <a:pPr marL="285750" lvl="0" indent="-285750">
              <a:buFont typeface="Wingdings" panose="05000000000000000000" pitchFamily="2" charset="2"/>
              <a:buChar char="Ø"/>
            </a:pPr>
            <a:r>
              <a:rPr lang="es-CO" sz="1400" dirty="0">
                <a:solidFill>
                  <a:schemeClr val="tx1">
                    <a:lumMod val="75000"/>
                    <a:lumOff val="25000"/>
                  </a:schemeClr>
                </a:solidFill>
                <a:latin typeface="Open Sans" panose="020B0606030504020204"/>
              </a:rPr>
              <a:t>Dentro de una función, son las llamadas variables locales, accesibles tan solo por la función en las que se declaran. </a:t>
            </a:r>
          </a:p>
          <a:p>
            <a:pPr marL="285750" lvl="0" indent="-285750">
              <a:buFont typeface="Wingdings" panose="05000000000000000000" pitchFamily="2" charset="2"/>
              <a:buChar char="Ø"/>
            </a:pPr>
            <a:r>
              <a:rPr lang="es-CO" sz="1400" dirty="0">
                <a:solidFill>
                  <a:schemeClr val="tx1">
                    <a:lumMod val="75000"/>
                    <a:lumOff val="25000"/>
                  </a:schemeClr>
                </a:solidFill>
                <a:latin typeface="Open Sans" panose="020B0606030504020204"/>
              </a:rPr>
              <a:t>Como parámetros a la función, accesibles de igual forma que si se declararan dentro de la función. </a:t>
            </a:r>
          </a:p>
          <a:p>
            <a:pPr marL="285750" indent="-285750">
              <a:buFont typeface="Wingdings" panose="05000000000000000000" pitchFamily="2" charset="2"/>
              <a:buChar char="Ø"/>
            </a:pPr>
            <a:r>
              <a:rPr lang="es-CO" sz="1400" dirty="0">
                <a:solidFill>
                  <a:schemeClr val="tx1">
                    <a:lumMod val="75000"/>
                    <a:lumOff val="25000"/>
                  </a:schemeClr>
                </a:solidFill>
                <a:latin typeface="Open Sans" panose="020B0606030504020204"/>
              </a:rPr>
              <a:t>Dentro de un bloque de código del programa, accesible tan solo dentro del bloque donde se declara. Esta forma de declaración puede interpretarse como una variable local del bloque donde se declara</a:t>
            </a:r>
            <a:r>
              <a:rPr lang="es-CO" sz="1400" dirty="0" smtClean="0">
                <a:solidFill>
                  <a:schemeClr val="tx1">
                    <a:lumMod val="75000"/>
                    <a:lumOff val="25000"/>
                  </a:schemeClr>
                </a:solidFill>
                <a:latin typeface="Open Sans" panose="020B0606030504020204"/>
              </a:rPr>
              <a:t>.</a:t>
            </a:r>
          </a:p>
          <a:p>
            <a:pPr marL="285750" indent="-285750">
              <a:buFont typeface="Wingdings" panose="05000000000000000000" pitchFamily="2" charset="2"/>
              <a:buChar char="Ø"/>
            </a:pPr>
            <a:endParaRPr lang="es-CO" sz="1400" dirty="0">
              <a:solidFill>
                <a:schemeClr val="tx1">
                  <a:lumMod val="75000"/>
                  <a:lumOff val="25000"/>
                </a:schemeClr>
              </a:solidFill>
              <a:latin typeface="Open Sans" panose="020B0606030504020204"/>
            </a:endParaRPr>
          </a:p>
          <a:p>
            <a:pPr marL="285750" indent="-285750">
              <a:buFont typeface="Wingdings" panose="05000000000000000000" pitchFamily="2" charset="2"/>
              <a:buChar char="Ø"/>
            </a:pPr>
            <a:endParaRPr lang="es-CO" sz="1400" dirty="0">
              <a:solidFill>
                <a:schemeClr val="tx1">
                  <a:lumMod val="75000"/>
                  <a:lumOff val="25000"/>
                </a:schemeClr>
              </a:solidFill>
              <a:latin typeface="Open Sans" panose="020B0606030504020204"/>
            </a:endParaRPr>
          </a:p>
        </p:txBody>
      </p:sp>
      <p:pic>
        <p:nvPicPr>
          <p:cNvPr id="24" name="Imagen 23"/>
          <p:cNvPicPr>
            <a:picLocks noChangeAspect="1"/>
          </p:cNvPicPr>
          <p:nvPr/>
        </p:nvPicPr>
        <p:blipFill>
          <a:blip r:embed="rId5"/>
          <a:stretch>
            <a:fillRect/>
          </a:stretch>
        </p:blipFill>
        <p:spPr>
          <a:xfrm>
            <a:off x="3440070" y="3870876"/>
            <a:ext cx="463336" cy="463336"/>
          </a:xfrm>
          <a:prstGeom prst="rect">
            <a:avLst/>
          </a:prstGeom>
        </p:spPr>
      </p:pic>
      <p:sp>
        <p:nvSpPr>
          <p:cNvPr id="25" name="Flecha derecha 24"/>
          <p:cNvSpPr/>
          <p:nvPr/>
        </p:nvSpPr>
        <p:spPr>
          <a:xfrm>
            <a:off x="7528318" y="5252325"/>
            <a:ext cx="422787" cy="3912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6" name="Imagen 25"/>
          <p:cNvPicPr>
            <a:picLocks noChangeAspect="1"/>
          </p:cNvPicPr>
          <p:nvPr/>
        </p:nvPicPr>
        <p:blipFill>
          <a:blip r:embed="rId5"/>
          <a:stretch>
            <a:fillRect/>
          </a:stretch>
        </p:blipFill>
        <p:spPr>
          <a:xfrm>
            <a:off x="7616768" y="5370615"/>
            <a:ext cx="463336" cy="463336"/>
          </a:xfrm>
          <a:prstGeom prst="rect">
            <a:avLst/>
          </a:prstGeom>
        </p:spPr>
      </p:pic>
    </p:spTree>
    <p:extLst>
      <p:ext uri="{BB962C8B-B14F-4D97-AF65-F5344CB8AC3E}">
        <p14:creationId xmlns:p14="http://schemas.microsoft.com/office/powerpoint/2010/main" val="1460372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37305" y="1423504"/>
            <a:ext cx="5600636" cy="369332"/>
          </a:xfrm>
          <a:prstGeom prst="rect">
            <a:avLst/>
          </a:prstGeom>
          <a:solidFill>
            <a:schemeClr val="accent4">
              <a:lumMod val="20000"/>
              <a:lumOff val="80000"/>
            </a:schemeClr>
          </a:solidFill>
        </p:spPr>
        <p:txBody>
          <a:bodyPr wrap="none">
            <a:spAutoFit/>
          </a:bodyPr>
          <a:lstStyle/>
          <a:p>
            <a:r>
              <a:rPr lang="es-CO" dirty="0" smtClean="0">
                <a:solidFill>
                  <a:srgbClr val="1A3255"/>
                </a:solidFill>
                <a:latin typeface="Open Sans" panose="020B0606030504020204"/>
              </a:rPr>
              <a:t>IDENTIFICADORES, TIPOS DE DATOS, VARIABLES Y CONSTANTES</a:t>
            </a:r>
            <a:endParaRPr lang="es-CO" dirty="0">
              <a:solidFill>
                <a:srgbClr val="1A3255"/>
              </a:solidFill>
              <a:latin typeface="Open Sans" panose="020B0606030504020204"/>
            </a:endParaRPr>
          </a:p>
        </p:txBody>
      </p:sp>
      <p:sp>
        <p:nvSpPr>
          <p:cNvPr id="3" name="Rectángulo redondeado 2"/>
          <p:cNvSpPr/>
          <p:nvPr/>
        </p:nvSpPr>
        <p:spPr>
          <a:xfrm>
            <a:off x="345474" y="1815391"/>
            <a:ext cx="11384410" cy="4231447"/>
          </a:xfrm>
          <a:prstGeom prst="roundRect">
            <a:avLst/>
          </a:prstGeom>
          <a:noFill/>
          <a:ln w="57150">
            <a:solidFill>
              <a:schemeClr val="accent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sp>
        <p:nvSpPr>
          <p:cNvPr id="5" name="Rectángulo 4"/>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4" name="Rectángulo redondeado 3"/>
          <p:cNvSpPr/>
          <p:nvPr/>
        </p:nvSpPr>
        <p:spPr>
          <a:xfrm>
            <a:off x="709544" y="317581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2</a:t>
            </a:r>
            <a:endParaRPr lang="es-CO" b="1" dirty="0">
              <a:latin typeface="Open Sans" panose="020B0606030504020204"/>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421" y="2356166"/>
            <a:ext cx="3494476" cy="3120402"/>
          </a:xfrm>
          <a:prstGeom prst="rect">
            <a:avLst/>
          </a:prstGeom>
        </p:spPr>
      </p:pic>
      <p:sp>
        <p:nvSpPr>
          <p:cNvPr id="9" name="Rectángulo redondeado 8"/>
          <p:cNvSpPr/>
          <p:nvPr/>
        </p:nvSpPr>
        <p:spPr>
          <a:xfrm>
            <a:off x="707871" y="3730335"/>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3</a:t>
            </a:r>
            <a:endParaRPr lang="es-CO" b="1" dirty="0">
              <a:latin typeface="Open Sans" panose="020B0606030504020204"/>
            </a:endParaRPr>
          </a:p>
        </p:txBody>
      </p:sp>
      <p:sp>
        <p:nvSpPr>
          <p:cNvPr id="10" name="Rectángulo redondeado 9"/>
          <p:cNvSpPr/>
          <p:nvPr/>
        </p:nvSpPr>
        <p:spPr>
          <a:xfrm>
            <a:off x="707871" y="262575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1</a:t>
            </a:r>
            <a:endParaRPr lang="es-CO" b="1" dirty="0">
              <a:latin typeface="Open Sans" panose="020B0606030504020204"/>
            </a:endParaRPr>
          </a:p>
        </p:txBody>
      </p:sp>
      <p:sp>
        <p:nvSpPr>
          <p:cNvPr id="11" name="Rectángulo redondeado 10"/>
          <p:cNvSpPr/>
          <p:nvPr/>
        </p:nvSpPr>
        <p:spPr>
          <a:xfrm>
            <a:off x="707870" y="428039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4</a:t>
            </a:r>
            <a:endParaRPr lang="es-CO" b="1" dirty="0">
              <a:latin typeface="Open Sans" panose="020B0606030504020204"/>
            </a:endParaRPr>
          </a:p>
        </p:txBody>
      </p:sp>
      <p:sp>
        <p:nvSpPr>
          <p:cNvPr id="12" name="Rectángulo redondeado 11"/>
          <p:cNvSpPr/>
          <p:nvPr/>
        </p:nvSpPr>
        <p:spPr>
          <a:xfrm>
            <a:off x="707870" y="483045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5</a:t>
            </a:r>
            <a:endParaRPr lang="es-CO" b="1" dirty="0">
              <a:latin typeface="Open Sans" panose="020B0606030504020204"/>
            </a:endParaRPr>
          </a:p>
        </p:txBody>
      </p:sp>
      <p:sp>
        <p:nvSpPr>
          <p:cNvPr id="13" name="CuadroTexto 12"/>
          <p:cNvSpPr txBox="1"/>
          <p:nvPr/>
        </p:nvSpPr>
        <p:spPr>
          <a:xfrm>
            <a:off x="1107749" y="2656999"/>
            <a:ext cx="1181798" cy="307777"/>
          </a:xfrm>
          <a:prstGeom prst="rect">
            <a:avLst/>
          </a:prstGeom>
          <a:noFill/>
        </p:spPr>
        <p:txBody>
          <a:bodyPr wrap="none" rtlCol="0">
            <a:spAutoFit/>
          </a:bodyPr>
          <a:lstStyle/>
          <a:p>
            <a:r>
              <a:rPr lang="es-CO" sz="1400" dirty="0">
                <a:latin typeface="Open Sans" panose="020B0606030504020204"/>
              </a:rPr>
              <a:t>Identificadores</a:t>
            </a:r>
          </a:p>
        </p:txBody>
      </p:sp>
      <p:sp>
        <p:nvSpPr>
          <p:cNvPr id="14" name="CuadroTexto 13"/>
          <p:cNvSpPr txBox="1"/>
          <p:nvPr/>
        </p:nvSpPr>
        <p:spPr>
          <a:xfrm>
            <a:off x="1107749" y="3112787"/>
            <a:ext cx="2461361" cy="523220"/>
          </a:xfrm>
          <a:prstGeom prst="rect">
            <a:avLst/>
          </a:prstGeom>
          <a:noFill/>
        </p:spPr>
        <p:txBody>
          <a:bodyPr wrap="square" rtlCol="0">
            <a:spAutoFit/>
          </a:bodyPr>
          <a:lstStyle/>
          <a:p>
            <a:r>
              <a:rPr lang="es-CO" sz="1400" dirty="0">
                <a:latin typeface="Open Sans" panose="020B0606030504020204"/>
              </a:rPr>
              <a:t>Tipos de datos, modificadores de tipo y modificadores de </a:t>
            </a:r>
            <a:r>
              <a:rPr lang="es-CO" sz="1400" dirty="0" smtClean="0">
                <a:latin typeface="Open Sans" panose="020B0606030504020204"/>
              </a:rPr>
              <a:t>acceso</a:t>
            </a:r>
            <a:endParaRPr lang="es-CO" sz="1400" dirty="0">
              <a:latin typeface="Open Sans" panose="020B0606030504020204"/>
            </a:endParaRPr>
          </a:p>
        </p:txBody>
      </p:sp>
      <p:sp>
        <p:nvSpPr>
          <p:cNvPr id="15" name="CuadroTexto 14"/>
          <p:cNvSpPr txBox="1"/>
          <p:nvPr/>
        </p:nvSpPr>
        <p:spPr>
          <a:xfrm>
            <a:off x="1110080" y="3773686"/>
            <a:ext cx="2456698" cy="307777"/>
          </a:xfrm>
          <a:prstGeom prst="rect">
            <a:avLst/>
          </a:prstGeom>
          <a:noFill/>
        </p:spPr>
        <p:txBody>
          <a:bodyPr wrap="none" rtlCol="0">
            <a:spAutoFit/>
          </a:bodyPr>
          <a:lstStyle/>
          <a:p>
            <a:r>
              <a:rPr lang="es-CO" sz="1400" dirty="0">
                <a:latin typeface="Open Sans" panose="020B0606030504020204"/>
              </a:rPr>
              <a:t>Declaración de variables y </a:t>
            </a:r>
            <a:r>
              <a:rPr lang="es-CO" sz="1400" dirty="0" smtClean="0">
                <a:latin typeface="Open Sans" panose="020B0606030504020204"/>
              </a:rPr>
              <a:t>alcance</a:t>
            </a:r>
            <a:endParaRPr lang="es-CO" sz="1400" dirty="0">
              <a:latin typeface="Open Sans" panose="020B0606030504020204"/>
            </a:endParaRPr>
          </a:p>
        </p:txBody>
      </p:sp>
      <p:sp>
        <p:nvSpPr>
          <p:cNvPr id="16" name="CuadroTexto 15"/>
          <p:cNvSpPr txBox="1"/>
          <p:nvPr/>
        </p:nvSpPr>
        <p:spPr>
          <a:xfrm>
            <a:off x="1107749" y="4202312"/>
            <a:ext cx="2638341" cy="523220"/>
          </a:xfrm>
          <a:prstGeom prst="rect">
            <a:avLst/>
          </a:prstGeom>
          <a:noFill/>
        </p:spPr>
        <p:txBody>
          <a:bodyPr wrap="square" rtlCol="0">
            <a:spAutoFit/>
          </a:bodyPr>
          <a:lstStyle/>
          <a:p>
            <a:r>
              <a:rPr lang="es-CO" sz="1400" dirty="0">
                <a:latin typeface="Open Sans" panose="020B0606030504020204"/>
              </a:rPr>
              <a:t>Especificaciones de almacenamiento de los tipos de </a:t>
            </a:r>
            <a:r>
              <a:rPr lang="es-CO" sz="1400" dirty="0" smtClean="0">
                <a:latin typeface="Open Sans" panose="020B0606030504020204"/>
              </a:rPr>
              <a:t>datos</a:t>
            </a:r>
            <a:endParaRPr lang="es-CO" sz="1400" dirty="0">
              <a:latin typeface="Open Sans" panose="020B0606030504020204"/>
            </a:endParaRPr>
          </a:p>
        </p:txBody>
      </p:sp>
      <p:sp>
        <p:nvSpPr>
          <p:cNvPr id="17" name="CuadroTexto 16"/>
          <p:cNvSpPr txBox="1"/>
          <p:nvPr/>
        </p:nvSpPr>
        <p:spPr>
          <a:xfrm>
            <a:off x="1107749" y="4846381"/>
            <a:ext cx="939040" cy="307777"/>
          </a:xfrm>
          <a:prstGeom prst="rect">
            <a:avLst/>
          </a:prstGeom>
          <a:noFill/>
        </p:spPr>
        <p:txBody>
          <a:bodyPr wrap="none" rtlCol="0">
            <a:spAutoFit/>
          </a:bodyPr>
          <a:lstStyle/>
          <a:p>
            <a:r>
              <a:rPr lang="es-CO" sz="1400" dirty="0">
                <a:latin typeface="Open Sans" panose="020B0606030504020204"/>
              </a:rPr>
              <a:t>Constantes</a:t>
            </a:r>
          </a:p>
        </p:txBody>
      </p:sp>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156726"/>
            <a:ext cx="2995597" cy="579170"/>
          </a:xfrm>
          <a:prstGeom prst="rect">
            <a:avLst/>
          </a:prstGeom>
        </p:spPr>
      </p:pic>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2620554"/>
            <a:ext cx="2995597" cy="579170"/>
          </a:xfrm>
          <a:prstGeom prst="rect">
            <a:avLst/>
          </a:prstGeom>
        </p:spPr>
      </p:pic>
      <p:pic>
        <p:nvPicPr>
          <p:cNvPr id="20" name="Imagen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725864"/>
            <a:ext cx="2995597" cy="579170"/>
          </a:xfrm>
          <a:prstGeom prst="rect">
            <a:avLst/>
          </a:prstGeom>
        </p:spPr>
      </p:pic>
      <p:pic>
        <p:nvPicPr>
          <p:cNvPr id="21" name="Imagen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4281612"/>
            <a:ext cx="2995597" cy="579170"/>
          </a:xfrm>
          <a:prstGeom prst="rect">
            <a:avLst/>
          </a:prstGeom>
        </p:spPr>
      </p:pic>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97" y="4817819"/>
            <a:ext cx="2995597" cy="579170"/>
          </a:xfrm>
          <a:prstGeom prst="rect">
            <a:avLst/>
          </a:prstGeom>
        </p:spPr>
      </p:pic>
      <p:sp>
        <p:nvSpPr>
          <p:cNvPr id="6" name="Rectángulo 5"/>
          <p:cNvSpPr/>
          <p:nvPr/>
        </p:nvSpPr>
        <p:spPr>
          <a:xfrm>
            <a:off x="4021393" y="2005781"/>
            <a:ext cx="4058711" cy="3864077"/>
          </a:xfrm>
          <a:prstGeom prst="rect">
            <a:avLst/>
          </a:prstGeom>
          <a:solidFill>
            <a:schemeClr val="accent4">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A continuación, se muestra un programa de C para ver mejor las variables declaradas:</a:t>
            </a:r>
          </a:p>
          <a:p>
            <a:endParaRPr lang="es-CO" sz="1400" dirty="0">
              <a:solidFill>
                <a:schemeClr val="tx1">
                  <a:lumMod val="75000"/>
                  <a:lumOff val="25000"/>
                </a:schemeClr>
              </a:solidFill>
              <a:latin typeface="Open Sans" panose="020B0606030504020204"/>
            </a:endParaRPr>
          </a:p>
          <a:p>
            <a:pPr marL="285750" indent="-285750">
              <a:buFont typeface="Wingdings" panose="05000000000000000000" pitchFamily="2" charset="2"/>
              <a:buChar char="Ø"/>
            </a:pPr>
            <a:endParaRPr lang="es-CO" sz="1400" dirty="0">
              <a:solidFill>
                <a:schemeClr val="tx1">
                  <a:lumMod val="75000"/>
                  <a:lumOff val="25000"/>
                </a:schemeClr>
              </a:solidFill>
              <a:latin typeface="Open Sans" panose="020B0606030504020204"/>
            </a:endParaRPr>
          </a:p>
        </p:txBody>
      </p:sp>
      <p:sp>
        <p:nvSpPr>
          <p:cNvPr id="27" name="Flecha derecha 26"/>
          <p:cNvSpPr/>
          <p:nvPr/>
        </p:nvSpPr>
        <p:spPr>
          <a:xfrm flipH="1">
            <a:off x="4232323" y="5252325"/>
            <a:ext cx="422787" cy="3912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redondeado 27"/>
          <p:cNvSpPr/>
          <p:nvPr/>
        </p:nvSpPr>
        <p:spPr>
          <a:xfrm>
            <a:off x="5868304" y="4202312"/>
            <a:ext cx="1339273" cy="417363"/>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CO" sz="1400" dirty="0" smtClean="0">
                <a:latin typeface="Open Sans" panose="020B0606030504020204"/>
              </a:rPr>
              <a:t>Ver Más </a:t>
            </a:r>
            <a:endParaRPr lang="es-CO" sz="1400" dirty="0">
              <a:latin typeface="Open Sans" panose="020B0606030504020204"/>
            </a:endParaRPr>
          </a:p>
        </p:txBody>
      </p:sp>
      <p:pic>
        <p:nvPicPr>
          <p:cNvPr id="30" name="Imagen 29"/>
          <p:cNvPicPr>
            <a:picLocks noChangeAspect="1"/>
          </p:cNvPicPr>
          <p:nvPr/>
        </p:nvPicPr>
        <p:blipFill>
          <a:blip r:embed="rId5"/>
          <a:stretch>
            <a:fillRect/>
          </a:stretch>
        </p:blipFill>
        <p:spPr>
          <a:xfrm>
            <a:off x="6901558" y="4280397"/>
            <a:ext cx="463336" cy="463336"/>
          </a:xfrm>
          <a:prstGeom prst="rect">
            <a:avLst/>
          </a:prstGeom>
        </p:spPr>
      </p:pic>
      <p:pic>
        <p:nvPicPr>
          <p:cNvPr id="31" name="Imagen 30"/>
          <p:cNvPicPr>
            <a:picLocks noChangeAspect="1"/>
          </p:cNvPicPr>
          <p:nvPr/>
        </p:nvPicPr>
        <p:blipFill>
          <a:blip r:embed="rId5"/>
          <a:stretch>
            <a:fillRect/>
          </a:stretch>
        </p:blipFill>
        <p:spPr>
          <a:xfrm>
            <a:off x="3440070" y="3870876"/>
            <a:ext cx="463336" cy="463336"/>
          </a:xfrm>
          <a:prstGeom prst="rect">
            <a:avLst/>
          </a:prstGeom>
        </p:spPr>
      </p:pic>
    </p:spTree>
    <p:extLst>
      <p:ext uri="{BB962C8B-B14F-4D97-AF65-F5344CB8AC3E}">
        <p14:creationId xmlns:p14="http://schemas.microsoft.com/office/powerpoint/2010/main" val="37558577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37305" y="1423504"/>
            <a:ext cx="5600636" cy="369332"/>
          </a:xfrm>
          <a:prstGeom prst="rect">
            <a:avLst/>
          </a:prstGeom>
          <a:solidFill>
            <a:schemeClr val="accent4">
              <a:lumMod val="20000"/>
              <a:lumOff val="80000"/>
            </a:schemeClr>
          </a:solidFill>
        </p:spPr>
        <p:txBody>
          <a:bodyPr wrap="none">
            <a:spAutoFit/>
          </a:bodyPr>
          <a:lstStyle/>
          <a:p>
            <a:r>
              <a:rPr lang="es-CO" dirty="0" smtClean="0">
                <a:solidFill>
                  <a:srgbClr val="1A3255"/>
                </a:solidFill>
                <a:latin typeface="Open Sans" panose="020B0606030504020204"/>
              </a:rPr>
              <a:t>IDENTIFICADORES, TIPOS DE DATOS, VARIABLES Y CONSTANTES</a:t>
            </a:r>
            <a:endParaRPr lang="es-CO" dirty="0">
              <a:solidFill>
                <a:srgbClr val="1A3255"/>
              </a:solidFill>
              <a:latin typeface="Open Sans" panose="020B0606030504020204"/>
            </a:endParaRPr>
          </a:p>
        </p:txBody>
      </p:sp>
      <p:sp>
        <p:nvSpPr>
          <p:cNvPr id="3" name="Rectángulo redondeado 2"/>
          <p:cNvSpPr/>
          <p:nvPr/>
        </p:nvSpPr>
        <p:spPr>
          <a:xfrm>
            <a:off x="345474" y="1815391"/>
            <a:ext cx="11384410" cy="4231447"/>
          </a:xfrm>
          <a:prstGeom prst="roundRect">
            <a:avLst/>
          </a:prstGeom>
          <a:noFill/>
          <a:ln w="57150">
            <a:solidFill>
              <a:schemeClr val="accent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sp>
        <p:nvSpPr>
          <p:cNvPr id="5" name="Rectángulo 4"/>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4" name="Rectángulo redondeado 3"/>
          <p:cNvSpPr/>
          <p:nvPr/>
        </p:nvSpPr>
        <p:spPr>
          <a:xfrm>
            <a:off x="709544" y="317581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2</a:t>
            </a:r>
            <a:endParaRPr lang="es-CO" b="1" dirty="0">
              <a:latin typeface="Open Sans" panose="020B0606030504020204"/>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421" y="2356166"/>
            <a:ext cx="3494476" cy="3120402"/>
          </a:xfrm>
          <a:prstGeom prst="rect">
            <a:avLst/>
          </a:prstGeom>
        </p:spPr>
      </p:pic>
      <p:sp>
        <p:nvSpPr>
          <p:cNvPr id="9" name="Rectángulo redondeado 8"/>
          <p:cNvSpPr/>
          <p:nvPr/>
        </p:nvSpPr>
        <p:spPr>
          <a:xfrm>
            <a:off x="707871" y="3730335"/>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3</a:t>
            </a:r>
            <a:endParaRPr lang="es-CO" b="1" dirty="0">
              <a:latin typeface="Open Sans" panose="020B0606030504020204"/>
            </a:endParaRPr>
          </a:p>
        </p:txBody>
      </p:sp>
      <p:sp>
        <p:nvSpPr>
          <p:cNvPr id="10" name="Rectángulo redondeado 9"/>
          <p:cNvSpPr/>
          <p:nvPr/>
        </p:nvSpPr>
        <p:spPr>
          <a:xfrm>
            <a:off x="707871" y="262575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1</a:t>
            </a:r>
            <a:endParaRPr lang="es-CO" b="1" dirty="0">
              <a:latin typeface="Open Sans" panose="020B0606030504020204"/>
            </a:endParaRPr>
          </a:p>
        </p:txBody>
      </p:sp>
      <p:sp>
        <p:nvSpPr>
          <p:cNvPr id="11" name="Rectángulo redondeado 10"/>
          <p:cNvSpPr/>
          <p:nvPr/>
        </p:nvSpPr>
        <p:spPr>
          <a:xfrm>
            <a:off x="707870" y="428039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4</a:t>
            </a:r>
            <a:endParaRPr lang="es-CO" b="1" dirty="0">
              <a:latin typeface="Open Sans" panose="020B0606030504020204"/>
            </a:endParaRPr>
          </a:p>
        </p:txBody>
      </p:sp>
      <p:sp>
        <p:nvSpPr>
          <p:cNvPr id="12" name="Rectángulo redondeado 11"/>
          <p:cNvSpPr/>
          <p:nvPr/>
        </p:nvSpPr>
        <p:spPr>
          <a:xfrm>
            <a:off x="707870" y="483045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5</a:t>
            </a:r>
            <a:endParaRPr lang="es-CO" b="1" dirty="0">
              <a:latin typeface="Open Sans" panose="020B0606030504020204"/>
            </a:endParaRPr>
          </a:p>
        </p:txBody>
      </p:sp>
      <p:sp>
        <p:nvSpPr>
          <p:cNvPr id="13" name="CuadroTexto 12"/>
          <p:cNvSpPr txBox="1"/>
          <p:nvPr/>
        </p:nvSpPr>
        <p:spPr>
          <a:xfrm>
            <a:off x="1107749" y="2656999"/>
            <a:ext cx="1181798" cy="307777"/>
          </a:xfrm>
          <a:prstGeom prst="rect">
            <a:avLst/>
          </a:prstGeom>
          <a:noFill/>
        </p:spPr>
        <p:txBody>
          <a:bodyPr wrap="none" rtlCol="0">
            <a:spAutoFit/>
          </a:bodyPr>
          <a:lstStyle/>
          <a:p>
            <a:r>
              <a:rPr lang="es-CO" sz="1400" dirty="0">
                <a:latin typeface="Open Sans" panose="020B0606030504020204"/>
              </a:rPr>
              <a:t>Identificadores</a:t>
            </a:r>
          </a:p>
        </p:txBody>
      </p:sp>
      <p:sp>
        <p:nvSpPr>
          <p:cNvPr id="14" name="CuadroTexto 13"/>
          <p:cNvSpPr txBox="1"/>
          <p:nvPr/>
        </p:nvSpPr>
        <p:spPr>
          <a:xfrm>
            <a:off x="1107749" y="3112787"/>
            <a:ext cx="2461361" cy="523220"/>
          </a:xfrm>
          <a:prstGeom prst="rect">
            <a:avLst/>
          </a:prstGeom>
          <a:noFill/>
        </p:spPr>
        <p:txBody>
          <a:bodyPr wrap="square" rtlCol="0">
            <a:spAutoFit/>
          </a:bodyPr>
          <a:lstStyle/>
          <a:p>
            <a:r>
              <a:rPr lang="es-CO" sz="1400" dirty="0">
                <a:latin typeface="Open Sans" panose="020B0606030504020204"/>
              </a:rPr>
              <a:t>Tipos de datos, modificadores de tipo y modificadores de </a:t>
            </a:r>
            <a:r>
              <a:rPr lang="es-CO" sz="1400" dirty="0" smtClean="0">
                <a:latin typeface="Open Sans" panose="020B0606030504020204"/>
              </a:rPr>
              <a:t>acceso</a:t>
            </a:r>
            <a:endParaRPr lang="es-CO" sz="1400" dirty="0">
              <a:latin typeface="Open Sans" panose="020B0606030504020204"/>
            </a:endParaRPr>
          </a:p>
        </p:txBody>
      </p:sp>
      <p:sp>
        <p:nvSpPr>
          <p:cNvPr id="15" name="CuadroTexto 14"/>
          <p:cNvSpPr txBox="1"/>
          <p:nvPr/>
        </p:nvSpPr>
        <p:spPr>
          <a:xfrm>
            <a:off x="1110080" y="3773686"/>
            <a:ext cx="2456698" cy="307777"/>
          </a:xfrm>
          <a:prstGeom prst="rect">
            <a:avLst/>
          </a:prstGeom>
          <a:noFill/>
        </p:spPr>
        <p:txBody>
          <a:bodyPr wrap="none" rtlCol="0">
            <a:spAutoFit/>
          </a:bodyPr>
          <a:lstStyle/>
          <a:p>
            <a:r>
              <a:rPr lang="es-CO" sz="1400" dirty="0">
                <a:latin typeface="Open Sans" panose="020B0606030504020204"/>
              </a:rPr>
              <a:t>Declaración de variables y </a:t>
            </a:r>
            <a:r>
              <a:rPr lang="es-CO" sz="1400" dirty="0" smtClean="0">
                <a:latin typeface="Open Sans" panose="020B0606030504020204"/>
              </a:rPr>
              <a:t>alcance</a:t>
            </a:r>
            <a:endParaRPr lang="es-CO" sz="1400" dirty="0">
              <a:latin typeface="Open Sans" panose="020B0606030504020204"/>
            </a:endParaRPr>
          </a:p>
        </p:txBody>
      </p:sp>
      <p:sp>
        <p:nvSpPr>
          <p:cNvPr id="16" name="CuadroTexto 15"/>
          <p:cNvSpPr txBox="1"/>
          <p:nvPr/>
        </p:nvSpPr>
        <p:spPr>
          <a:xfrm>
            <a:off x="1107749" y="4202312"/>
            <a:ext cx="2638341" cy="523220"/>
          </a:xfrm>
          <a:prstGeom prst="rect">
            <a:avLst/>
          </a:prstGeom>
          <a:noFill/>
        </p:spPr>
        <p:txBody>
          <a:bodyPr wrap="square" rtlCol="0">
            <a:spAutoFit/>
          </a:bodyPr>
          <a:lstStyle/>
          <a:p>
            <a:r>
              <a:rPr lang="es-CO" sz="1400" dirty="0">
                <a:latin typeface="Open Sans" panose="020B0606030504020204"/>
              </a:rPr>
              <a:t>Especificaciones de almacenamiento de los tipos de </a:t>
            </a:r>
            <a:r>
              <a:rPr lang="es-CO" sz="1400" dirty="0" smtClean="0">
                <a:latin typeface="Open Sans" panose="020B0606030504020204"/>
              </a:rPr>
              <a:t>datos</a:t>
            </a:r>
            <a:endParaRPr lang="es-CO" sz="1400" dirty="0">
              <a:latin typeface="Open Sans" panose="020B0606030504020204"/>
            </a:endParaRPr>
          </a:p>
        </p:txBody>
      </p:sp>
      <p:sp>
        <p:nvSpPr>
          <p:cNvPr id="17" name="CuadroTexto 16"/>
          <p:cNvSpPr txBox="1"/>
          <p:nvPr/>
        </p:nvSpPr>
        <p:spPr>
          <a:xfrm>
            <a:off x="1107749" y="4846381"/>
            <a:ext cx="939040" cy="307777"/>
          </a:xfrm>
          <a:prstGeom prst="rect">
            <a:avLst/>
          </a:prstGeom>
          <a:noFill/>
        </p:spPr>
        <p:txBody>
          <a:bodyPr wrap="none" rtlCol="0">
            <a:spAutoFit/>
          </a:bodyPr>
          <a:lstStyle/>
          <a:p>
            <a:r>
              <a:rPr lang="es-CO" sz="1400" dirty="0">
                <a:latin typeface="Open Sans" panose="020B0606030504020204"/>
              </a:rPr>
              <a:t>Constantes</a:t>
            </a:r>
          </a:p>
        </p:txBody>
      </p:sp>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156726"/>
            <a:ext cx="2995597" cy="579170"/>
          </a:xfrm>
          <a:prstGeom prst="rect">
            <a:avLst/>
          </a:prstGeom>
        </p:spPr>
      </p:pic>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2620554"/>
            <a:ext cx="2995597" cy="579170"/>
          </a:xfrm>
          <a:prstGeom prst="rect">
            <a:avLst/>
          </a:prstGeom>
        </p:spPr>
      </p:pic>
      <p:pic>
        <p:nvPicPr>
          <p:cNvPr id="20" name="Imagen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725864"/>
            <a:ext cx="2995597" cy="579170"/>
          </a:xfrm>
          <a:prstGeom prst="rect">
            <a:avLst/>
          </a:prstGeom>
        </p:spPr>
      </p:pic>
      <p:pic>
        <p:nvPicPr>
          <p:cNvPr id="21" name="Imagen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4281612"/>
            <a:ext cx="2995597" cy="579170"/>
          </a:xfrm>
          <a:prstGeom prst="rect">
            <a:avLst/>
          </a:prstGeom>
        </p:spPr>
      </p:pic>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97" y="4817819"/>
            <a:ext cx="2995597" cy="579170"/>
          </a:xfrm>
          <a:prstGeom prst="rect">
            <a:avLst/>
          </a:prstGeom>
        </p:spPr>
      </p:pic>
      <p:sp>
        <p:nvSpPr>
          <p:cNvPr id="6" name="Rectángulo 5"/>
          <p:cNvSpPr/>
          <p:nvPr/>
        </p:nvSpPr>
        <p:spPr>
          <a:xfrm>
            <a:off x="4021393" y="2005781"/>
            <a:ext cx="4058711" cy="3864077"/>
          </a:xfrm>
          <a:prstGeom prst="rect">
            <a:avLst/>
          </a:prstGeom>
          <a:solidFill>
            <a:schemeClr val="accent4">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A continuación, se muestra un programa de C para ver mejor las variables declaradas:</a:t>
            </a:r>
          </a:p>
          <a:p>
            <a:endParaRPr lang="es-CO" sz="1400" dirty="0">
              <a:solidFill>
                <a:schemeClr val="tx1">
                  <a:lumMod val="75000"/>
                  <a:lumOff val="25000"/>
                </a:schemeClr>
              </a:solidFill>
              <a:latin typeface="Open Sans" panose="020B0606030504020204"/>
            </a:endParaRPr>
          </a:p>
          <a:p>
            <a:pPr marL="285750" indent="-285750">
              <a:buFont typeface="Wingdings" panose="05000000000000000000" pitchFamily="2" charset="2"/>
              <a:buChar char="Ø"/>
            </a:pPr>
            <a:endParaRPr lang="es-CO" sz="1400" dirty="0">
              <a:solidFill>
                <a:schemeClr val="tx1">
                  <a:lumMod val="75000"/>
                  <a:lumOff val="25000"/>
                </a:schemeClr>
              </a:solidFill>
              <a:latin typeface="Open Sans" panose="020B0606030504020204"/>
            </a:endParaRPr>
          </a:p>
        </p:txBody>
      </p:sp>
      <p:sp>
        <p:nvSpPr>
          <p:cNvPr id="27" name="Flecha derecha 26"/>
          <p:cNvSpPr/>
          <p:nvPr/>
        </p:nvSpPr>
        <p:spPr>
          <a:xfrm flipH="1">
            <a:off x="4232323" y="5252325"/>
            <a:ext cx="422787" cy="3912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redondeado 27"/>
          <p:cNvSpPr/>
          <p:nvPr/>
        </p:nvSpPr>
        <p:spPr>
          <a:xfrm>
            <a:off x="5868304" y="4202312"/>
            <a:ext cx="1339273" cy="417363"/>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CO" sz="1400" dirty="0" smtClean="0">
                <a:latin typeface="Open Sans" panose="020B0606030504020204"/>
              </a:rPr>
              <a:t>Ver Más </a:t>
            </a:r>
            <a:endParaRPr lang="es-CO" sz="1400" dirty="0">
              <a:latin typeface="Open Sans" panose="020B0606030504020204"/>
            </a:endParaRPr>
          </a:p>
        </p:txBody>
      </p:sp>
      <p:pic>
        <p:nvPicPr>
          <p:cNvPr id="30" name="Imagen 29"/>
          <p:cNvPicPr>
            <a:picLocks noChangeAspect="1"/>
          </p:cNvPicPr>
          <p:nvPr/>
        </p:nvPicPr>
        <p:blipFill>
          <a:blip r:embed="rId5"/>
          <a:stretch>
            <a:fillRect/>
          </a:stretch>
        </p:blipFill>
        <p:spPr>
          <a:xfrm>
            <a:off x="6901558" y="4280397"/>
            <a:ext cx="463336" cy="463336"/>
          </a:xfrm>
          <a:prstGeom prst="rect">
            <a:avLst/>
          </a:prstGeom>
        </p:spPr>
      </p:pic>
      <p:pic>
        <p:nvPicPr>
          <p:cNvPr id="25" name="Imagen 24"/>
          <p:cNvPicPr>
            <a:picLocks noChangeAspect="1"/>
          </p:cNvPicPr>
          <p:nvPr/>
        </p:nvPicPr>
        <p:blipFill>
          <a:blip r:embed="rId6"/>
          <a:stretch>
            <a:fillRect/>
          </a:stretch>
        </p:blipFill>
        <p:spPr>
          <a:xfrm>
            <a:off x="-529" y="-297"/>
            <a:ext cx="12193057" cy="6858594"/>
          </a:xfrm>
          <a:prstGeom prst="rect">
            <a:avLst/>
          </a:prstGeom>
          <a:ln>
            <a:noFill/>
          </a:ln>
        </p:spPr>
      </p:pic>
      <p:sp>
        <p:nvSpPr>
          <p:cNvPr id="26" name="Redondear rectángulo de esquina diagonal 25"/>
          <p:cNvSpPr/>
          <p:nvPr/>
        </p:nvSpPr>
        <p:spPr>
          <a:xfrm>
            <a:off x="3729259" y="58958"/>
            <a:ext cx="4868291" cy="6698047"/>
          </a:xfrm>
          <a:prstGeom prst="round2DiagRect">
            <a:avLst>
              <a:gd name="adj1" fmla="val 0"/>
              <a:gd name="adj2" fmla="val 0"/>
            </a:avLst>
          </a:prstGeom>
          <a:solidFill>
            <a:srgbClr val="F8F9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dirty="0">
                <a:solidFill>
                  <a:schemeClr val="tx1">
                    <a:lumMod val="75000"/>
                    <a:lumOff val="25000"/>
                  </a:schemeClr>
                </a:solidFill>
                <a:latin typeface="Open Sans" panose="020B0606030504020204"/>
              </a:rPr>
              <a:t>#</a:t>
            </a:r>
            <a:r>
              <a:rPr lang="es-CO" sz="1400" dirty="0" err="1">
                <a:solidFill>
                  <a:schemeClr val="tx1">
                    <a:lumMod val="75000"/>
                    <a:lumOff val="25000"/>
                  </a:schemeClr>
                </a:solidFill>
                <a:latin typeface="Open Sans" panose="020B0606030504020204"/>
              </a:rPr>
              <a:t>include</a:t>
            </a:r>
            <a:r>
              <a:rPr lang="es-CO" sz="1400" dirty="0">
                <a:solidFill>
                  <a:schemeClr val="tx1">
                    <a:lumMod val="75000"/>
                    <a:lumOff val="25000"/>
                  </a:schemeClr>
                </a:solidFill>
                <a:latin typeface="Open Sans" panose="020B0606030504020204"/>
              </a:rPr>
              <a:t> &lt;</a:t>
            </a:r>
            <a:r>
              <a:rPr lang="es-CO" sz="1400" dirty="0" err="1">
                <a:solidFill>
                  <a:schemeClr val="tx1">
                    <a:lumMod val="75000"/>
                    <a:lumOff val="25000"/>
                  </a:schemeClr>
                </a:solidFill>
                <a:latin typeface="Open Sans" panose="020B0606030504020204"/>
              </a:rPr>
              <a:t>stdio.h</a:t>
            </a:r>
            <a:r>
              <a:rPr lang="es-CO" sz="1400" dirty="0">
                <a:solidFill>
                  <a:schemeClr val="tx1">
                    <a:lumMod val="75000"/>
                    <a:lumOff val="25000"/>
                  </a:schemeClr>
                </a:solidFill>
                <a:latin typeface="Open Sans" panose="020B0606030504020204"/>
              </a:rPr>
              <a:t>&gt;</a:t>
            </a:r>
          </a:p>
          <a:p>
            <a:r>
              <a:rPr lang="es-CO" sz="1400" dirty="0" err="1">
                <a:solidFill>
                  <a:schemeClr val="tx1">
                    <a:lumMod val="75000"/>
                    <a:lumOff val="25000"/>
                  </a:schemeClr>
                </a:solidFill>
                <a:latin typeface="Open Sans" panose="020B0606030504020204"/>
              </a:rPr>
              <a:t>int</a:t>
            </a:r>
            <a:r>
              <a:rPr lang="es-CO" sz="1400" dirty="0">
                <a:solidFill>
                  <a:schemeClr val="tx1">
                    <a:lumMod val="75000"/>
                    <a:lumOff val="25000"/>
                  </a:schemeClr>
                </a:solidFill>
                <a:latin typeface="Open Sans" panose="020B0606030504020204"/>
              </a:rPr>
              <a:t> sum; /* Variable global, accesible desde cualquier parte */</a:t>
            </a:r>
          </a:p>
          <a:p>
            <a:r>
              <a:rPr lang="es-CO" sz="1400" dirty="0">
                <a:solidFill>
                  <a:schemeClr val="tx1">
                    <a:lumMod val="75000"/>
                    <a:lumOff val="25000"/>
                  </a:schemeClr>
                </a:solidFill>
                <a:latin typeface="Open Sans" panose="020B0606030504020204"/>
              </a:rPr>
              <a:t> /* del programa*/</a:t>
            </a:r>
          </a:p>
          <a:p>
            <a:r>
              <a:rPr lang="es-CO" sz="1400" dirty="0" err="1">
                <a:solidFill>
                  <a:schemeClr val="tx1">
                    <a:lumMod val="75000"/>
                    <a:lumOff val="25000"/>
                  </a:schemeClr>
                </a:solidFill>
                <a:latin typeface="Open Sans" panose="020B0606030504020204"/>
              </a:rPr>
              <a:t>void</a:t>
            </a:r>
            <a:r>
              <a:rPr lang="es-CO" sz="1400" dirty="0">
                <a:solidFill>
                  <a:schemeClr val="tx1">
                    <a:lumMod val="75000"/>
                    <a:lumOff val="25000"/>
                  </a:schemeClr>
                </a:solidFill>
                <a:latin typeface="Open Sans" panose="020B0606030504020204"/>
              </a:rPr>
              <a:t> suma(</a:t>
            </a:r>
            <a:r>
              <a:rPr lang="es-CO" sz="1400" dirty="0" err="1">
                <a:solidFill>
                  <a:schemeClr val="tx1">
                    <a:lumMod val="75000"/>
                    <a:lumOff val="25000"/>
                  </a:schemeClr>
                </a:solidFill>
                <a:latin typeface="Open Sans" panose="020B0606030504020204"/>
              </a:rPr>
              <a:t>int</a:t>
            </a:r>
            <a:r>
              <a:rPr lang="es-CO" sz="1400" dirty="0">
                <a:solidFill>
                  <a:schemeClr val="tx1">
                    <a:lumMod val="75000"/>
                    <a:lumOff val="25000"/>
                  </a:schemeClr>
                </a:solidFill>
                <a:latin typeface="Open Sans" panose="020B0606030504020204"/>
              </a:rPr>
              <a:t> x) /* Variable local declarada como parámetro, */</a:t>
            </a:r>
          </a:p>
          <a:p>
            <a:r>
              <a:rPr lang="es-CO" sz="1400" dirty="0">
                <a:solidFill>
                  <a:schemeClr val="tx1">
                    <a:lumMod val="75000"/>
                    <a:lumOff val="25000"/>
                  </a:schemeClr>
                </a:solidFill>
                <a:latin typeface="Open Sans" panose="020B0606030504020204"/>
              </a:rPr>
              <a:t> /* accesible solo por la función suma*/</a:t>
            </a:r>
          </a:p>
          <a:p>
            <a:r>
              <a:rPr lang="es-CO" sz="1400" dirty="0">
                <a:solidFill>
                  <a:schemeClr val="tx1">
                    <a:lumMod val="75000"/>
                    <a:lumOff val="25000"/>
                  </a:schemeClr>
                </a:solidFill>
                <a:latin typeface="Open Sans" panose="020B0606030504020204"/>
              </a:rPr>
              <a:t>{</a:t>
            </a:r>
          </a:p>
          <a:p>
            <a:r>
              <a:rPr lang="es-CO" sz="1400" dirty="0">
                <a:solidFill>
                  <a:schemeClr val="tx1">
                    <a:lumMod val="75000"/>
                    <a:lumOff val="25000"/>
                  </a:schemeClr>
                </a:solidFill>
                <a:latin typeface="Open Sans" panose="020B0606030504020204"/>
              </a:rPr>
              <a:t> sum=</a:t>
            </a:r>
            <a:r>
              <a:rPr lang="es-CO" sz="1400" dirty="0" err="1">
                <a:solidFill>
                  <a:schemeClr val="tx1">
                    <a:lumMod val="75000"/>
                    <a:lumOff val="25000"/>
                  </a:schemeClr>
                </a:solidFill>
                <a:latin typeface="Open Sans" panose="020B0606030504020204"/>
              </a:rPr>
              <a:t>sum+x</a:t>
            </a:r>
            <a:r>
              <a:rPr lang="es-CO" sz="1400" dirty="0">
                <a:solidFill>
                  <a:schemeClr val="tx1">
                    <a:lumMod val="75000"/>
                    <a:lumOff val="25000"/>
                  </a:schemeClr>
                </a:solidFill>
                <a:latin typeface="Open Sans" panose="020B0606030504020204"/>
              </a:rPr>
              <a:t>;</a:t>
            </a:r>
          </a:p>
          <a:p>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return</a:t>
            </a:r>
            <a:r>
              <a:rPr lang="es-CO" sz="1400" dirty="0">
                <a:solidFill>
                  <a:schemeClr val="tx1">
                    <a:lumMod val="75000"/>
                    <a:lumOff val="25000"/>
                  </a:schemeClr>
                </a:solidFill>
                <a:latin typeface="Open Sans" panose="020B0606030504020204"/>
              </a:rPr>
              <a:t>;</a:t>
            </a:r>
          </a:p>
          <a:p>
            <a:r>
              <a:rPr lang="es-CO" sz="1400" dirty="0">
                <a:solidFill>
                  <a:schemeClr val="tx1">
                    <a:lumMod val="75000"/>
                    <a:lumOff val="25000"/>
                  </a:schemeClr>
                </a:solidFill>
                <a:latin typeface="Open Sans" panose="020B0606030504020204"/>
              </a:rPr>
              <a:t>}</a:t>
            </a:r>
          </a:p>
          <a:p>
            <a:r>
              <a:rPr lang="es-CO" sz="1400" dirty="0" err="1">
                <a:solidFill>
                  <a:schemeClr val="tx1">
                    <a:lumMod val="75000"/>
                    <a:lumOff val="25000"/>
                  </a:schemeClr>
                </a:solidFill>
                <a:latin typeface="Open Sans" panose="020B0606030504020204"/>
              </a:rPr>
              <a:t>void</a:t>
            </a:r>
            <a:r>
              <a:rPr lang="es-CO" sz="1400" dirty="0">
                <a:solidFill>
                  <a:schemeClr val="tx1">
                    <a:lumMod val="75000"/>
                    <a:lumOff val="25000"/>
                  </a:schemeClr>
                </a:solidFill>
                <a:latin typeface="Open Sans" panose="020B0606030504020204"/>
              </a:rPr>
              <a:t> intercambio(</a:t>
            </a:r>
            <a:r>
              <a:rPr lang="es-CO" sz="1400" dirty="0" err="1">
                <a:solidFill>
                  <a:schemeClr val="tx1">
                    <a:lumMod val="75000"/>
                    <a:lumOff val="25000"/>
                  </a:schemeClr>
                </a:solidFill>
                <a:latin typeface="Open Sans" panose="020B0606030504020204"/>
              </a:rPr>
              <a:t>int</a:t>
            </a:r>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a,int</a:t>
            </a:r>
            <a:r>
              <a:rPr lang="es-CO" sz="1400" dirty="0">
                <a:solidFill>
                  <a:schemeClr val="tx1">
                    <a:lumMod val="75000"/>
                    <a:lumOff val="25000"/>
                  </a:schemeClr>
                </a:solidFill>
                <a:latin typeface="Open Sans" panose="020B0606030504020204"/>
              </a:rPr>
              <a:t> *b)</a:t>
            </a:r>
          </a:p>
          <a:p>
            <a:r>
              <a:rPr lang="es-CO" sz="1400" dirty="0">
                <a:solidFill>
                  <a:schemeClr val="tx1">
                    <a:lumMod val="75000"/>
                    <a:lumOff val="25000"/>
                  </a:schemeClr>
                </a:solidFill>
                <a:latin typeface="Open Sans" panose="020B0606030504020204"/>
              </a:rPr>
              <a:t>{</a:t>
            </a:r>
          </a:p>
          <a:p>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if</a:t>
            </a:r>
            <a:r>
              <a:rPr lang="es-CO" sz="1400" dirty="0">
                <a:solidFill>
                  <a:schemeClr val="tx1">
                    <a:lumMod val="75000"/>
                    <a:lumOff val="25000"/>
                  </a:schemeClr>
                </a:solidFill>
                <a:latin typeface="Open Sans" panose="020B0606030504020204"/>
              </a:rPr>
              <a:t> (*a&gt;*b)</a:t>
            </a:r>
          </a:p>
          <a:p>
            <a:r>
              <a:rPr lang="es-CO" sz="1400" dirty="0">
                <a:solidFill>
                  <a:schemeClr val="tx1">
                    <a:lumMod val="75000"/>
                    <a:lumOff val="25000"/>
                  </a:schemeClr>
                </a:solidFill>
                <a:latin typeface="Open Sans" panose="020B0606030504020204"/>
              </a:rPr>
              <a:t> {</a:t>
            </a:r>
          </a:p>
          <a:p>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int</a:t>
            </a:r>
            <a:r>
              <a:rPr lang="es-CO" sz="1400" dirty="0">
                <a:solidFill>
                  <a:schemeClr val="tx1">
                    <a:lumMod val="75000"/>
                    <a:lumOff val="25000"/>
                  </a:schemeClr>
                </a:solidFill>
                <a:latin typeface="Open Sans" panose="020B0606030504020204"/>
              </a:rPr>
              <a:t> inter; /* Variable local, accesible solo dentro del */</a:t>
            </a:r>
          </a:p>
          <a:p>
            <a:r>
              <a:rPr lang="es-CO" sz="1400" dirty="0">
                <a:solidFill>
                  <a:schemeClr val="tx1">
                    <a:lumMod val="75000"/>
                    <a:lumOff val="25000"/>
                  </a:schemeClr>
                </a:solidFill>
                <a:latin typeface="Open Sans" panose="020B0606030504020204"/>
              </a:rPr>
              <a:t> /* bloque donde se declara*/</a:t>
            </a:r>
          </a:p>
          <a:p>
            <a:r>
              <a:rPr lang="es-CO" sz="1400" dirty="0">
                <a:solidFill>
                  <a:schemeClr val="tx1">
                    <a:lumMod val="75000"/>
                    <a:lumOff val="25000"/>
                  </a:schemeClr>
                </a:solidFill>
                <a:latin typeface="Open Sans" panose="020B0606030504020204"/>
              </a:rPr>
              <a:t> inter=*a;</a:t>
            </a:r>
          </a:p>
          <a:p>
            <a:r>
              <a:rPr lang="es-CO" sz="1400" dirty="0">
                <a:solidFill>
                  <a:schemeClr val="tx1">
                    <a:lumMod val="75000"/>
                    <a:lumOff val="25000"/>
                  </a:schemeClr>
                </a:solidFill>
                <a:latin typeface="Open Sans" panose="020B0606030504020204"/>
              </a:rPr>
              <a:t> *a=*b;</a:t>
            </a:r>
          </a:p>
          <a:p>
            <a:r>
              <a:rPr lang="es-CO" sz="1400" dirty="0">
                <a:solidFill>
                  <a:schemeClr val="tx1">
                    <a:lumMod val="75000"/>
                    <a:lumOff val="25000"/>
                  </a:schemeClr>
                </a:solidFill>
                <a:latin typeface="Open Sans" panose="020B0606030504020204"/>
              </a:rPr>
              <a:t> *b=inter;</a:t>
            </a:r>
          </a:p>
          <a:p>
            <a:r>
              <a:rPr lang="es-CO" sz="1400" dirty="0">
                <a:solidFill>
                  <a:schemeClr val="tx1">
                    <a:lumMod val="75000"/>
                    <a:lumOff val="25000"/>
                  </a:schemeClr>
                </a:solidFill>
                <a:latin typeface="Open Sans" panose="020B0606030504020204"/>
              </a:rPr>
              <a:t> }</a:t>
            </a:r>
          </a:p>
          <a:p>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return</a:t>
            </a:r>
            <a:r>
              <a:rPr lang="es-CO" sz="1400" dirty="0">
                <a:solidFill>
                  <a:schemeClr val="tx1">
                    <a:lumMod val="75000"/>
                    <a:lumOff val="25000"/>
                  </a:schemeClr>
                </a:solidFill>
                <a:latin typeface="Open Sans" panose="020B0606030504020204"/>
              </a:rPr>
              <a:t>;</a:t>
            </a:r>
          </a:p>
          <a:p>
            <a:r>
              <a:rPr lang="es-CO" sz="1400" dirty="0">
                <a:solidFill>
                  <a:schemeClr val="tx1">
                    <a:lumMod val="75000"/>
                    <a:lumOff val="25000"/>
                  </a:schemeClr>
                </a:solidFill>
                <a:latin typeface="Open Sans" panose="020B0606030504020204"/>
              </a:rPr>
              <a:t>}</a:t>
            </a:r>
          </a:p>
          <a:p>
            <a:r>
              <a:rPr lang="es-CO" sz="1400" dirty="0" err="1">
                <a:solidFill>
                  <a:schemeClr val="tx1">
                    <a:lumMod val="75000"/>
                    <a:lumOff val="25000"/>
                  </a:schemeClr>
                </a:solidFill>
                <a:latin typeface="Open Sans" panose="020B0606030504020204"/>
              </a:rPr>
              <a:t>int</a:t>
            </a:r>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main</a:t>
            </a:r>
            <a:r>
              <a:rPr lang="es-CO" sz="1400" dirty="0">
                <a:solidFill>
                  <a:schemeClr val="tx1">
                    <a:lumMod val="75000"/>
                    <a:lumOff val="25000"/>
                  </a:schemeClr>
                </a:solidFill>
                <a:latin typeface="Open Sans" panose="020B0606030504020204"/>
              </a:rPr>
              <a:t>(</a:t>
            </a:r>
            <a:r>
              <a:rPr lang="es-CO" sz="1400" dirty="0" err="1">
                <a:solidFill>
                  <a:schemeClr val="tx1">
                    <a:lumMod val="75000"/>
                    <a:lumOff val="25000"/>
                  </a:schemeClr>
                </a:solidFill>
                <a:latin typeface="Open Sans" panose="020B0606030504020204"/>
              </a:rPr>
              <a:t>void</a:t>
            </a:r>
            <a:r>
              <a:rPr lang="es-CO" sz="1400" dirty="0">
                <a:solidFill>
                  <a:schemeClr val="tx1">
                    <a:lumMod val="75000"/>
                    <a:lumOff val="25000"/>
                  </a:schemeClr>
                </a:solidFill>
                <a:latin typeface="Open Sans" panose="020B0606030504020204"/>
              </a:rPr>
              <a:t>) /*Función principal del programa*/</a:t>
            </a:r>
          </a:p>
          <a:p>
            <a:r>
              <a:rPr lang="es-CO" sz="1400" dirty="0">
                <a:solidFill>
                  <a:schemeClr val="tx1">
                    <a:lumMod val="75000"/>
                    <a:lumOff val="25000"/>
                  </a:schemeClr>
                </a:solidFill>
                <a:latin typeface="Open Sans" panose="020B0606030504020204"/>
              </a:rPr>
              <a:t>{</a:t>
            </a:r>
          </a:p>
          <a:p>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int</a:t>
            </a:r>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contador,a</a:t>
            </a:r>
            <a:r>
              <a:rPr lang="es-CO" sz="1400" dirty="0">
                <a:solidFill>
                  <a:schemeClr val="tx1">
                    <a:lumMod val="75000"/>
                    <a:lumOff val="25000"/>
                  </a:schemeClr>
                </a:solidFill>
                <a:latin typeface="Open Sans" panose="020B0606030504020204"/>
              </a:rPr>
              <a:t>=9,b=0; /*Variables locales, accesibles solo */</a:t>
            </a:r>
          </a:p>
          <a:p>
            <a:r>
              <a:rPr lang="es-CO" sz="1400" dirty="0">
                <a:solidFill>
                  <a:schemeClr val="tx1">
                    <a:lumMod val="75000"/>
                    <a:lumOff val="25000"/>
                  </a:schemeClr>
                </a:solidFill>
                <a:latin typeface="Open Sans" panose="020B0606030504020204"/>
              </a:rPr>
              <a:t> /* por </a:t>
            </a:r>
            <a:r>
              <a:rPr lang="es-CO" sz="1400" dirty="0" err="1">
                <a:solidFill>
                  <a:schemeClr val="tx1">
                    <a:lumMod val="75000"/>
                    <a:lumOff val="25000"/>
                  </a:schemeClr>
                </a:solidFill>
                <a:latin typeface="Open Sans" panose="020B0606030504020204"/>
              </a:rPr>
              <a:t>main</a:t>
            </a:r>
            <a:r>
              <a:rPr lang="es-CO" sz="1400" dirty="0">
                <a:solidFill>
                  <a:schemeClr val="tx1">
                    <a:lumMod val="75000"/>
                    <a:lumOff val="25000"/>
                  </a:schemeClr>
                </a:solidFill>
                <a:latin typeface="Open Sans" panose="020B0606030504020204"/>
              </a:rPr>
              <a:t>*/</a:t>
            </a:r>
          </a:p>
          <a:p>
            <a:r>
              <a:rPr lang="es-CO" sz="1400" dirty="0">
                <a:solidFill>
                  <a:schemeClr val="tx1">
                    <a:lumMod val="75000"/>
                    <a:lumOff val="25000"/>
                  </a:schemeClr>
                </a:solidFill>
                <a:latin typeface="Open Sans" panose="020B0606030504020204"/>
              </a:rPr>
              <a:t> sum=0;</a:t>
            </a:r>
          </a:p>
          <a:p>
            <a:r>
              <a:rPr lang="es-CO" sz="1400" dirty="0">
                <a:solidFill>
                  <a:schemeClr val="tx1">
                    <a:lumMod val="75000"/>
                    <a:lumOff val="25000"/>
                  </a:schemeClr>
                </a:solidFill>
                <a:latin typeface="Open Sans" panose="020B0606030504020204"/>
              </a:rPr>
              <a:t> intercambio(&amp;</a:t>
            </a:r>
            <a:r>
              <a:rPr lang="es-CO" sz="1400" dirty="0" err="1">
                <a:solidFill>
                  <a:schemeClr val="tx1">
                    <a:lumMod val="75000"/>
                    <a:lumOff val="25000"/>
                  </a:schemeClr>
                </a:solidFill>
                <a:latin typeface="Open Sans" panose="020B0606030504020204"/>
              </a:rPr>
              <a:t>a,&amp;b</a:t>
            </a:r>
            <a:r>
              <a:rPr lang="es-CO" sz="1400" dirty="0">
                <a:solidFill>
                  <a:schemeClr val="tx1">
                    <a:lumMod val="75000"/>
                    <a:lumOff val="25000"/>
                  </a:schemeClr>
                </a:solidFill>
                <a:latin typeface="Open Sans" panose="020B0606030504020204"/>
              </a:rPr>
              <a:t>);</a:t>
            </a:r>
          </a:p>
          <a:p>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for</a:t>
            </a:r>
            <a:r>
              <a:rPr lang="es-CO" sz="1400" dirty="0">
                <a:solidFill>
                  <a:schemeClr val="tx1">
                    <a:lumMod val="75000"/>
                    <a:lumOff val="25000"/>
                  </a:schemeClr>
                </a:solidFill>
                <a:latin typeface="Open Sans" panose="020B0606030504020204"/>
              </a:rPr>
              <a:t>(contador=</a:t>
            </a:r>
            <a:r>
              <a:rPr lang="es-CO" sz="1400" dirty="0" err="1">
                <a:solidFill>
                  <a:schemeClr val="tx1">
                    <a:lumMod val="75000"/>
                    <a:lumOff val="25000"/>
                  </a:schemeClr>
                </a:solidFill>
                <a:latin typeface="Open Sans" panose="020B0606030504020204"/>
              </a:rPr>
              <a:t>a;contador</a:t>
            </a:r>
            <a:r>
              <a:rPr lang="es-CO" sz="1400" dirty="0">
                <a:solidFill>
                  <a:schemeClr val="tx1">
                    <a:lumMod val="75000"/>
                    <a:lumOff val="25000"/>
                  </a:schemeClr>
                </a:solidFill>
                <a:latin typeface="Open Sans" panose="020B0606030504020204"/>
              </a:rPr>
              <a:t>&lt;=</a:t>
            </a:r>
            <a:r>
              <a:rPr lang="es-CO" sz="1400" dirty="0" err="1">
                <a:solidFill>
                  <a:schemeClr val="tx1">
                    <a:lumMod val="75000"/>
                    <a:lumOff val="25000"/>
                  </a:schemeClr>
                </a:solidFill>
                <a:latin typeface="Open Sans" panose="020B0606030504020204"/>
              </a:rPr>
              <a:t>b;contador</a:t>
            </a:r>
            <a:r>
              <a:rPr lang="es-CO" sz="1400" dirty="0">
                <a:solidFill>
                  <a:schemeClr val="tx1">
                    <a:lumMod val="75000"/>
                    <a:lumOff val="25000"/>
                  </a:schemeClr>
                </a:solidFill>
                <a:latin typeface="Open Sans" panose="020B0606030504020204"/>
              </a:rPr>
              <a:t>++) suma(contador);</a:t>
            </a:r>
          </a:p>
          <a:p>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printf</a:t>
            </a:r>
            <a:r>
              <a:rPr lang="es-CO" sz="1400" dirty="0">
                <a:solidFill>
                  <a:schemeClr val="tx1">
                    <a:lumMod val="75000"/>
                    <a:lumOff val="25000"/>
                  </a:schemeClr>
                </a:solidFill>
                <a:latin typeface="Open Sans" panose="020B0606030504020204"/>
              </a:rPr>
              <a:t>(“%d\</a:t>
            </a:r>
            <a:r>
              <a:rPr lang="es-CO" sz="1400" dirty="0" err="1">
                <a:solidFill>
                  <a:schemeClr val="tx1">
                    <a:lumMod val="75000"/>
                    <a:lumOff val="25000"/>
                  </a:schemeClr>
                </a:solidFill>
                <a:latin typeface="Open Sans" panose="020B0606030504020204"/>
              </a:rPr>
              <a:t>n”,suma</a:t>
            </a:r>
            <a:r>
              <a:rPr lang="es-CO" sz="1400" dirty="0">
                <a:solidFill>
                  <a:schemeClr val="tx1">
                    <a:lumMod val="75000"/>
                    <a:lumOff val="25000"/>
                  </a:schemeClr>
                </a:solidFill>
                <a:latin typeface="Open Sans" panose="020B0606030504020204"/>
              </a:rPr>
              <a:t>);</a:t>
            </a:r>
          </a:p>
          <a:p>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return</a:t>
            </a:r>
            <a:r>
              <a:rPr lang="es-CO" sz="1400" dirty="0">
                <a:solidFill>
                  <a:schemeClr val="tx1">
                    <a:lumMod val="75000"/>
                    <a:lumOff val="25000"/>
                  </a:schemeClr>
                </a:solidFill>
                <a:latin typeface="Open Sans" panose="020B0606030504020204"/>
              </a:rPr>
              <a:t>(0);</a:t>
            </a:r>
          </a:p>
          <a:p>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sp>
        <p:nvSpPr>
          <p:cNvPr id="29" name="Elipse 28">
            <a:extLst>
              <a:ext uri="{FF2B5EF4-FFF2-40B4-BE49-F238E27FC236}">
                <a16:creationId xmlns="" xmlns:a16="http://schemas.microsoft.com/office/drawing/2014/main" id="{BFB0D0BB-19FD-4D04-8223-EB852E27F00B}"/>
              </a:ext>
            </a:extLst>
          </p:cNvPr>
          <p:cNvSpPr/>
          <p:nvPr/>
        </p:nvSpPr>
        <p:spPr>
          <a:xfrm>
            <a:off x="8311279" y="62323"/>
            <a:ext cx="446420" cy="39191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Tree>
    <p:extLst>
      <p:ext uri="{BB962C8B-B14F-4D97-AF65-F5344CB8AC3E}">
        <p14:creationId xmlns:p14="http://schemas.microsoft.com/office/powerpoint/2010/main" val="41195165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37305" y="1423504"/>
            <a:ext cx="5600636" cy="369332"/>
          </a:xfrm>
          <a:prstGeom prst="rect">
            <a:avLst/>
          </a:prstGeom>
          <a:solidFill>
            <a:schemeClr val="accent4">
              <a:lumMod val="20000"/>
              <a:lumOff val="80000"/>
            </a:schemeClr>
          </a:solidFill>
        </p:spPr>
        <p:txBody>
          <a:bodyPr wrap="none">
            <a:spAutoFit/>
          </a:bodyPr>
          <a:lstStyle/>
          <a:p>
            <a:r>
              <a:rPr lang="es-CO" dirty="0" smtClean="0">
                <a:solidFill>
                  <a:srgbClr val="1A3255"/>
                </a:solidFill>
                <a:latin typeface="Open Sans" panose="020B0606030504020204"/>
              </a:rPr>
              <a:t>IDENTIFICADORES, TIPOS DE DATOS, VARIABLES Y CONSTANTES</a:t>
            </a:r>
            <a:endParaRPr lang="es-CO" dirty="0">
              <a:solidFill>
                <a:srgbClr val="1A3255"/>
              </a:solidFill>
              <a:latin typeface="Open Sans" panose="020B0606030504020204"/>
            </a:endParaRPr>
          </a:p>
        </p:txBody>
      </p:sp>
      <p:sp>
        <p:nvSpPr>
          <p:cNvPr id="3" name="Rectángulo redondeado 2"/>
          <p:cNvSpPr/>
          <p:nvPr/>
        </p:nvSpPr>
        <p:spPr>
          <a:xfrm>
            <a:off x="345474" y="1815391"/>
            <a:ext cx="11384410" cy="4231447"/>
          </a:xfrm>
          <a:prstGeom prst="roundRect">
            <a:avLst/>
          </a:prstGeom>
          <a:noFill/>
          <a:ln w="57150">
            <a:solidFill>
              <a:schemeClr val="accent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sp>
        <p:nvSpPr>
          <p:cNvPr id="5" name="Rectángulo 4"/>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4" name="Rectángulo redondeado 3"/>
          <p:cNvSpPr/>
          <p:nvPr/>
        </p:nvSpPr>
        <p:spPr>
          <a:xfrm>
            <a:off x="709544" y="317581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2</a:t>
            </a:r>
            <a:endParaRPr lang="es-CO" b="1" dirty="0">
              <a:latin typeface="Open Sans" panose="020B0606030504020204"/>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421" y="2356166"/>
            <a:ext cx="3494476" cy="3120402"/>
          </a:xfrm>
          <a:prstGeom prst="rect">
            <a:avLst/>
          </a:prstGeom>
        </p:spPr>
      </p:pic>
      <p:sp>
        <p:nvSpPr>
          <p:cNvPr id="9" name="Rectángulo redondeado 8"/>
          <p:cNvSpPr/>
          <p:nvPr/>
        </p:nvSpPr>
        <p:spPr>
          <a:xfrm>
            <a:off x="707871" y="3730335"/>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3</a:t>
            </a:r>
            <a:endParaRPr lang="es-CO" b="1" dirty="0">
              <a:latin typeface="Open Sans" panose="020B0606030504020204"/>
            </a:endParaRPr>
          </a:p>
        </p:txBody>
      </p:sp>
      <p:sp>
        <p:nvSpPr>
          <p:cNvPr id="10" name="Rectángulo redondeado 9"/>
          <p:cNvSpPr/>
          <p:nvPr/>
        </p:nvSpPr>
        <p:spPr>
          <a:xfrm>
            <a:off x="707871" y="262575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1</a:t>
            </a:r>
            <a:endParaRPr lang="es-CO" b="1" dirty="0">
              <a:latin typeface="Open Sans" panose="020B0606030504020204"/>
            </a:endParaRPr>
          </a:p>
        </p:txBody>
      </p:sp>
      <p:sp>
        <p:nvSpPr>
          <p:cNvPr id="11" name="Rectángulo redondeado 10"/>
          <p:cNvSpPr/>
          <p:nvPr/>
        </p:nvSpPr>
        <p:spPr>
          <a:xfrm>
            <a:off x="707870" y="428039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4</a:t>
            </a:r>
            <a:endParaRPr lang="es-CO" b="1" dirty="0">
              <a:latin typeface="Open Sans" panose="020B0606030504020204"/>
            </a:endParaRPr>
          </a:p>
        </p:txBody>
      </p:sp>
      <p:sp>
        <p:nvSpPr>
          <p:cNvPr id="12" name="Rectángulo redondeado 11"/>
          <p:cNvSpPr/>
          <p:nvPr/>
        </p:nvSpPr>
        <p:spPr>
          <a:xfrm>
            <a:off x="707870" y="483045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5</a:t>
            </a:r>
            <a:endParaRPr lang="es-CO" b="1" dirty="0">
              <a:latin typeface="Open Sans" panose="020B0606030504020204"/>
            </a:endParaRPr>
          </a:p>
        </p:txBody>
      </p:sp>
      <p:sp>
        <p:nvSpPr>
          <p:cNvPr id="13" name="CuadroTexto 12"/>
          <p:cNvSpPr txBox="1"/>
          <p:nvPr/>
        </p:nvSpPr>
        <p:spPr>
          <a:xfrm>
            <a:off x="1107749" y="2656999"/>
            <a:ext cx="1181798" cy="307777"/>
          </a:xfrm>
          <a:prstGeom prst="rect">
            <a:avLst/>
          </a:prstGeom>
          <a:noFill/>
        </p:spPr>
        <p:txBody>
          <a:bodyPr wrap="none" rtlCol="0">
            <a:spAutoFit/>
          </a:bodyPr>
          <a:lstStyle/>
          <a:p>
            <a:r>
              <a:rPr lang="es-CO" sz="1400" dirty="0">
                <a:latin typeface="Open Sans" panose="020B0606030504020204"/>
              </a:rPr>
              <a:t>Identificadores</a:t>
            </a:r>
          </a:p>
        </p:txBody>
      </p:sp>
      <p:sp>
        <p:nvSpPr>
          <p:cNvPr id="14" name="CuadroTexto 13"/>
          <p:cNvSpPr txBox="1"/>
          <p:nvPr/>
        </p:nvSpPr>
        <p:spPr>
          <a:xfrm>
            <a:off x="1107749" y="3112787"/>
            <a:ext cx="2461361" cy="523220"/>
          </a:xfrm>
          <a:prstGeom prst="rect">
            <a:avLst/>
          </a:prstGeom>
          <a:noFill/>
        </p:spPr>
        <p:txBody>
          <a:bodyPr wrap="square" rtlCol="0">
            <a:spAutoFit/>
          </a:bodyPr>
          <a:lstStyle/>
          <a:p>
            <a:r>
              <a:rPr lang="es-CO" sz="1400" dirty="0">
                <a:latin typeface="Open Sans" panose="020B0606030504020204"/>
              </a:rPr>
              <a:t>Tipos de datos, modificadores de tipo y modificadores de </a:t>
            </a:r>
            <a:r>
              <a:rPr lang="es-CO" sz="1400" dirty="0" smtClean="0">
                <a:latin typeface="Open Sans" panose="020B0606030504020204"/>
              </a:rPr>
              <a:t>acceso</a:t>
            </a:r>
            <a:endParaRPr lang="es-CO" sz="1400" dirty="0">
              <a:latin typeface="Open Sans" panose="020B0606030504020204"/>
            </a:endParaRPr>
          </a:p>
        </p:txBody>
      </p:sp>
      <p:sp>
        <p:nvSpPr>
          <p:cNvPr id="15" name="CuadroTexto 14"/>
          <p:cNvSpPr txBox="1"/>
          <p:nvPr/>
        </p:nvSpPr>
        <p:spPr>
          <a:xfrm>
            <a:off x="1110080" y="3773686"/>
            <a:ext cx="2456698" cy="307777"/>
          </a:xfrm>
          <a:prstGeom prst="rect">
            <a:avLst/>
          </a:prstGeom>
          <a:noFill/>
        </p:spPr>
        <p:txBody>
          <a:bodyPr wrap="none" rtlCol="0">
            <a:spAutoFit/>
          </a:bodyPr>
          <a:lstStyle/>
          <a:p>
            <a:r>
              <a:rPr lang="es-CO" sz="1400" dirty="0">
                <a:latin typeface="Open Sans" panose="020B0606030504020204"/>
              </a:rPr>
              <a:t>Declaración de variables y </a:t>
            </a:r>
            <a:r>
              <a:rPr lang="es-CO" sz="1400" dirty="0" smtClean="0">
                <a:latin typeface="Open Sans" panose="020B0606030504020204"/>
              </a:rPr>
              <a:t>alcance</a:t>
            </a:r>
            <a:endParaRPr lang="es-CO" sz="1400" dirty="0">
              <a:latin typeface="Open Sans" panose="020B0606030504020204"/>
            </a:endParaRPr>
          </a:p>
        </p:txBody>
      </p:sp>
      <p:sp>
        <p:nvSpPr>
          <p:cNvPr id="16" name="CuadroTexto 15"/>
          <p:cNvSpPr txBox="1"/>
          <p:nvPr/>
        </p:nvSpPr>
        <p:spPr>
          <a:xfrm>
            <a:off x="1107749" y="4202312"/>
            <a:ext cx="2638341" cy="523220"/>
          </a:xfrm>
          <a:prstGeom prst="rect">
            <a:avLst/>
          </a:prstGeom>
          <a:noFill/>
        </p:spPr>
        <p:txBody>
          <a:bodyPr wrap="square" rtlCol="0">
            <a:spAutoFit/>
          </a:bodyPr>
          <a:lstStyle/>
          <a:p>
            <a:r>
              <a:rPr lang="es-CO" sz="1400" dirty="0">
                <a:latin typeface="Open Sans" panose="020B0606030504020204"/>
              </a:rPr>
              <a:t>Especificaciones de almacenamiento de los tipos de </a:t>
            </a:r>
            <a:r>
              <a:rPr lang="es-CO" sz="1400" dirty="0" smtClean="0">
                <a:latin typeface="Open Sans" panose="020B0606030504020204"/>
              </a:rPr>
              <a:t>datos</a:t>
            </a:r>
            <a:endParaRPr lang="es-CO" sz="1400" dirty="0">
              <a:latin typeface="Open Sans" panose="020B0606030504020204"/>
            </a:endParaRPr>
          </a:p>
        </p:txBody>
      </p:sp>
      <p:sp>
        <p:nvSpPr>
          <p:cNvPr id="17" name="CuadroTexto 16"/>
          <p:cNvSpPr txBox="1"/>
          <p:nvPr/>
        </p:nvSpPr>
        <p:spPr>
          <a:xfrm>
            <a:off x="1107749" y="4846381"/>
            <a:ext cx="939040" cy="307777"/>
          </a:xfrm>
          <a:prstGeom prst="rect">
            <a:avLst/>
          </a:prstGeom>
          <a:noFill/>
        </p:spPr>
        <p:txBody>
          <a:bodyPr wrap="none" rtlCol="0">
            <a:spAutoFit/>
          </a:bodyPr>
          <a:lstStyle/>
          <a:p>
            <a:r>
              <a:rPr lang="es-CO" sz="1400" dirty="0">
                <a:latin typeface="Open Sans" panose="020B0606030504020204"/>
              </a:rPr>
              <a:t>Constantes</a:t>
            </a:r>
          </a:p>
        </p:txBody>
      </p:sp>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156726"/>
            <a:ext cx="2995597" cy="579170"/>
          </a:xfrm>
          <a:prstGeom prst="rect">
            <a:avLst/>
          </a:prstGeom>
        </p:spPr>
      </p:pic>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2620554"/>
            <a:ext cx="2995597" cy="579170"/>
          </a:xfrm>
          <a:prstGeom prst="rect">
            <a:avLst/>
          </a:prstGeom>
        </p:spPr>
      </p:pic>
      <p:pic>
        <p:nvPicPr>
          <p:cNvPr id="20" name="Imagen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725864"/>
            <a:ext cx="2995597" cy="579170"/>
          </a:xfrm>
          <a:prstGeom prst="rect">
            <a:avLst/>
          </a:prstGeom>
        </p:spPr>
      </p:pic>
      <p:pic>
        <p:nvPicPr>
          <p:cNvPr id="21" name="Imagen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4281612"/>
            <a:ext cx="2995597" cy="579170"/>
          </a:xfrm>
          <a:prstGeom prst="rect">
            <a:avLst/>
          </a:prstGeom>
        </p:spPr>
      </p:pic>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97" y="4817819"/>
            <a:ext cx="2995597" cy="579170"/>
          </a:xfrm>
          <a:prstGeom prst="rect">
            <a:avLst/>
          </a:prstGeom>
        </p:spPr>
      </p:pic>
      <p:sp>
        <p:nvSpPr>
          <p:cNvPr id="6" name="Rectángulo 5"/>
          <p:cNvSpPr/>
          <p:nvPr/>
        </p:nvSpPr>
        <p:spPr>
          <a:xfrm>
            <a:off x="4021393" y="2005781"/>
            <a:ext cx="4058711" cy="3864077"/>
          </a:xfrm>
          <a:prstGeom prst="rect">
            <a:avLst/>
          </a:prstGeom>
          <a:solidFill>
            <a:schemeClr val="accent4">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A continuación, se muestra un programa de C para ver mejor las variables declaradas:</a:t>
            </a:r>
          </a:p>
          <a:p>
            <a:endParaRPr lang="es-CO" sz="1400" dirty="0">
              <a:solidFill>
                <a:schemeClr val="tx1">
                  <a:lumMod val="75000"/>
                  <a:lumOff val="25000"/>
                </a:schemeClr>
              </a:solidFill>
              <a:latin typeface="Open Sans" panose="020B0606030504020204"/>
            </a:endParaRPr>
          </a:p>
          <a:p>
            <a:pPr marL="285750" indent="-285750">
              <a:buFont typeface="Wingdings" panose="05000000000000000000" pitchFamily="2" charset="2"/>
              <a:buChar char="Ø"/>
            </a:pPr>
            <a:endParaRPr lang="es-CO" sz="1400" dirty="0">
              <a:solidFill>
                <a:schemeClr val="tx1">
                  <a:lumMod val="75000"/>
                  <a:lumOff val="25000"/>
                </a:schemeClr>
              </a:solidFill>
              <a:latin typeface="Open Sans" panose="020B0606030504020204"/>
            </a:endParaRPr>
          </a:p>
        </p:txBody>
      </p:sp>
      <p:sp>
        <p:nvSpPr>
          <p:cNvPr id="27" name="Flecha derecha 26"/>
          <p:cNvSpPr/>
          <p:nvPr/>
        </p:nvSpPr>
        <p:spPr>
          <a:xfrm flipH="1">
            <a:off x="4232323" y="5252325"/>
            <a:ext cx="422787" cy="3912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redondeado 27"/>
          <p:cNvSpPr/>
          <p:nvPr/>
        </p:nvSpPr>
        <p:spPr>
          <a:xfrm>
            <a:off x="5868304" y="4202312"/>
            <a:ext cx="1339273" cy="417363"/>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CO" sz="1400" dirty="0" smtClean="0">
                <a:latin typeface="Open Sans" panose="020B0606030504020204"/>
              </a:rPr>
              <a:t>Ver Más </a:t>
            </a:r>
            <a:endParaRPr lang="es-CO" sz="1400" dirty="0">
              <a:latin typeface="Open Sans" panose="020B0606030504020204"/>
            </a:endParaRPr>
          </a:p>
        </p:txBody>
      </p:sp>
    </p:spTree>
    <p:extLst>
      <p:ext uri="{BB962C8B-B14F-4D97-AF65-F5344CB8AC3E}">
        <p14:creationId xmlns:p14="http://schemas.microsoft.com/office/powerpoint/2010/main" val="181923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37305" y="1423504"/>
            <a:ext cx="5600636" cy="369332"/>
          </a:xfrm>
          <a:prstGeom prst="rect">
            <a:avLst/>
          </a:prstGeom>
          <a:solidFill>
            <a:schemeClr val="accent4">
              <a:lumMod val="20000"/>
              <a:lumOff val="80000"/>
            </a:schemeClr>
          </a:solidFill>
        </p:spPr>
        <p:txBody>
          <a:bodyPr wrap="none">
            <a:spAutoFit/>
          </a:bodyPr>
          <a:lstStyle/>
          <a:p>
            <a:r>
              <a:rPr lang="es-CO" dirty="0" smtClean="0">
                <a:solidFill>
                  <a:srgbClr val="1A3255"/>
                </a:solidFill>
                <a:latin typeface="Open Sans" panose="020B0606030504020204"/>
              </a:rPr>
              <a:t>IDENTIFICADORES, TIPOS DE DATOS, VARIABLES Y CONSTANTES</a:t>
            </a:r>
            <a:endParaRPr lang="es-CO" dirty="0">
              <a:solidFill>
                <a:srgbClr val="1A3255"/>
              </a:solidFill>
              <a:latin typeface="Open Sans" panose="020B0606030504020204"/>
            </a:endParaRPr>
          </a:p>
        </p:txBody>
      </p:sp>
      <p:sp>
        <p:nvSpPr>
          <p:cNvPr id="3" name="Rectángulo redondeado 2"/>
          <p:cNvSpPr/>
          <p:nvPr/>
        </p:nvSpPr>
        <p:spPr>
          <a:xfrm>
            <a:off x="345474" y="1815391"/>
            <a:ext cx="11384410" cy="4231447"/>
          </a:xfrm>
          <a:prstGeom prst="roundRect">
            <a:avLst/>
          </a:prstGeom>
          <a:noFill/>
          <a:ln w="57150">
            <a:solidFill>
              <a:schemeClr val="accent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sp>
        <p:nvSpPr>
          <p:cNvPr id="5" name="Rectángulo 4"/>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4" name="Rectángulo redondeado 3"/>
          <p:cNvSpPr/>
          <p:nvPr/>
        </p:nvSpPr>
        <p:spPr>
          <a:xfrm>
            <a:off x="709544" y="317581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2</a:t>
            </a:r>
            <a:endParaRPr lang="es-CO" b="1" dirty="0">
              <a:latin typeface="Open Sans" panose="020B0606030504020204"/>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421" y="2356166"/>
            <a:ext cx="3494476" cy="3120402"/>
          </a:xfrm>
          <a:prstGeom prst="rect">
            <a:avLst/>
          </a:prstGeom>
        </p:spPr>
      </p:pic>
      <p:sp>
        <p:nvSpPr>
          <p:cNvPr id="9" name="Rectángulo redondeado 8"/>
          <p:cNvSpPr/>
          <p:nvPr/>
        </p:nvSpPr>
        <p:spPr>
          <a:xfrm>
            <a:off x="707871" y="3730335"/>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3</a:t>
            </a:r>
            <a:endParaRPr lang="es-CO" b="1" dirty="0">
              <a:latin typeface="Open Sans" panose="020B0606030504020204"/>
            </a:endParaRPr>
          </a:p>
        </p:txBody>
      </p:sp>
      <p:sp>
        <p:nvSpPr>
          <p:cNvPr id="10" name="Rectángulo redondeado 9"/>
          <p:cNvSpPr/>
          <p:nvPr/>
        </p:nvSpPr>
        <p:spPr>
          <a:xfrm>
            <a:off x="707871" y="262575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1</a:t>
            </a:r>
            <a:endParaRPr lang="es-CO" b="1" dirty="0">
              <a:latin typeface="Open Sans" panose="020B0606030504020204"/>
            </a:endParaRPr>
          </a:p>
        </p:txBody>
      </p:sp>
      <p:sp>
        <p:nvSpPr>
          <p:cNvPr id="11" name="Rectángulo redondeado 10"/>
          <p:cNvSpPr/>
          <p:nvPr/>
        </p:nvSpPr>
        <p:spPr>
          <a:xfrm>
            <a:off x="707870" y="428039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4</a:t>
            </a:r>
            <a:endParaRPr lang="es-CO" b="1" dirty="0">
              <a:latin typeface="Open Sans" panose="020B0606030504020204"/>
            </a:endParaRPr>
          </a:p>
        </p:txBody>
      </p:sp>
      <p:sp>
        <p:nvSpPr>
          <p:cNvPr id="12" name="Rectángulo redondeado 11"/>
          <p:cNvSpPr/>
          <p:nvPr/>
        </p:nvSpPr>
        <p:spPr>
          <a:xfrm>
            <a:off x="707870" y="483045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5</a:t>
            </a:r>
            <a:endParaRPr lang="es-CO" b="1" dirty="0">
              <a:latin typeface="Open Sans" panose="020B0606030504020204"/>
            </a:endParaRPr>
          </a:p>
        </p:txBody>
      </p:sp>
      <p:sp>
        <p:nvSpPr>
          <p:cNvPr id="13" name="CuadroTexto 12"/>
          <p:cNvSpPr txBox="1"/>
          <p:nvPr/>
        </p:nvSpPr>
        <p:spPr>
          <a:xfrm>
            <a:off x="1107749" y="2656999"/>
            <a:ext cx="1181798" cy="307777"/>
          </a:xfrm>
          <a:prstGeom prst="rect">
            <a:avLst/>
          </a:prstGeom>
          <a:noFill/>
        </p:spPr>
        <p:txBody>
          <a:bodyPr wrap="none" rtlCol="0">
            <a:spAutoFit/>
          </a:bodyPr>
          <a:lstStyle/>
          <a:p>
            <a:r>
              <a:rPr lang="es-CO" sz="1400" dirty="0">
                <a:latin typeface="Open Sans" panose="020B0606030504020204"/>
              </a:rPr>
              <a:t>Identificadores</a:t>
            </a:r>
          </a:p>
        </p:txBody>
      </p:sp>
      <p:sp>
        <p:nvSpPr>
          <p:cNvPr id="14" name="CuadroTexto 13"/>
          <p:cNvSpPr txBox="1"/>
          <p:nvPr/>
        </p:nvSpPr>
        <p:spPr>
          <a:xfrm>
            <a:off x="1107749" y="3112787"/>
            <a:ext cx="2461361" cy="523220"/>
          </a:xfrm>
          <a:prstGeom prst="rect">
            <a:avLst/>
          </a:prstGeom>
          <a:noFill/>
        </p:spPr>
        <p:txBody>
          <a:bodyPr wrap="square" rtlCol="0">
            <a:spAutoFit/>
          </a:bodyPr>
          <a:lstStyle/>
          <a:p>
            <a:r>
              <a:rPr lang="es-CO" sz="1400" dirty="0">
                <a:latin typeface="Open Sans" panose="020B0606030504020204"/>
              </a:rPr>
              <a:t>Tipos de datos, modificadores de tipo y modificadores de </a:t>
            </a:r>
            <a:r>
              <a:rPr lang="es-CO" sz="1400" dirty="0" smtClean="0">
                <a:latin typeface="Open Sans" panose="020B0606030504020204"/>
              </a:rPr>
              <a:t>acceso</a:t>
            </a:r>
            <a:endParaRPr lang="es-CO" sz="1400" dirty="0">
              <a:latin typeface="Open Sans" panose="020B0606030504020204"/>
            </a:endParaRPr>
          </a:p>
        </p:txBody>
      </p:sp>
      <p:sp>
        <p:nvSpPr>
          <p:cNvPr id="15" name="CuadroTexto 14"/>
          <p:cNvSpPr txBox="1"/>
          <p:nvPr/>
        </p:nvSpPr>
        <p:spPr>
          <a:xfrm>
            <a:off x="1110080" y="3773686"/>
            <a:ext cx="2456698" cy="307777"/>
          </a:xfrm>
          <a:prstGeom prst="rect">
            <a:avLst/>
          </a:prstGeom>
          <a:noFill/>
        </p:spPr>
        <p:txBody>
          <a:bodyPr wrap="none" rtlCol="0">
            <a:spAutoFit/>
          </a:bodyPr>
          <a:lstStyle/>
          <a:p>
            <a:r>
              <a:rPr lang="es-CO" sz="1400" dirty="0">
                <a:latin typeface="Open Sans" panose="020B0606030504020204"/>
              </a:rPr>
              <a:t>Declaración de variables y </a:t>
            </a:r>
            <a:r>
              <a:rPr lang="es-CO" sz="1400" dirty="0" smtClean="0">
                <a:latin typeface="Open Sans" panose="020B0606030504020204"/>
              </a:rPr>
              <a:t>alcance</a:t>
            </a:r>
            <a:endParaRPr lang="es-CO" sz="1400" dirty="0">
              <a:latin typeface="Open Sans" panose="020B0606030504020204"/>
            </a:endParaRPr>
          </a:p>
        </p:txBody>
      </p:sp>
      <p:sp>
        <p:nvSpPr>
          <p:cNvPr id="16" name="CuadroTexto 15"/>
          <p:cNvSpPr txBox="1"/>
          <p:nvPr/>
        </p:nvSpPr>
        <p:spPr>
          <a:xfrm>
            <a:off x="1107749" y="4202312"/>
            <a:ext cx="2638341" cy="523220"/>
          </a:xfrm>
          <a:prstGeom prst="rect">
            <a:avLst/>
          </a:prstGeom>
          <a:noFill/>
        </p:spPr>
        <p:txBody>
          <a:bodyPr wrap="square" rtlCol="0">
            <a:spAutoFit/>
          </a:bodyPr>
          <a:lstStyle/>
          <a:p>
            <a:r>
              <a:rPr lang="es-CO" sz="1400" dirty="0">
                <a:latin typeface="Open Sans" panose="020B0606030504020204"/>
              </a:rPr>
              <a:t>Especificaciones de almacenamiento de los tipos de </a:t>
            </a:r>
            <a:r>
              <a:rPr lang="es-CO" sz="1400" dirty="0" smtClean="0">
                <a:latin typeface="Open Sans" panose="020B0606030504020204"/>
              </a:rPr>
              <a:t>datos</a:t>
            </a:r>
            <a:endParaRPr lang="es-CO" sz="1400" dirty="0">
              <a:latin typeface="Open Sans" panose="020B0606030504020204"/>
            </a:endParaRPr>
          </a:p>
        </p:txBody>
      </p:sp>
      <p:sp>
        <p:nvSpPr>
          <p:cNvPr id="17" name="CuadroTexto 16"/>
          <p:cNvSpPr txBox="1"/>
          <p:nvPr/>
        </p:nvSpPr>
        <p:spPr>
          <a:xfrm>
            <a:off x="1107749" y="4846381"/>
            <a:ext cx="939040" cy="307777"/>
          </a:xfrm>
          <a:prstGeom prst="rect">
            <a:avLst/>
          </a:prstGeom>
          <a:noFill/>
        </p:spPr>
        <p:txBody>
          <a:bodyPr wrap="none" rtlCol="0">
            <a:spAutoFit/>
          </a:bodyPr>
          <a:lstStyle/>
          <a:p>
            <a:r>
              <a:rPr lang="es-CO" sz="1400" dirty="0">
                <a:latin typeface="Open Sans" panose="020B0606030504020204"/>
              </a:rPr>
              <a:t>Constantes</a:t>
            </a:r>
          </a:p>
        </p:txBody>
      </p:sp>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156726"/>
            <a:ext cx="2995597" cy="579170"/>
          </a:xfrm>
          <a:prstGeom prst="rect">
            <a:avLst/>
          </a:prstGeom>
        </p:spPr>
      </p:pic>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2620554"/>
            <a:ext cx="2995597" cy="579170"/>
          </a:xfrm>
          <a:prstGeom prst="rect">
            <a:avLst/>
          </a:prstGeom>
        </p:spPr>
      </p:pic>
      <p:pic>
        <p:nvPicPr>
          <p:cNvPr id="20" name="Imagen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725864"/>
            <a:ext cx="2995597" cy="579170"/>
          </a:xfrm>
          <a:prstGeom prst="rect">
            <a:avLst/>
          </a:prstGeom>
        </p:spPr>
      </p:pic>
      <p:pic>
        <p:nvPicPr>
          <p:cNvPr id="21" name="Imagen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4281612"/>
            <a:ext cx="2995597" cy="579170"/>
          </a:xfrm>
          <a:prstGeom prst="rect">
            <a:avLst/>
          </a:prstGeom>
        </p:spPr>
      </p:pic>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97" y="4817819"/>
            <a:ext cx="2995597" cy="579170"/>
          </a:xfrm>
          <a:prstGeom prst="rect">
            <a:avLst/>
          </a:prstGeom>
        </p:spPr>
      </p:pic>
      <p:sp>
        <p:nvSpPr>
          <p:cNvPr id="6" name="Rectángulo 5"/>
          <p:cNvSpPr/>
          <p:nvPr/>
        </p:nvSpPr>
        <p:spPr>
          <a:xfrm>
            <a:off x="4021393" y="2005781"/>
            <a:ext cx="4058711" cy="3864077"/>
          </a:xfrm>
          <a:prstGeom prst="rect">
            <a:avLst/>
          </a:prstGeom>
          <a:solidFill>
            <a:schemeClr val="accent4">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dirty="0">
                <a:solidFill>
                  <a:schemeClr val="tx1">
                    <a:lumMod val="75000"/>
                    <a:lumOff val="25000"/>
                  </a:schemeClr>
                </a:solidFill>
                <a:latin typeface="Open Sans" panose="020B0606030504020204"/>
              </a:rPr>
              <a:t>Esto es posible realizarlo mediante los especificadores de almacenamiento, existen 4 tipos de almacenamiento y cuando se emplea uno de estos se debe de proceder a la declaración de tipo de dato de la variable. </a:t>
            </a:r>
            <a:endParaRPr lang="es-CO" sz="1400" dirty="0" smtClean="0">
              <a:solidFill>
                <a:schemeClr val="tx1">
                  <a:lumMod val="75000"/>
                  <a:lumOff val="25000"/>
                </a:schemeClr>
              </a:solidFill>
              <a:latin typeface="Open Sans" panose="020B0606030504020204"/>
            </a:endParaRPr>
          </a:p>
          <a:p>
            <a:endParaRPr lang="es-CO" sz="1400" dirty="0">
              <a:solidFill>
                <a:schemeClr val="tx1">
                  <a:lumMod val="75000"/>
                  <a:lumOff val="25000"/>
                </a:schemeClr>
              </a:solidFill>
              <a:latin typeface="Open Sans" panose="020B0606030504020204"/>
            </a:endParaRPr>
          </a:p>
          <a:p>
            <a:r>
              <a:rPr lang="es-CO" sz="1400" dirty="0" smtClean="0">
                <a:solidFill>
                  <a:schemeClr val="tx1">
                    <a:lumMod val="75000"/>
                    <a:lumOff val="25000"/>
                  </a:schemeClr>
                </a:solidFill>
                <a:latin typeface="Open Sans" panose="020B0606030504020204"/>
              </a:rPr>
              <a:t>A </a:t>
            </a:r>
            <a:r>
              <a:rPr lang="es-CO" sz="1400" dirty="0">
                <a:solidFill>
                  <a:schemeClr val="tx1">
                    <a:lumMod val="75000"/>
                    <a:lumOff val="25000"/>
                  </a:schemeClr>
                </a:solidFill>
                <a:latin typeface="Open Sans" panose="020B0606030504020204"/>
              </a:rPr>
              <a:t>continuación, se muestran:</a:t>
            </a:r>
          </a:p>
          <a:p>
            <a:endParaRPr lang="es-CO" sz="1400" dirty="0">
              <a:solidFill>
                <a:schemeClr val="tx1">
                  <a:lumMod val="75000"/>
                  <a:lumOff val="25000"/>
                </a:schemeClr>
              </a:solidFill>
              <a:latin typeface="Open Sans" panose="020B0606030504020204"/>
            </a:endParaRPr>
          </a:p>
          <a:p>
            <a:pPr marL="285750" indent="-285750">
              <a:buFont typeface="Wingdings" panose="05000000000000000000" pitchFamily="2" charset="2"/>
              <a:buChar char="Ø"/>
            </a:pPr>
            <a:endParaRPr lang="es-CO" sz="1400" dirty="0">
              <a:solidFill>
                <a:schemeClr val="tx1">
                  <a:lumMod val="75000"/>
                  <a:lumOff val="25000"/>
                </a:schemeClr>
              </a:solidFill>
              <a:latin typeface="Open Sans" panose="020B0606030504020204"/>
            </a:endParaRPr>
          </a:p>
        </p:txBody>
      </p:sp>
      <p:sp>
        <p:nvSpPr>
          <p:cNvPr id="27" name="Flecha derecha 26"/>
          <p:cNvSpPr/>
          <p:nvPr/>
        </p:nvSpPr>
        <p:spPr>
          <a:xfrm>
            <a:off x="7514286" y="5223749"/>
            <a:ext cx="422787" cy="3912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23"/>
          <p:cNvPicPr>
            <a:picLocks noChangeAspect="1"/>
          </p:cNvPicPr>
          <p:nvPr/>
        </p:nvPicPr>
        <p:blipFill>
          <a:blip r:embed="rId5"/>
          <a:stretch>
            <a:fillRect/>
          </a:stretch>
        </p:blipFill>
        <p:spPr>
          <a:xfrm>
            <a:off x="3341748" y="4489733"/>
            <a:ext cx="463336" cy="463336"/>
          </a:xfrm>
          <a:prstGeom prst="rect">
            <a:avLst/>
          </a:prstGeom>
        </p:spPr>
      </p:pic>
      <p:pic>
        <p:nvPicPr>
          <p:cNvPr id="25" name="Imagen 24"/>
          <p:cNvPicPr>
            <a:picLocks noChangeAspect="1"/>
          </p:cNvPicPr>
          <p:nvPr/>
        </p:nvPicPr>
        <p:blipFill>
          <a:blip r:embed="rId5"/>
          <a:stretch>
            <a:fillRect/>
          </a:stretch>
        </p:blipFill>
        <p:spPr>
          <a:xfrm>
            <a:off x="7636432" y="5302291"/>
            <a:ext cx="463336" cy="463336"/>
          </a:xfrm>
          <a:prstGeom prst="rect">
            <a:avLst/>
          </a:prstGeom>
        </p:spPr>
      </p:pic>
    </p:spTree>
    <p:extLst>
      <p:ext uri="{BB962C8B-B14F-4D97-AF65-F5344CB8AC3E}">
        <p14:creationId xmlns:p14="http://schemas.microsoft.com/office/powerpoint/2010/main" val="11946108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37305" y="1423504"/>
            <a:ext cx="5600636" cy="369332"/>
          </a:xfrm>
          <a:prstGeom prst="rect">
            <a:avLst/>
          </a:prstGeom>
          <a:solidFill>
            <a:schemeClr val="accent4">
              <a:lumMod val="20000"/>
              <a:lumOff val="80000"/>
            </a:schemeClr>
          </a:solidFill>
        </p:spPr>
        <p:txBody>
          <a:bodyPr wrap="none">
            <a:spAutoFit/>
          </a:bodyPr>
          <a:lstStyle/>
          <a:p>
            <a:r>
              <a:rPr lang="es-CO" dirty="0" smtClean="0">
                <a:solidFill>
                  <a:srgbClr val="1A3255"/>
                </a:solidFill>
                <a:latin typeface="Open Sans" panose="020B0606030504020204"/>
              </a:rPr>
              <a:t>IDENTIFICADORES, TIPOS DE DATOS, VARIABLES Y CONSTANTES</a:t>
            </a:r>
            <a:endParaRPr lang="es-CO" dirty="0">
              <a:solidFill>
                <a:srgbClr val="1A3255"/>
              </a:solidFill>
              <a:latin typeface="Open Sans" panose="020B0606030504020204"/>
            </a:endParaRPr>
          </a:p>
        </p:txBody>
      </p:sp>
      <p:sp>
        <p:nvSpPr>
          <p:cNvPr id="3" name="Rectángulo redondeado 2"/>
          <p:cNvSpPr/>
          <p:nvPr/>
        </p:nvSpPr>
        <p:spPr>
          <a:xfrm>
            <a:off x="345474" y="1815391"/>
            <a:ext cx="11384410" cy="4231447"/>
          </a:xfrm>
          <a:prstGeom prst="roundRect">
            <a:avLst/>
          </a:prstGeom>
          <a:noFill/>
          <a:ln w="57150">
            <a:solidFill>
              <a:schemeClr val="accent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sp>
        <p:nvSpPr>
          <p:cNvPr id="5" name="Rectángulo 4"/>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4" name="Rectángulo redondeado 3"/>
          <p:cNvSpPr/>
          <p:nvPr/>
        </p:nvSpPr>
        <p:spPr>
          <a:xfrm>
            <a:off x="709544" y="317581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2</a:t>
            </a:r>
            <a:endParaRPr lang="es-CO" b="1" dirty="0">
              <a:latin typeface="Open Sans" panose="020B0606030504020204"/>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421" y="2356166"/>
            <a:ext cx="3494476" cy="3120402"/>
          </a:xfrm>
          <a:prstGeom prst="rect">
            <a:avLst/>
          </a:prstGeom>
        </p:spPr>
      </p:pic>
      <p:sp>
        <p:nvSpPr>
          <p:cNvPr id="9" name="Rectángulo redondeado 8"/>
          <p:cNvSpPr/>
          <p:nvPr/>
        </p:nvSpPr>
        <p:spPr>
          <a:xfrm>
            <a:off x="707871" y="3730335"/>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3</a:t>
            </a:r>
            <a:endParaRPr lang="es-CO" b="1" dirty="0">
              <a:latin typeface="Open Sans" panose="020B0606030504020204"/>
            </a:endParaRPr>
          </a:p>
        </p:txBody>
      </p:sp>
      <p:sp>
        <p:nvSpPr>
          <p:cNvPr id="10" name="Rectángulo redondeado 9"/>
          <p:cNvSpPr/>
          <p:nvPr/>
        </p:nvSpPr>
        <p:spPr>
          <a:xfrm>
            <a:off x="707871" y="262575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1</a:t>
            </a:r>
            <a:endParaRPr lang="es-CO" b="1" dirty="0">
              <a:latin typeface="Open Sans" panose="020B0606030504020204"/>
            </a:endParaRPr>
          </a:p>
        </p:txBody>
      </p:sp>
      <p:sp>
        <p:nvSpPr>
          <p:cNvPr id="11" name="Rectángulo redondeado 10"/>
          <p:cNvSpPr/>
          <p:nvPr/>
        </p:nvSpPr>
        <p:spPr>
          <a:xfrm>
            <a:off x="707870" y="428039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4</a:t>
            </a:r>
            <a:endParaRPr lang="es-CO" b="1" dirty="0">
              <a:latin typeface="Open Sans" panose="020B0606030504020204"/>
            </a:endParaRPr>
          </a:p>
        </p:txBody>
      </p:sp>
      <p:sp>
        <p:nvSpPr>
          <p:cNvPr id="12" name="Rectángulo redondeado 11"/>
          <p:cNvSpPr/>
          <p:nvPr/>
        </p:nvSpPr>
        <p:spPr>
          <a:xfrm>
            <a:off x="707870" y="483045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5</a:t>
            </a:r>
            <a:endParaRPr lang="es-CO" b="1" dirty="0">
              <a:latin typeface="Open Sans" panose="020B0606030504020204"/>
            </a:endParaRPr>
          </a:p>
        </p:txBody>
      </p:sp>
      <p:sp>
        <p:nvSpPr>
          <p:cNvPr id="13" name="CuadroTexto 12"/>
          <p:cNvSpPr txBox="1"/>
          <p:nvPr/>
        </p:nvSpPr>
        <p:spPr>
          <a:xfrm>
            <a:off x="1107749" y="2656999"/>
            <a:ext cx="1181798" cy="307777"/>
          </a:xfrm>
          <a:prstGeom prst="rect">
            <a:avLst/>
          </a:prstGeom>
          <a:noFill/>
        </p:spPr>
        <p:txBody>
          <a:bodyPr wrap="none" rtlCol="0">
            <a:spAutoFit/>
          </a:bodyPr>
          <a:lstStyle/>
          <a:p>
            <a:r>
              <a:rPr lang="es-CO" sz="1400" dirty="0">
                <a:latin typeface="Open Sans" panose="020B0606030504020204"/>
              </a:rPr>
              <a:t>Identificadores</a:t>
            </a:r>
          </a:p>
        </p:txBody>
      </p:sp>
      <p:sp>
        <p:nvSpPr>
          <p:cNvPr id="14" name="CuadroTexto 13"/>
          <p:cNvSpPr txBox="1"/>
          <p:nvPr/>
        </p:nvSpPr>
        <p:spPr>
          <a:xfrm>
            <a:off x="1107749" y="3112787"/>
            <a:ext cx="2461361" cy="523220"/>
          </a:xfrm>
          <a:prstGeom prst="rect">
            <a:avLst/>
          </a:prstGeom>
          <a:noFill/>
        </p:spPr>
        <p:txBody>
          <a:bodyPr wrap="square" rtlCol="0">
            <a:spAutoFit/>
          </a:bodyPr>
          <a:lstStyle/>
          <a:p>
            <a:r>
              <a:rPr lang="es-CO" sz="1400" dirty="0">
                <a:latin typeface="Open Sans" panose="020B0606030504020204"/>
              </a:rPr>
              <a:t>Tipos de datos, modificadores de tipo y modificadores de </a:t>
            </a:r>
            <a:r>
              <a:rPr lang="es-CO" sz="1400" dirty="0" smtClean="0">
                <a:latin typeface="Open Sans" panose="020B0606030504020204"/>
              </a:rPr>
              <a:t>acceso</a:t>
            </a:r>
            <a:endParaRPr lang="es-CO" sz="1400" dirty="0">
              <a:latin typeface="Open Sans" panose="020B0606030504020204"/>
            </a:endParaRPr>
          </a:p>
        </p:txBody>
      </p:sp>
      <p:sp>
        <p:nvSpPr>
          <p:cNvPr id="15" name="CuadroTexto 14"/>
          <p:cNvSpPr txBox="1"/>
          <p:nvPr/>
        </p:nvSpPr>
        <p:spPr>
          <a:xfrm>
            <a:off x="1110080" y="3773686"/>
            <a:ext cx="2456698" cy="307777"/>
          </a:xfrm>
          <a:prstGeom prst="rect">
            <a:avLst/>
          </a:prstGeom>
          <a:noFill/>
        </p:spPr>
        <p:txBody>
          <a:bodyPr wrap="none" rtlCol="0">
            <a:spAutoFit/>
          </a:bodyPr>
          <a:lstStyle/>
          <a:p>
            <a:r>
              <a:rPr lang="es-CO" sz="1400" dirty="0">
                <a:latin typeface="Open Sans" panose="020B0606030504020204"/>
              </a:rPr>
              <a:t>Declaración de variables y </a:t>
            </a:r>
            <a:r>
              <a:rPr lang="es-CO" sz="1400" dirty="0" smtClean="0">
                <a:latin typeface="Open Sans" panose="020B0606030504020204"/>
              </a:rPr>
              <a:t>alcance</a:t>
            </a:r>
            <a:endParaRPr lang="es-CO" sz="1400" dirty="0">
              <a:latin typeface="Open Sans" panose="020B0606030504020204"/>
            </a:endParaRPr>
          </a:p>
        </p:txBody>
      </p:sp>
      <p:sp>
        <p:nvSpPr>
          <p:cNvPr id="16" name="CuadroTexto 15"/>
          <p:cNvSpPr txBox="1"/>
          <p:nvPr/>
        </p:nvSpPr>
        <p:spPr>
          <a:xfrm>
            <a:off x="1107749" y="4202312"/>
            <a:ext cx="2638341" cy="523220"/>
          </a:xfrm>
          <a:prstGeom prst="rect">
            <a:avLst/>
          </a:prstGeom>
          <a:noFill/>
        </p:spPr>
        <p:txBody>
          <a:bodyPr wrap="square" rtlCol="0">
            <a:spAutoFit/>
          </a:bodyPr>
          <a:lstStyle/>
          <a:p>
            <a:r>
              <a:rPr lang="es-CO" sz="1400" dirty="0">
                <a:latin typeface="Open Sans" panose="020B0606030504020204"/>
              </a:rPr>
              <a:t>Especificaciones de almacenamiento de los tipos de </a:t>
            </a:r>
            <a:r>
              <a:rPr lang="es-CO" sz="1400" dirty="0" smtClean="0">
                <a:latin typeface="Open Sans" panose="020B0606030504020204"/>
              </a:rPr>
              <a:t>datos</a:t>
            </a:r>
            <a:endParaRPr lang="es-CO" sz="1400" dirty="0">
              <a:latin typeface="Open Sans" panose="020B0606030504020204"/>
            </a:endParaRPr>
          </a:p>
        </p:txBody>
      </p:sp>
      <p:sp>
        <p:nvSpPr>
          <p:cNvPr id="17" name="CuadroTexto 16"/>
          <p:cNvSpPr txBox="1"/>
          <p:nvPr/>
        </p:nvSpPr>
        <p:spPr>
          <a:xfrm>
            <a:off x="1107749" y="4846381"/>
            <a:ext cx="939040" cy="307777"/>
          </a:xfrm>
          <a:prstGeom prst="rect">
            <a:avLst/>
          </a:prstGeom>
          <a:noFill/>
        </p:spPr>
        <p:txBody>
          <a:bodyPr wrap="none" rtlCol="0">
            <a:spAutoFit/>
          </a:bodyPr>
          <a:lstStyle/>
          <a:p>
            <a:r>
              <a:rPr lang="es-CO" sz="1400" dirty="0">
                <a:latin typeface="Open Sans" panose="020B0606030504020204"/>
              </a:rPr>
              <a:t>Constantes</a:t>
            </a:r>
          </a:p>
        </p:txBody>
      </p:sp>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156726"/>
            <a:ext cx="2995597" cy="579170"/>
          </a:xfrm>
          <a:prstGeom prst="rect">
            <a:avLst/>
          </a:prstGeom>
        </p:spPr>
      </p:pic>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2620554"/>
            <a:ext cx="2995597" cy="579170"/>
          </a:xfrm>
          <a:prstGeom prst="rect">
            <a:avLst/>
          </a:prstGeom>
        </p:spPr>
      </p:pic>
      <p:pic>
        <p:nvPicPr>
          <p:cNvPr id="20" name="Imagen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725864"/>
            <a:ext cx="2995597" cy="579170"/>
          </a:xfrm>
          <a:prstGeom prst="rect">
            <a:avLst/>
          </a:prstGeom>
        </p:spPr>
      </p:pic>
      <p:pic>
        <p:nvPicPr>
          <p:cNvPr id="21" name="Imagen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4281612"/>
            <a:ext cx="2995597" cy="579170"/>
          </a:xfrm>
          <a:prstGeom prst="rect">
            <a:avLst/>
          </a:prstGeom>
        </p:spPr>
      </p:pic>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97" y="4817819"/>
            <a:ext cx="2995597" cy="579170"/>
          </a:xfrm>
          <a:prstGeom prst="rect">
            <a:avLst/>
          </a:prstGeom>
        </p:spPr>
      </p:pic>
      <p:sp>
        <p:nvSpPr>
          <p:cNvPr id="6" name="Rectángulo 5"/>
          <p:cNvSpPr/>
          <p:nvPr/>
        </p:nvSpPr>
        <p:spPr>
          <a:xfrm>
            <a:off x="4021393" y="2005781"/>
            <a:ext cx="4058711" cy="3864077"/>
          </a:xfrm>
          <a:prstGeom prst="rect">
            <a:avLst/>
          </a:prstGeom>
          <a:solidFill>
            <a:schemeClr val="accent4">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sz="1400" dirty="0">
              <a:solidFill>
                <a:schemeClr val="tx1">
                  <a:lumMod val="75000"/>
                  <a:lumOff val="25000"/>
                </a:schemeClr>
              </a:solidFill>
              <a:latin typeface="Open Sans" panose="020B0606030504020204"/>
            </a:endParaRPr>
          </a:p>
          <a:p>
            <a:pPr marL="285750" indent="-285750">
              <a:buFont typeface="Wingdings" panose="05000000000000000000" pitchFamily="2" charset="2"/>
              <a:buChar char="Ø"/>
            </a:pPr>
            <a:endParaRPr lang="es-CO" sz="1400" dirty="0">
              <a:solidFill>
                <a:schemeClr val="tx1">
                  <a:lumMod val="75000"/>
                  <a:lumOff val="25000"/>
                </a:schemeClr>
              </a:solidFill>
              <a:latin typeface="Open Sans" panose="020B0606030504020204"/>
            </a:endParaRPr>
          </a:p>
        </p:txBody>
      </p:sp>
      <p:sp>
        <p:nvSpPr>
          <p:cNvPr id="27" name="Flecha derecha 26"/>
          <p:cNvSpPr/>
          <p:nvPr/>
        </p:nvSpPr>
        <p:spPr>
          <a:xfrm>
            <a:off x="7514286" y="5223749"/>
            <a:ext cx="422787" cy="3912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23"/>
          <p:cNvPicPr>
            <a:picLocks noChangeAspect="1"/>
          </p:cNvPicPr>
          <p:nvPr/>
        </p:nvPicPr>
        <p:blipFill>
          <a:blip r:embed="rId5"/>
          <a:stretch>
            <a:fillRect/>
          </a:stretch>
        </p:blipFill>
        <p:spPr>
          <a:xfrm>
            <a:off x="3341748" y="4489733"/>
            <a:ext cx="463336" cy="463336"/>
          </a:xfrm>
          <a:prstGeom prst="rect">
            <a:avLst/>
          </a:prstGeom>
        </p:spPr>
      </p:pic>
      <p:pic>
        <p:nvPicPr>
          <p:cNvPr id="25" name="Imagen 24"/>
          <p:cNvPicPr>
            <a:picLocks noChangeAspect="1"/>
          </p:cNvPicPr>
          <p:nvPr/>
        </p:nvPicPr>
        <p:blipFill>
          <a:blip r:embed="rId5"/>
          <a:stretch>
            <a:fillRect/>
          </a:stretch>
        </p:blipFill>
        <p:spPr>
          <a:xfrm>
            <a:off x="7636432" y="5302291"/>
            <a:ext cx="463336" cy="463336"/>
          </a:xfrm>
          <a:prstGeom prst="rect">
            <a:avLst/>
          </a:prstGeom>
        </p:spPr>
      </p:pic>
      <p:pic>
        <p:nvPicPr>
          <p:cNvPr id="26" name="Imagen 25"/>
          <p:cNvPicPr/>
          <p:nvPr/>
        </p:nvPicPr>
        <p:blipFill>
          <a:blip r:embed="rId6"/>
          <a:stretch>
            <a:fillRect/>
          </a:stretch>
        </p:blipFill>
        <p:spPr>
          <a:xfrm>
            <a:off x="4144294" y="2909275"/>
            <a:ext cx="3846510" cy="1172188"/>
          </a:xfrm>
          <a:prstGeom prst="rect">
            <a:avLst/>
          </a:prstGeom>
        </p:spPr>
      </p:pic>
      <p:sp>
        <p:nvSpPr>
          <p:cNvPr id="28" name="CuadroTexto 27"/>
          <p:cNvSpPr txBox="1"/>
          <p:nvPr/>
        </p:nvSpPr>
        <p:spPr>
          <a:xfrm>
            <a:off x="4144294" y="4091505"/>
            <a:ext cx="2964802" cy="307777"/>
          </a:xfrm>
          <a:prstGeom prst="rect">
            <a:avLst/>
          </a:prstGeom>
          <a:solidFill>
            <a:schemeClr val="accent4"/>
          </a:solidFill>
          <a:ln>
            <a:solidFill>
              <a:schemeClr val="accent4"/>
            </a:solidFill>
          </a:ln>
        </p:spPr>
        <p:txBody>
          <a:bodyPr wrap="square" rtlCol="0">
            <a:spAutoFit/>
          </a:bodyPr>
          <a:lstStyle/>
          <a:p>
            <a:r>
              <a:rPr lang="es-CO" sz="1400" dirty="0">
                <a:solidFill>
                  <a:schemeClr val="tx1">
                    <a:lumMod val="75000"/>
                    <a:lumOff val="25000"/>
                  </a:schemeClr>
                </a:solidFill>
                <a:latin typeface="Open Sans" panose="020B0606030504020204"/>
              </a:rPr>
              <a:t>E</a:t>
            </a:r>
            <a:r>
              <a:rPr lang="es-CO" sz="1400" dirty="0" smtClean="0">
                <a:solidFill>
                  <a:schemeClr val="tx1">
                    <a:lumMod val="75000"/>
                    <a:lumOff val="25000"/>
                  </a:schemeClr>
                </a:solidFill>
                <a:latin typeface="Open Sans" panose="020B0606030504020204"/>
              </a:rPr>
              <a:t>specificaciones </a:t>
            </a:r>
            <a:r>
              <a:rPr lang="es-CO" sz="1400" dirty="0">
                <a:solidFill>
                  <a:schemeClr val="tx1">
                    <a:lumMod val="75000"/>
                    <a:lumOff val="25000"/>
                  </a:schemeClr>
                </a:solidFill>
                <a:latin typeface="Open Sans" panose="020B0606030504020204"/>
              </a:rPr>
              <a:t>de almacenamiento en C</a:t>
            </a:r>
          </a:p>
        </p:txBody>
      </p:sp>
      <p:sp>
        <p:nvSpPr>
          <p:cNvPr id="29" name="Flecha derecha 28"/>
          <p:cNvSpPr/>
          <p:nvPr/>
        </p:nvSpPr>
        <p:spPr>
          <a:xfrm flipH="1">
            <a:off x="4173214" y="5223749"/>
            <a:ext cx="422787" cy="3912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57795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37305" y="1423504"/>
            <a:ext cx="5600636" cy="369332"/>
          </a:xfrm>
          <a:prstGeom prst="rect">
            <a:avLst/>
          </a:prstGeom>
          <a:solidFill>
            <a:schemeClr val="accent4">
              <a:lumMod val="20000"/>
              <a:lumOff val="80000"/>
            </a:schemeClr>
          </a:solidFill>
        </p:spPr>
        <p:txBody>
          <a:bodyPr wrap="none">
            <a:spAutoFit/>
          </a:bodyPr>
          <a:lstStyle/>
          <a:p>
            <a:r>
              <a:rPr lang="es-CO" dirty="0" smtClean="0">
                <a:solidFill>
                  <a:srgbClr val="1A3255"/>
                </a:solidFill>
                <a:latin typeface="Open Sans" panose="020B0606030504020204"/>
              </a:rPr>
              <a:t>IDENTIFICADORES, TIPOS DE DATOS, VARIABLES Y CONSTANTES</a:t>
            </a:r>
            <a:endParaRPr lang="es-CO" dirty="0">
              <a:solidFill>
                <a:srgbClr val="1A3255"/>
              </a:solidFill>
              <a:latin typeface="Open Sans" panose="020B0606030504020204"/>
            </a:endParaRPr>
          </a:p>
        </p:txBody>
      </p:sp>
      <p:sp>
        <p:nvSpPr>
          <p:cNvPr id="3" name="Rectángulo redondeado 2"/>
          <p:cNvSpPr/>
          <p:nvPr/>
        </p:nvSpPr>
        <p:spPr>
          <a:xfrm>
            <a:off x="345474" y="1815391"/>
            <a:ext cx="11384410" cy="4231447"/>
          </a:xfrm>
          <a:prstGeom prst="roundRect">
            <a:avLst/>
          </a:prstGeom>
          <a:noFill/>
          <a:ln w="57150">
            <a:solidFill>
              <a:schemeClr val="accent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sp>
        <p:nvSpPr>
          <p:cNvPr id="5" name="Rectángulo 4"/>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4" name="Rectángulo redondeado 3"/>
          <p:cNvSpPr/>
          <p:nvPr/>
        </p:nvSpPr>
        <p:spPr>
          <a:xfrm>
            <a:off x="709544" y="317581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2</a:t>
            </a:r>
            <a:endParaRPr lang="es-CO" b="1" dirty="0">
              <a:latin typeface="Open Sans" panose="020B0606030504020204"/>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421" y="2356166"/>
            <a:ext cx="3494476" cy="3120402"/>
          </a:xfrm>
          <a:prstGeom prst="rect">
            <a:avLst/>
          </a:prstGeom>
        </p:spPr>
      </p:pic>
      <p:sp>
        <p:nvSpPr>
          <p:cNvPr id="9" name="Rectángulo redondeado 8"/>
          <p:cNvSpPr/>
          <p:nvPr/>
        </p:nvSpPr>
        <p:spPr>
          <a:xfrm>
            <a:off x="707871" y="3730335"/>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3</a:t>
            </a:r>
            <a:endParaRPr lang="es-CO" b="1" dirty="0">
              <a:latin typeface="Open Sans" panose="020B0606030504020204"/>
            </a:endParaRPr>
          </a:p>
        </p:txBody>
      </p:sp>
      <p:sp>
        <p:nvSpPr>
          <p:cNvPr id="10" name="Rectángulo redondeado 9"/>
          <p:cNvSpPr/>
          <p:nvPr/>
        </p:nvSpPr>
        <p:spPr>
          <a:xfrm>
            <a:off x="707871" y="262575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1</a:t>
            </a:r>
            <a:endParaRPr lang="es-CO" b="1" dirty="0">
              <a:latin typeface="Open Sans" panose="020B0606030504020204"/>
            </a:endParaRPr>
          </a:p>
        </p:txBody>
      </p:sp>
      <p:sp>
        <p:nvSpPr>
          <p:cNvPr id="11" name="Rectángulo redondeado 10"/>
          <p:cNvSpPr/>
          <p:nvPr/>
        </p:nvSpPr>
        <p:spPr>
          <a:xfrm>
            <a:off x="707870" y="428039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4</a:t>
            </a:r>
            <a:endParaRPr lang="es-CO" b="1" dirty="0">
              <a:latin typeface="Open Sans" panose="020B0606030504020204"/>
            </a:endParaRPr>
          </a:p>
        </p:txBody>
      </p:sp>
      <p:sp>
        <p:nvSpPr>
          <p:cNvPr id="12" name="Rectángulo redondeado 11"/>
          <p:cNvSpPr/>
          <p:nvPr/>
        </p:nvSpPr>
        <p:spPr>
          <a:xfrm>
            <a:off x="707870" y="483045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5</a:t>
            </a:r>
            <a:endParaRPr lang="es-CO" b="1" dirty="0">
              <a:latin typeface="Open Sans" panose="020B0606030504020204"/>
            </a:endParaRPr>
          </a:p>
        </p:txBody>
      </p:sp>
      <p:sp>
        <p:nvSpPr>
          <p:cNvPr id="13" name="CuadroTexto 12"/>
          <p:cNvSpPr txBox="1"/>
          <p:nvPr/>
        </p:nvSpPr>
        <p:spPr>
          <a:xfrm>
            <a:off x="1107749" y="2656999"/>
            <a:ext cx="1181798" cy="307777"/>
          </a:xfrm>
          <a:prstGeom prst="rect">
            <a:avLst/>
          </a:prstGeom>
          <a:noFill/>
        </p:spPr>
        <p:txBody>
          <a:bodyPr wrap="none" rtlCol="0">
            <a:spAutoFit/>
          </a:bodyPr>
          <a:lstStyle/>
          <a:p>
            <a:r>
              <a:rPr lang="es-CO" sz="1400" dirty="0">
                <a:latin typeface="Open Sans" panose="020B0606030504020204"/>
              </a:rPr>
              <a:t>Identificadores</a:t>
            </a:r>
          </a:p>
        </p:txBody>
      </p:sp>
      <p:sp>
        <p:nvSpPr>
          <p:cNvPr id="14" name="CuadroTexto 13"/>
          <p:cNvSpPr txBox="1"/>
          <p:nvPr/>
        </p:nvSpPr>
        <p:spPr>
          <a:xfrm>
            <a:off x="1107749" y="3112787"/>
            <a:ext cx="2461361" cy="523220"/>
          </a:xfrm>
          <a:prstGeom prst="rect">
            <a:avLst/>
          </a:prstGeom>
          <a:noFill/>
        </p:spPr>
        <p:txBody>
          <a:bodyPr wrap="square" rtlCol="0">
            <a:spAutoFit/>
          </a:bodyPr>
          <a:lstStyle/>
          <a:p>
            <a:r>
              <a:rPr lang="es-CO" sz="1400" dirty="0">
                <a:latin typeface="Open Sans" panose="020B0606030504020204"/>
              </a:rPr>
              <a:t>Tipos de datos, modificadores de tipo y modificadores de </a:t>
            </a:r>
            <a:r>
              <a:rPr lang="es-CO" sz="1400" dirty="0" smtClean="0">
                <a:latin typeface="Open Sans" panose="020B0606030504020204"/>
              </a:rPr>
              <a:t>acceso</a:t>
            </a:r>
            <a:endParaRPr lang="es-CO" sz="1400" dirty="0">
              <a:latin typeface="Open Sans" panose="020B0606030504020204"/>
            </a:endParaRPr>
          </a:p>
        </p:txBody>
      </p:sp>
      <p:sp>
        <p:nvSpPr>
          <p:cNvPr id="15" name="CuadroTexto 14"/>
          <p:cNvSpPr txBox="1"/>
          <p:nvPr/>
        </p:nvSpPr>
        <p:spPr>
          <a:xfrm>
            <a:off x="1110080" y="3773686"/>
            <a:ext cx="2456698" cy="307777"/>
          </a:xfrm>
          <a:prstGeom prst="rect">
            <a:avLst/>
          </a:prstGeom>
          <a:noFill/>
        </p:spPr>
        <p:txBody>
          <a:bodyPr wrap="none" rtlCol="0">
            <a:spAutoFit/>
          </a:bodyPr>
          <a:lstStyle/>
          <a:p>
            <a:r>
              <a:rPr lang="es-CO" sz="1400" dirty="0">
                <a:latin typeface="Open Sans" panose="020B0606030504020204"/>
              </a:rPr>
              <a:t>Declaración de variables y </a:t>
            </a:r>
            <a:r>
              <a:rPr lang="es-CO" sz="1400" dirty="0" smtClean="0">
                <a:latin typeface="Open Sans" panose="020B0606030504020204"/>
              </a:rPr>
              <a:t>alcance</a:t>
            </a:r>
            <a:endParaRPr lang="es-CO" sz="1400" dirty="0">
              <a:latin typeface="Open Sans" panose="020B0606030504020204"/>
            </a:endParaRPr>
          </a:p>
        </p:txBody>
      </p:sp>
      <p:sp>
        <p:nvSpPr>
          <p:cNvPr id="16" name="CuadroTexto 15"/>
          <p:cNvSpPr txBox="1"/>
          <p:nvPr/>
        </p:nvSpPr>
        <p:spPr>
          <a:xfrm>
            <a:off x="1107749" y="4202312"/>
            <a:ext cx="2638341" cy="523220"/>
          </a:xfrm>
          <a:prstGeom prst="rect">
            <a:avLst/>
          </a:prstGeom>
          <a:noFill/>
        </p:spPr>
        <p:txBody>
          <a:bodyPr wrap="square" rtlCol="0">
            <a:spAutoFit/>
          </a:bodyPr>
          <a:lstStyle/>
          <a:p>
            <a:r>
              <a:rPr lang="es-CO" sz="1400" dirty="0">
                <a:latin typeface="Open Sans" panose="020B0606030504020204"/>
              </a:rPr>
              <a:t>Especificaciones de almacenamiento de los tipos de </a:t>
            </a:r>
            <a:r>
              <a:rPr lang="es-CO" sz="1400" dirty="0" smtClean="0">
                <a:latin typeface="Open Sans" panose="020B0606030504020204"/>
              </a:rPr>
              <a:t>datos</a:t>
            </a:r>
            <a:endParaRPr lang="es-CO" sz="1400" dirty="0">
              <a:latin typeface="Open Sans" panose="020B0606030504020204"/>
            </a:endParaRPr>
          </a:p>
        </p:txBody>
      </p:sp>
      <p:sp>
        <p:nvSpPr>
          <p:cNvPr id="17" name="CuadroTexto 16"/>
          <p:cNvSpPr txBox="1"/>
          <p:nvPr/>
        </p:nvSpPr>
        <p:spPr>
          <a:xfrm>
            <a:off x="1107749" y="4846381"/>
            <a:ext cx="939040" cy="307777"/>
          </a:xfrm>
          <a:prstGeom prst="rect">
            <a:avLst/>
          </a:prstGeom>
          <a:noFill/>
        </p:spPr>
        <p:txBody>
          <a:bodyPr wrap="none" rtlCol="0">
            <a:spAutoFit/>
          </a:bodyPr>
          <a:lstStyle/>
          <a:p>
            <a:r>
              <a:rPr lang="es-CO" sz="1400" dirty="0">
                <a:latin typeface="Open Sans" panose="020B0606030504020204"/>
              </a:rPr>
              <a:t>Constantes</a:t>
            </a:r>
          </a:p>
        </p:txBody>
      </p:sp>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156726"/>
            <a:ext cx="2995597" cy="579170"/>
          </a:xfrm>
          <a:prstGeom prst="rect">
            <a:avLst/>
          </a:prstGeom>
        </p:spPr>
      </p:pic>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2620554"/>
            <a:ext cx="2995597" cy="579170"/>
          </a:xfrm>
          <a:prstGeom prst="rect">
            <a:avLst/>
          </a:prstGeom>
        </p:spPr>
      </p:pic>
      <p:pic>
        <p:nvPicPr>
          <p:cNvPr id="20" name="Imagen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725864"/>
            <a:ext cx="2995597" cy="579170"/>
          </a:xfrm>
          <a:prstGeom prst="rect">
            <a:avLst/>
          </a:prstGeom>
        </p:spPr>
      </p:pic>
      <p:pic>
        <p:nvPicPr>
          <p:cNvPr id="21" name="Imagen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4281612"/>
            <a:ext cx="2995597" cy="579170"/>
          </a:xfrm>
          <a:prstGeom prst="rect">
            <a:avLst/>
          </a:prstGeom>
        </p:spPr>
      </p:pic>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97" y="4817819"/>
            <a:ext cx="2995597" cy="579170"/>
          </a:xfrm>
          <a:prstGeom prst="rect">
            <a:avLst/>
          </a:prstGeom>
        </p:spPr>
      </p:pic>
      <p:sp>
        <p:nvSpPr>
          <p:cNvPr id="6" name="Rectángulo 5"/>
          <p:cNvSpPr/>
          <p:nvPr/>
        </p:nvSpPr>
        <p:spPr>
          <a:xfrm>
            <a:off x="4021393" y="1927325"/>
            <a:ext cx="4058711" cy="4044850"/>
          </a:xfrm>
          <a:prstGeom prst="rect">
            <a:avLst/>
          </a:prstGeom>
          <a:solidFill>
            <a:schemeClr val="accent4">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es-CO" sz="1400" dirty="0">
                <a:solidFill>
                  <a:schemeClr val="tx1">
                    <a:lumMod val="75000"/>
                    <a:lumOff val="25000"/>
                  </a:schemeClr>
                </a:solidFill>
                <a:latin typeface="Open Sans" panose="020B0606030504020204"/>
              </a:rPr>
              <a:t>El especificador auto se usa para declarar que una variable local existe.</a:t>
            </a:r>
          </a:p>
          <a:p>
            <a:pPr marL="285750" indent="-285750" algn="just">
              <a:buFont typeface="Wingdings" panose="05000000000000000000" pitchFamily="2" charset="2"/>
              <a:buChar char="Ø"/>
            </a:pPr>
            <a:r>
              <a:rPr lang="es-CO" sz="1400" dirty="0">
                <a:solidFill>
                  <a:schemeClr val="tx1">
                    <a:lumMod val="75000"/>
                    <a:lumOff val="25000"/>
                  </a:schemeClr>
                </a:solidFill>
                <a:latin typeface="Open Sans" panose="020B0606030504020204"/>
              </a:rPr>
              <a:t>El especificador </a:t>
            </a:r>
            <a:r>
              <a:rPr lang="es-CO" sz="1400" dirty="0" err="1">
                <a:solidFill>
                  <a:schemeClr val="tx1">
                    <a:lumMod val="75000"/>
                    <a:lumOff val="25000"/>
                  </a:schemeClr>
                </a:solidFill>
                <a:latin typeface="Open Sans" panose="020B0606030504020204"/>
              </a:rPr>
              <a:t>extern</a:t>
            </a:r>
            <a:r>
              <a:rPr lang="es-CO" sz="1400" dirty="0">
                <a:solidFill>
                  <a:schemeClr val="tx1">
                    <a:lumMod val="75000"/>
                    <a:lumOff val="25000"/>
                  </a:schemeClr>
                </a:solidFill>
                <a:latin typeface="Open Sans" panose="020B0606030504020204"/>
              </a:rPr>
              <a:t> se usa en el desarrollo de programas compuestos y en variables globales del módulo.</a:t>
            </a:r>
          </a:p>
          <a:p>
            <a:pPr marL="285750" indent="-285750" algn="just">
              <a:buFont typeface="Wingdings" panose="05000000000000000000" pitchFamily="2" charset="2"/>
              <a:buChar char="Ø"/>
            </a:pPr>
            <a:r>
              <a:rPr lang="es-CO" sz="1400" dirty="0">
                <a:solidFill>
                  <a:schemeClr val="tx1">
                    <a:lumMod val="75000"/>
                    <a:lumOff val="25000"/>
                  </a:schemeClr>
                </a:solidFill>
                <a:latin typeface="Open Sans" panose="020B0606030504020204"/>
              </a:rPr>
              <a:t>El especificador </a:t>
            </a:r>
            <a:r>
              <a:rPr lang="es-CO" sz="1400" dirty="0" err="1">
                <a:solidFill>
                  <a:schemeClr val="tx1">
                    <a:lumMod val="75000"/>
                    <a:lumOff val="25000"/>
                  </a:schemeClr>
                </a:solidFill>
                <a:latin typeface="Open Sans" panose="020B0606030504020204"/>
              </a:rPr>
              <a:t>static</a:t>
            </a:r>
            <a:r>
              <a:rPr lang="es-CO" sz="1400" dirty="0">
                <a:solidFill>
                  <a:schemeClr val="tx1">
                    <a:lumMod val="75000"/>
                    <a:lumOff val="25000"/>
                  </a:schemeClr>
                </a:solidFill>
                <a:latin typeface="Open Sans" panose="020B0606030504020204"/>
              </a:rPr>
              <a:t> se usa según el alcance de la variable:</a:t>
            </a:r>
          </a:p>
          <a:p>
            <a:pPr marL="742950" lvl="1" indent="-285750">
              <a:buFont typeface="Arial" panose="020B0604020202020204" pitchFamily="34" charset="0"/>
              <a:buChar char="•"/>
            </a:pPr>
            <a:r>
              <a:rPr lang="es-CO" sz="1400" dirty="0">
                <a:solidFill>
                  <a:schemeClr val="tx1">
                    <a:lumMod val="75000"/>
                    <a:lumOff val="25000"/>
                  </a:schemeClr>
                </a:solidFill>
                <a:latin typeface="Open Sans" panose="020B0606030504020204"/>
              </a:rPr>
              <a:t>Cuando las variables son locales el especificador </a:t>
            </a:r>
            <a:r>
              <a:rPr lang="es-CO" sz="1400" dirty="0" err="1">
                <a:solidFill>
                  <a:schemeClr val="tx1">
                    <a:lumMod val="75000"/>
                    <a:lumOff val="25000"/>
                  </a:schemeClr>
                </a:solidFill>
                <a:latin typeface="Open Sans" panose="020B0606030504020204"/>
              </a:rPr>
              <a:t>static</a:t>
            </a:r>
            <a:r>
              <a:rPr lang="es-CO" sz="1400" dirty="0">
                <a:solidFill>
                  <a:schemeClr val="tx1">
                    <a:lumMod val="75000"/>
                    <a:lumOff val="25000"/>
                  </a:schemeClr>
                </a:solidFill>
                <a:latin typeface="Open Sans" panose="020B0606030504020204"/>
              </a:rPr>
              <a:t> indica que la variable local se debe de almacenar de forma permanente en la memoria.</a:t>
            </a:r>
          </a:p>
          <a:p>
            <a:pPr marL="742950" lvl="1" indent="-285750">
              <a:buFont typeface="Arial" panose="020B0604020202020204" pitchFamily="34" charset="0"/>
              <a:buChar char="•"/>
            </a:pPr>
            <a:r>
              <a:rPr lang="es-CO" sz="1400" dirty="0">
                <a:solidFill>
                  <a:schemeClr val="tx1">
                    <a:lumMod val="75000"/>
                    <a:lumOff val="25000"/>
                  </a:schemeClr>
                </a:solidFill>
                <a:latin typeface="Open Sans" panose="020B0606030504020204"/>
              </a:rPr>
              <a:t>Cuando las variables son globales el especificador </a:t>
            </a:r>
            <a:r>
              <a:rPr lang="es-CO" sz="1400" dirty="0" err="1">
                <a:solidFill>
                  <a:schemeClr val="tx1">
                    <a:lumMod val="75000"/>
                    <a:lumOff val="25000"/>
                  </a:schemeClr>
                </a:solidFill>
                <a:latin typeface="Open Sans" panose="020B0606030504020204"/>
              </a:rPr>
              <a:t>static</a:t>
            </a:r>
            <a:r>
              <a:rPr lang="es-CO" sz="1400" dirty="0">
                <a:solidFill>
                  <a:schemeClr val="tx1">
                    <a:lumMod val="75000"/>
                    <a:lumOff val="25000"/>
                  </a:schemeClr>
                </a:solidFill>
                <a:latin typeface="Open Sans" panose="020B0606030504020204"/>
              </a:rPr>
              <a:t> indica que la variable es local al </a:t>
            </a:r>
            <a:r>
              <a:rPr lang="es-CO" sz="1400" dirty="0" smtClean="0">
                <a:solidFill>
                  <a:schemeClr val="tx1">
                    <a:lumMod val="75000"/>
                    <a:lumOff val="25000"/>
                  </a:schemeClr>
                </a:solidFill>
                <a:latin typeface="Open Sans" panose="020B0606030504020204"/>
              </a:rPr>
              <a:t>módulo </a:t>
            </a:r>
            <a:r>
              <a:rPr lang="es-CO" sz="1400" dirty="0">
                <a:solidFill>
                  <a:schemeClr val="tx1">
                    <a:lumMod val="75000"/>
                    <a:lumOff val="25000"/>
                  </a:schemeClr>
                </a:solidFill>
                <a:latin typeface="Open Sans" panose="020B0606030504020204"/>
              </a:rPr>
              <a:t>donde se declara en el programa.</a:t>
            </a:r>
          </a:p>
          <a:p>
            <a:pPr marL="285750" indent="-285750" algn="just">
              <a:buFont typeface="Wingdings" panose="05000000000000000000" pitchFamily="2" charset="2"/>
              <a:buChar char="Ø"/>
            </a:pPr>
            <a:r>
              <a:rPr lang="es-CO" sz="1400" dirty="0">
                <a:solidFill>
                  <a:schemeClr val="tx1">
                    <a:lumMod val="75000"/>
                    <a:lumOff val="25000"/>
                  </a:schemeClr>
                </a:solidFill>
                <a:latin typeface="Open Sans" panose="020B0606030504020204"/>
              </a:rPr>
              <a:t>El especificador </a:t>
            </a:r>
            <a:r>
              <a:rPr lang="es-CO" sz="1400" dirty="0" err="1">
                <a:solidFill>
                  <a:schemeClr val="tx1">
                    <a:lumMod val="75000"/>
                    <a:lumOff val="25000"/>
                  </a:schemeClr>
                </a:solidFill>
                <a:latin typeface="Open Sans" panose="020B0606030504020204"/>
              </a:rPr>
              <a:t>register</a:t>
            </a:r>
            <a:r>
              <a:rPr lang="es-CO" sz="1400" dirty="0">
                <a:solidFill>
                  <a:schemeClr val="tx1">
                    <a:lumMod val="75000"/>
                    <a:lumOff val="25000"/>
                  </a:schemeClr>
                </a:solidFill>
                <a:latin typeface="Open Sans" panose="020B0606030504020204"/>
              </a:rPr>
              <a:t> se aplica solo a variables locales de tipo </a:t>
            </a:r>
            <a:r>
              <a:rPr lang="es-CO" sz="1400" dirty="0" err="1">
                <a:solidFill>
                  <a:schemeClr val="tx1">
                    <a:lumMod val="75000"/>
                    <a:lumOff val="25000"/>
                  </a:schemeClr>
                </a:solidFill>
                <a:latin typeface="Open Sans" panose="020B0606030504020204"/>
              </a:rPr>
              <a:t>char</a:t>
            </a:r>
            <a:r>
              <a:rPr lang="es-CO" sz="1400" dirty="0">
                <a:solidFill>
                  <a:schemeClr val="tx1">
                    <a:lumMod val="75000"/>
                    <a:lumOff val="25000"/>
                  </a:schemeClr>
                </a:solidFill>
                <a:latin typeface="Open Sans" panose="020B0606030504020204"/>
              </a:rPr>
              <a:t> e </a:t>
            </a:r>
            <a:r>
              <a:rPr lang="es-CO" sz="1400" dirty="0" err="1">
                <a:solidFill>
                  <a:schemeClr val="tx1">
                    <a:lumMod val="75000"/>
                    <a:lumOff val="25000"/>
                  </a:schemeClr>
                </a:solidFill>
                <a:latin typeface="Open Sans" panose="020B0606030504020204"/>
              </a:rPr>
              <a:t>int</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a:p>
            <a:endParaRPr lang="es-CO" sz="1400" dirty="0" smtClean="0">
              <a:solidFill>
                <a:schemeClr val="tx1">
                  <a:lumMod val="75000"/>
                  <a:lumOff val="25000"/>
                </a:schemeClr>
              </a:solidFill>
              <a:latin typeface="Open Sans" panose="020B0606030504020204"/>
            </a:endParaRPr>
          </a:p>
          <a:p>
            <a:endParaRPr lang="es-CO" sz="1400" dirty="0">
              <a:solidFill>
                <a:schemeClr val="tx1">
                  <a:lumMod val="75000"/>
                  <a:lumOff val="25000"/>
                </a:schemeClr>
              </a:solidFill>
              <a:latin typeface="Open Sans" panose="020B0606030504020204"/>
            </a:endParaRPr>
          </a:p>
        </p:txBody>
      </p:sp>
      <p:sp>
        <p:nvSpPr>
          <p:cNvPr id="27" name="Flecha derecha 26"/>
          <p:cNvSpPr/>
          <p:nvPr/>
        </p:nvSpPr>
        <p:spPr>
          <a:xfrm>
            <a:off x="7512208" y="5496791"/>
            <a:ext cx="422787" cy="3912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23"/>
          <p:cNvPicPr>
            <a:picLocks noChangeAspect="1"/>
          </p:cNvPicPr>
          <p:nvPr/>
        </p:nvPicPr>
        <p:blipFill>
          <a:blip r:embed="rId5"/>
          <a:stretch>
            <a:fillRect/>
          </a:stretch>
        </p:blipFill>
        <p:spPr>
          <a:xfrm>
            <a:off x="3341748" y="4489733"/>
            <a:ext cx="463336" cy="463336"/>
          </a:xfrm>
          <a:prstGeom prst="rect">
            <a:avLst/>
          </a:prstGeom>
        </p:spPr>
      </p:pic>
      <p:pic>
        <p:nvPicPr>
          <p:cNvPr id="25" name="Imagen 24"/>
          <p:cNvPicPr>
            <a:picLocks noChangeAspect="1"/>
          </p:cNvPicPr>
          <p:nvPr/>
        </p:nvPicPr>
        <p:blipFill>
          <a:blip r:embed="rId5"/>
          <a:stretch>
            <a:fillRect/>
          </a:stretch>
        </p:blipFill>
        <p:spPr>
          <a:xfrm>
            <a:off x="7634354" y="5575333"/>
            <a:ext cx="463336" cy="463336"/>
          </a:xfrm>
          <a:prstGeom prst="rect">
            <a:avLst/>
          </a:prstGeom>
        </p:spPr>
      </p:pic>
      <p:sp>
        <p:nvSpPr>
          <p:cNvPr id="29" name="Flecha derecha 28"/>
          <p:cNvSpPr/>
          <p:nvPr/>
        </p:nvSpPr>
        <p:spPr>
          <a:xfrm flipH="1">
            <a:off x="4135114" y="5497316"/>
            <a:ext cx="422787" cy="3912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922021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redondeado 23"/>
          <p:cNvSpPr/>
          <p:nvPr/>
        </p:nvSpPr>
        <p:spPr>
          <a:xfrm>
            <a:off x="6255385" y="2483485"/>
            <a:ext cx="2990850" cy="377190"/>
          </a:xfrm>
          <a:prstGeom prst="roundRect">
            <a:avLst/>
          </a:prstGeom>
          <a:solidFill>
            <a:schemeClr val="accent5">
              <a:lumMod val="20000"/>
              <a:lumOff val="80000"/>
            </a:schemeClr>
          </a:solidFill>
          <a:ln>
            <a:solidFill>
              <a:schemeClr val="accent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3" name="Rectángulo redondeado 22"/>
          <p:cNvSpPr/>
          <p:nvPr/>
        </p:nvSpPr>
        <p:spPr>
          <a:xfrm>
            <a:off x="2566035" y="2482215"/>
            <a:ext cx="2990850" cy="37719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 name="AutoShape 2" descr="✅ ¿Que es la Química? Química Gener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dirty="0"/>
          </a:p>
        </p:txBody>
      </p:sp>
      <p:sp>
        <p:nvSpPr>
          <p:cNvPr id="5" name="AutoShape 2" descr="5 teorías sobre el origen de la vida: ¿Cómo surgió y evolucionó el ser  vivo? - Clarí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pic>
        <p:nvPicPr>
          <p:cNvPr id="19" name="Imagen 18" descr="icono-cerebro-linea"/>
          <p:cNvPicPr>
            <a:picLocks noChangeAspect="1"/>
          </p:cNvPicPr>
          <p:nvPr/>
        </p:nvPicPr>
        <p:blipFill>
          <a:blip r:embed="rId2"/>
          <a:stretch>
            <a:fillRect/>
          </a:stretch>
        </p:blipFill>
        <p:spPr>
          <a:xfrm>
            <a:off x="2651760" y="2329180"/>
            <a:ext cx="685800" cy="685800"/>
          </a:xfrm>
          <a:prstGeom prst="rect">
            <a:avLst/>
          </a:prstGeom>
        </p:spPr>
      </p:pic>
      <p:pic>
        <p:nvPicPr>
          <p:cNvPr id="20" name="Imagen 19" descr="icono-tijera-linea"/>
          <p:cNvPicPr>
            <a:picLocks noChangeAspect="1"/>
          </p:cNvPicPr>
          <p:nvPr/>
        </p:nvPicPr>
        <p:blipFill>
          <a:blip r:embed="rId3"/>
          <a:stretch>
            <a:fillRect/>
          </a:stretch>
        </p:blipFill>
        <p:spPr>
          <a:xfrm>
            <a:off x="6191250" y="2329180"/>
            <a:ext cx="685800" cy="685800"/>
          </a:xfrm>
          <a:prstGeom prst="rect">
            <a:avLst/>
          </a:prstGeom>
        </p:spPr>
      </p:pic>
      <p:sp>
        <p:nvSpPr>
          <p:cNvPr id="21" name="Cuadro de texto 20"/>
          <p:cNvSpPr txBox="1"/>
          <p:nvPr/>
        </p:nvSpPr>
        <p:spPr>
          <a:xfrm>
            <a:off x="3337560" y="2478405"/>
            <a:ext cx="2124075" cy="368300"/>
          </a:xfrm>
          <a:prstGeom prst="rect">
            <a:avLst/>
          </a:prstGeom>
          <a:noFill/>
        </p:spPr>
        <p:txBody>
          <a:bodyPr wrap="square" rtlCol="0">
            <a:spAutoFit/>
          </a:bodyPr>
          <a:lstStyle/>
          <a:p>
            <a:r>
              <a:rPr lang="es-ES" altLang="en-US" dirty="0">
                <a:latin typeface="Open Sans" panose="020B0606030504020204"/>
              </a:rPr>
              <a:t>Lo que aprenderás</a:t>
            </a:r>
          </a:p>
        </p:txBody>
      </p:sp>
      <p:sp>
        <p:nvSpPr>
          <p:cNvPr id="22" name="Cuadro de texto 21"/>
          <p:cNvSpPr txBox="1"/>
          <p:nvPr/>
        </p:nvSpPr>
        <p:spPr>
          <a:xfrm>
            <a:off x="6829425" y="2482215"/>
            <a:ext cx="2447925" cy="368300"/>
          </a:xfrm>
          <a:prstGeom prst="rect">
            <a:avLst/>
          </a:prstGeom>
          <a:noFill/>
        </p:spPr>
        <p:txBody>
          <a:bodyPr wrap="square" rtlCol="0">
            <a:spAutoFit/>
          </a:bodyPr>
          <a:lstStyle/>
          <a:p>
            <a:r>
              <a:rPr lang="es-ES" altLang="en-US" dirty="0">
                <a:latin typeface="Open Sans" panose="020B0606030504020204"/>
              </a:rPr>
              <a:t>Lo que vas a necesitar</a:t>
            </a:r>
          </a:p>
        </p:txBody>
      </p:sp>
      <p:pic>
        <p:nvPicPr>
          <p:cNvPr id="27"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976651" y="2483694"/>
            <a:ext cx="585665" cy="585665"/>
          </a:xfrm>
          <a:prstGeom prst="rect">
            <a:avLst/>
          </a:prstGeom>
        </p:spPr>
      </p:pic>
      <p:pic>
        <p:nvPicPr>
          <p:cNvPr id="34"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77341" y="6207969"/>
            <a:ext cx="585665" cy="585665"/>
          </a:xfrm>
          <a:prstGeom prst="rect">
            <a:avLst/>
          </a:prstGeom>
        </p:spPr>
      </p:pic>
      <p:sp>
        <p:nvSpPr>
          <p:cNvPr id="7" name="Rectángulo 6"/>
          <p:cNvSpPr/>
          <p:nvPr/>
        </p:nvSpPr>
        <p:spPr>
          <a:xfrm>
            <a:off x="285115" y="6107430"/>
            <a:ext cx="2355215" cy="67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6" name="Rectángulo redondeado 1">
            <a:extLst>
              <a:ext uri="{FF2B5EF4-FFF2-40B4-BE49-F238E27FC236}">
                <a16:creationId xmlns="" xmlns:a16="http://schemas.microsoft.com/office/drawing/2014/main" id="{D63B8947-B0B6-49B0-9376-5DC74B1323DD}"/>
              </a:ext>
            </a:extLst>
          </p:cNvPr>
          <p:cNvSpPr/>
          <p:nvPr/>
        </p:nvSpPr>
        <p:spPr>
          <a:xfrm>
            <a:off x="1244185" y="1311049"/>
            <a:ext cx="9703630" cy="559586"/>
          </a:xfrm>
          <a:prstGeom prst="roundRect">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solidFill>
                <a:latin typeface="Open Sans" panose="020B0606030504020204"/>
              </a:rPr>
              <a:t>CARACTERIZACIÓN Y APLICACIÓN DE SISTEMAS EMBEBIDOS</a:t>
            </a:r>
            <a:endParaRPr lang="es-ES" sz="1400" b="1" dirty="0">
              <a:solidFill>
                <a:schemeClr val="tx1"/>
              </a:solidFill>
              <a:latin typeface="Open Sans" panose="020B0606030504020204"/>
            </a:endParaRPr>
          </a:p>
        </p:txBody>
      </p:sp>
      <p:sp>
        <p:nvSpPr>
          <p:cNvPr id="25" name="Cuadro de texto 24"/>
          <p:cNvSpPr txBox="1"/>
          <p:nvPr/>
        </p:nvSpPr>
        <p:spPr>
          <a:xfrm>
            <a:off x="2426335" y="3470985"/>
            <a:ext cx="7339330" cy="2031325"/>
          </a:xfrm>
          <a:prstGeom prst="rect">
            <a:avLst/>
          </a:prstGeom>
          <a:noFill/>
          <a:ln w="38100">
            <a:solidFill>
              <a:srgbClr val="4575BD"/>
            </a:solidFill>
          </a:ln>
        </p:spPr>
        <p:txBody>
          <a:bodyPr wrap="square" rtlCol="0">
            <a:spAutoFit/>
          </a:bodyPr>
          <a:lstStyle/>
          <a:p>
            <a:pPr marL="285750" indent="-285750" algn="just">
              <a:buFont typeface="Wingdings" panose="05000000000000000000" charset="0"/>
              <a:buChar char="ü"/>
            </a:pPr>
            <a:endParaRPr lang="es-CO" altLang="en-US" sz="1400" dirty="0" smtClean="0">
              <a:solidFill>
                <a:schemeClr val="tx1">
                  <a:lumMod val="75000"/>
                  <a:lumOff val="25000"/>
                </a:schemeClr>
              </a:solidFill>
              <a:latin typeface="Calibri" panose="020F0502020204030204" pitchFamily="34" charset="0"/>
              <a:cs typeface="Calibri" panose="020F0502020204030204" pitchFamily="34" charset="0"/>
            </a:endParaRPr>
          </a:p>
          <a:p>
            <a:pPr marL="285750" indent="-285750" algn="just">
              <a:buFont typeface="Wingdings" panose="05000000000000000000" charset="0"/>
              <a:buChar char="ü"/>
            </a:pPr>
            <a:endParaRPr lang="es-CO" altLang="en-US" sz="1400" dirty="0">
              <a:solidFill>
                <a:schemeClr val="tx1">
                  <a:lumMod val="75000"/>
                  <a:lumOff val="25000"/>
                </a:schemeClr>
              </a:solidFill>
              <a:latin typeface="Calibri" panose="020F0502020204030204" pitchFamily="34" charset="0"/>
              <a:cs typeface="Calibri" panose="020F0502020204030204" pitchFamily="34" charset="0"/>
            </a:endParaRPr>
          </a:p>
          <a:p>
            <a:pPr marL="285750" indent="-285750" algn="just">
              <a:buFont typeface="Wingdings" panose="05000000000000000000" charset="0"/>
              <a:buChar char="ü"/>
            </a:pPr>
            <a:endParaRPr lang="es-CO" altLang="en-US" sz="1400" dirty="0" smtClean="0">
              <a:solidFill>
                <a:schemeClr val="tx1">
                  <a:lumMod val="75000"/>
                  <a:lumOff val="25000"/>
                </a:schemeClr>
              </a:solidFill>
              <a:latin typeface="Calibri" panose="020F0502020204030204" pitchFamily="34" charset="0"/>
              <a:cs typeface="Calibri" panose="020F0502020204030204" pitchFamily="34" charset="0"/>
            </a:endParaRPr>
          </a:p>
          <a:p>
            <a:pPr marL="285750" lvl="0" indent="-285750" algn="just">
              <a:buFont typeface="Wingdings" panose="05000000000000000000" pitchFamily="2" charset="2"/>
              <a:buChar char="ü"/>
            </a:pPr>
            <a:r>
              <a:rPr lang="es-CO" sz="1400" dirty="0">
                <a:latin typeface="Open Sans" panose="020B0606030504020204"/>
              </a:rPr>
              <a:t>Tener un conocimiento básico de que es un sistema, equipo y componente.</a:t>
            </a:r>
          </a:p>
          <a:p>
            <a:pPr marL="285750" lvl="0" indent="-285750" algn="just">
              <a:buFont typeface="Wingdings" panose="05000000000000000000" pitchFamily="2" charset="2"/>
              <a:buChar char="ü"/>
            </a:pPr>
            <a:r>
              <a:rPr lang="es-CO" sz="1400" dirty="0">
                <a:latin typeface="Open Sans" panose="020B0606030504020204"/>
              </a:rPr>
              <a:t>Debe de tener una buena riqueza de vocabulario en su lengua materna.</a:t>
            </a:r>
          </a:p>
          <a:p>
            <a:pPr marL="285750" lvl="0" indent="-285750" algn="just">
              <a:buFont typeface="Wingdings" panose="05000000000000000000" pitchFamily="2" charset="2"/>
              <a:buChar char="ü"/>
            </a:pPr>
            <a:r>
              <a:rPr lang="es-CO" sz="1400" dirty="0">
                <a:latin typeface="Open Sans" panose="020B0606030504020204"/>
              </a:rPr>
              <a:t>Tener buena ortografía. </a:t>
            </a:r>
            <a:endParaRPr lang="es-CO" sz="1400" dirty="0" smtClean="0">
              <a:latin typeface="Open Sans" panose="020B0606030504020204"/>
            </a:endParaRPr>
          </a:p>
          <a:p>
            <a:pPr marL="285750" lvl="0" indent="-285750">
              <a:buFont typeface="Wingdings" panose="05000000000000000000" pitchFamily="2" charset="2"/>
              <a:buChar char="ü"/>
            </a:pPr>
            <a:endParaRPr lang="es-CO" sz="1400" dirty="0">
              <a:solidFill>
                <a:schemeClr val="tx1">
                  <a:lumMod val="75000"/>
                  <a:lumOff val="25000"/>
                </a:schemeClr>
              </a:solidFill>
              <a:latin typeface="Calibri" panose="020F0502020204030204" pitchFamily="34" charset="0"/>
              <a:cs typeface="Calibri" panose="020F0502020204030204" pitchFamily="34" charset="0"/>
            </a:endParaRPr>
          </a:p>
          <a:p>
            <a:pPr lvl="0"/>
            <a:endParaRPr lang="es-CO" sz="1400" dirty="0">
              <a:solidFill>
                <a:schemeClr val="tx1">
                  <a:lumMod val="75000"/>
                  <a:lumOff val="25000"/>
                </a:schemeClr>
              </a:solidFill>
              <a:latin typeface="Calibri" panose="020F0502020204030204" pitchFamily="34" charset="0"/>
              <a:cs typeface="Calibri" panose="020F0502020204030204" pitchFamily="34" charset="0"/>
            </a:endParaRPr>
          </a:p>
          <a:p>
            <a:pPr lvl="0"/>
            <a:endParaRPr lang="es-CO" sz="1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37305" y="1423504"/>
            <a:ext cx="5600636" cy="369332"/>
          </a:xfrm>
          <a:prstGeom prst="rect">
            <a:avLst/>
          </a:prstGeom>
          <a:solidFill>
            <a:schemeClr val="accent4">
              <a:lumMod val="20000"/>
              <a:lumOff val="80000"/>
            </a:schemeClr>
          </a:solidFill>
        </p:spPr>
        <p:txBody>
          <a:bodyPr wrap="none">
            <a:spAutoFit/>
          </a:bodyPr>
          <a:lstStyle/>
          <a:p>
            <a:r>
              <a:rPr lang="es-CO" dirty="0" smtClean="0">
                <a:solidFill>
                  <a:srgbClr val="1A3255"/>
                </a:solidFill>
                <a:latin typeface="Open Sans" panose="020B0606030504020204"/>
              </a:rPr>
              <a:t>IDENTIFICADORES, TIPOS DE DATOS, VARIABLES Y CONSTANTES</a:t>
            </a:r>
            <a:endParaRPr lang="es-CO" dirty="0">
              <a:solidFill>
                <a:srgbClr val="1A3255"/>
              </a:solidFill>
              <a:latin typeface="Open Sans" panose="020B0606030504020204"/>
            </a:endParaRPr>
          </a:p>
        </p:txBody>
      </p:sp>
      <p:sp>
        <p:nvSpPr>
          <p:cNvPr id="3" name="Rectángulo redondeado 2"/>
          <p:cNvSpPr/>
          <p:nvPr/>
        </p:nvSpPr>
        <p:spPr>
          <a:xfrm>
            <a:off x="345474" y="1815391"/>
            <a:ext cx="11384410" cy="4231447"/>
          </a:xfrm>
          <a:prstGeom prst="roundRect">
            <a:avLst/>
          </a:prstGeom>
          <a:noFill/>
          <a:ln w="57150">
            <a:solidFill>
              <a:schemeClr val="accent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sp>
        <p:nvSpPr>
          <p:cNvPr id="5" name="Rectángulo 4"/>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4" name="Rectángulo redondeado 3"/>
          <p:cNvSpPr/>
          <p:nvPr/>
        </p:nvSpPr>
        <p:spPr>
          <a:xfrm>
            <a:off x="709544" y="317581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2</a:t>
            </a:r>
            <a:endParaRPr lang="es-CO" b="1" dirty="0">
              <a:latin typeface="Open Sans" panose="020B0606030504020204"/>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421" y="2356166"/>
            <a:ext cx="3494476" cy="3120402"/>
          </a:xfrm>
          <a:prstGeom prst="rect">
            <a:avLst/>
          </a:prstGeom>
        </p:spPr>
      </p:pic>
      <p:sp>
        <p:nvSpPr>
          <p:cNvPr id="9" name="Rectángulo redondeado 8"/>
          <p:cNvSpPr/>
          <p:nvPr/>
        </p:nvSpPr>
        <p:spPr>
          <a:xfrm>
            <a:off x="707871" y="3730335"/>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3</a:t>
            </a:r>
            <a:endParaRPr lang="es-CO" b="1" dirty="0">
              <a:latin typeface="Open Sans" panose="020B0606030504020204"/>
            </a:endParaRPr>
          </a:p>
        </p:txBody>
      </p:sp>
      <p:sp>
        <p:nvSpPr>
          <p:cNvPr id="10" name="Rectángulo redondeado 9"/>
          <p:cNvSpPr/>
          <p:nvPr/>
        </p:nvSpPr>
        <p:spPr>
          <a:xfrm>
            <a:off x="707871" y="262575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1</a:t>
            </a:r>
            <a:endParaRPr lang="es-CO" b="1" dirty="0">
              <a:latin typeface="Open Sans" panose="020B0606030504020204"/>
            </a:endParaRPr>
          </a:p>
        </p:txBody>
      </p:sp>
      <p:sp>
        <p:nvSpPr>
          <p:cNvPr id="11" name="Rectángulo redondeado 10"/>
          <p:cNvSpPr/>
          <p:nvPr/>
        </p:nvSpPr>
        <p:spPr>
          <a:xfrm>
            <a:off x="707870" y="428039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4</a:t>
            </a:r>
            <a:endParaRPr lang="es-CO" b="1" dirty="0">
              <a:latin typeface="Open Sans" panose="020B0606030504020204"/>
            </a:endParaRPr>
          </a:p>
        </p:txBody>
      </p:sp>
      <p:sp>
        <p:nvSpPr>
          <p:cNvPr id="12" name="Rectángulo redondeado 11"/>
          <p:cNvSpPr/>
          <p:nvPr/>
        </p:nvSpPr>
        <p:spPr>
          <a:xfrm>
            <a:off x="707870" y="483045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5</a:t>
            </a:r>
            <a:endParaRPr lang="es-CO" b="1" dirty="0">
              <a:latin typeface="Open Sans" panose="020B0606030504020204"/>
            </a:endParaRPr>
          </a:p>
        </p:txBody>
      </p:sp>
      <p:sp>
        <p:nvSpPr>
          <p:cNvPr id="13" name="CuadroTexto 12"/>
          <p:cNvSpPr txBox="1"/>
          <p:nvPr/>
        </p:nvSpPr>
        <p:spPr>
          <a:xfrm>
            <a:off x="1107749" y="2656999"/>
            <a:ext cx="1181798" cy="307777"/>
          </a:xfrm>
          <a:prstGeom prst="rect">
            <a:avLst/>
          </a:prstGeom>
          <a:noFill/>
        </p:spPr>
        <p:txBody>
          <a:bodyPr wrap="none" rtlCol="0">
            <a:spAutoFit/>
          </a:bodyPr>
          <a:lstStyle/>
          <a:p>
            <a:r>
              <a:rPr lang="es-CO" sz="1400" dirty="0">
                <a:latin typeface="Open Sans" panose="020B0606030504020204"/>
              </a:rPr>
              <a:t>Identificadores</a:t>
            </a:r>
          </a:p>
        </p:txBody>
      </p:sp>
      <p:sp>
        <p:nvSpPr>
          <p:cNvPr id="14" name="CuadroTexto 13"/>
          <p:cNvSpPr txBox="1"/>
          <p:nvPr/>
        </p:nvSpPr>
        <p:spPr>
          <a:xfrm>
            <a:off x="1107749" y="3112787"/>
            <a:ext cx="2461361" cy="523220"/>
          </a:xfrm>
          <a:prstGeom prst="rect">
            <a:avLst/>
          </a:prstGeom>
          <a:noFill/>
        </p:spPr>
        <p:txBody>
          <a:bodyPr wrap="square" rtlCol="0">
            <a:spAutoFit/>
          </a:bodyPr>
          <a:lstStyle/>
          <a:p>
            <a:r>
              <a:rPr lang="es-CO" sz="1400" dirty="0">
                <a:latin typeface="Open Sans" panose="020B0606030504020204"/>
              </a:rPr>
              <a:t>Tipos de datos, modificadores de tipo y modificadores de </a:t>
            </a:r>
            <a:r>
              <a:rPr lang="es-CO" sz="1400" dirty="0" smtClean="0">
                <a:latin typeface="Open Sans" panose="020B0606030504020204"/>
              </a:rPr>
              <a:t>acceso</a:t>
            </a:r>
            <a:endParaRPr lang="es-CO" sz="1400" dirty="0">
              <a:latin typeface="Open Sans" panose="020B0606030504020204"/>
            </a:endParaRPr>
          </a:p>
        </p:txBody>
      </p:sp>
      <p:sp>
        <p:nvSpPr>
          <p:cNvPr id="15" name="CuadroTexto 14"/>
          <p:cNvSpPr txBox="1"/>
          <p:nvPr/>
        </p:nvSpPr>
        <p:spPr>
          <a:xfrm>
            <a:off x="1110080" y="3773686"/>
            <a:ext cx="2456698" cy="307777"/>
          </a:xfrm>
          <a:prstGeom prst="rect">
            <a:avLst/>
          </a:prstGeom>
          <a:noFill/>
        </p:spPr>
        <p:txBody>
          <a:bodyPr wrap="none" rtlCol="0">
            <a:spAutoFit/>
          </a:bodyPr>
          <a:lstStyle/>
          <a:p>
            <a:r>
              <a:rPr lang="es-CO" sz="1400" dirty="0">
                <a:latin typeface="Open Sans" panose="020B0606030504020204"/>
              </a:rPr>
              <a:t>Declaración de variables y </a:t>
            </a:r>
            <a:r>
              <a:rPr lang="es-CO" sz="1400" dirty="0" smtClean="0">
                <a:latin typeface="Open Sans" panose="020B0606030504020204"/>
              </a:rPr>
              <a:t>alcance</a:t>
            </a:r>
            <a:endParaRPr lang="es-CO" sz="1400" dirty="0">
              <a:latin typeface="Open Sans" panose="020B0606030504020204"/>
            </a:endParaRPr>
          </a:p>
        </p:txBody>
      </p:sp>
      <p:sp>
        <p:nvSpPr>
          <p:cNvPr id="16" name="CuadroTexto 15"/>
          <p:cNvSpPr txBox="1"/>
          <p:nvPr/>
        </p:nvSpPr>
        <p:spPr>
          <a:xfrm>
            <a:off x="1107749" y="4202312"/>
            <a:ext cx="2638341" cy="523220"/>
          </a:xfrm>
          <a:prstGeom prst="rect">
            <a:avLst/>
          </a:prstGeom>
          <a:noFill/>
        </p:spPr>
        <p:txBody>
          <a:bodyPr wrap="square" rtlCol="0">
            <a:spAutoFit/>
          </a:bodyPr>
          <a:lstStyle/>
          <a:p>
            <a:r>
              <a:rPr lang="es-CO" sz="1400" dirty="0">
                <a:latin typeface="Open Sans" panose="020B0606030504020204"/>
              </a:rPr>
              <a:t>Especificaciones de almacenamiento de los tipos de </a:t>
            </a:r>
            <a:r>
              <a:rPr lang="es-CO" sz="1400" dirty="0" smtClean="0">
                <a:latin typeface="Open Sans" panose="020B0606030504020204"/>
              </a:rPr>
              <a:t>datos</a:t>
            </a:r>
            <a:endParaRPr lang="es-CO" sz="1400" dirty="0">
              <a:latin typeface="Open Sans" panose="020B0606030504020204"/>
            </a:endParaRPr>
          </a:p>
        </p:txBody>
      </p:sp>
      <p:sp>
        <p:nvSpPr>
          <p:cNvPr id="17" name="CuadroTexto 16"/>
          <p:cNvSpPr txBox="1"/>
          <p:nvPr/>
        </p:nvSpPr>
        <p:spPr>
          <a:xfrm>
            <a:off x="1107749" y="4846381"/>
            <a:ext cx="939040" cy="307777"/>
          </a:xfrm>
          <a:prstGeom prst="rect">
            <a:avLst/>
          </a:prstGeom>
          <a:noFill/>
        </p:spPr>
        <p:txBody>
          <a:bodyPr wrap="none" rtlCol="0">
            <a:spAutoFit/>
          </a:bodyPr>
          <a:lstStyle/>
          <a:p>
            <a:r>
              <a:rPr lang="es-CO" sz="1400" dirty="0">
                <a:latin typeface="Open Sans" panose="020B0606030504020204"/>
              </a:rPr>
              <a:t>Constantes</a:t>
            </a:r>
          </a:p>
        </p:txBody>
      </p:sp>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156726"/>
            <a:ext cx="2995597" cy="579170"/>
          </a:xfrm>
          <a:prstGeom prst="rect">
            <a:avLst/>
          </a:prstGeom>
        </p:spPr>
      </p:pic>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2620554"/>
            <a:ext cx="2995597" cy="579170"/>
          </a:xfrm>
          <a:prstGeom prst="rect">
            <a:avLst/>
          </a:prstGeom>
        </p:spPr>
      </p:pic>
      <p:pic>
        <p:nvPicPr>
          <p:cNvPr id="20" name="Imagen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725864"/>
            <a:ext cx="2995597" cy="579170"/>
          </a:xfrm>
          <a:prstGeom prst="rect">
            <a:avLst/>
          </a:prstGeom>
        </p:spPr>
      </p:pic>
      <p:pic>
        <p:nvPicPr>
          <p:cNvPr id="21" name="Imagen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4281612"/>
            <a:ext cx="2995597" cy="579170"/>
          </a:xfrm>
          <a:prstGeom prst="rect">
            <a:avLst/>
          </a:prstGeom>
        </p:spPr>
      </p:pic>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97" y="4817819"/>
            <a:ext cx="2995597" cy="579170"/>
          </a:xfrm>
          <a:prstGeom prst="rect">
            <a:avLst/>
          </a:prstGeom>
        </p:spPr>
      </p:pic>
      <p:sp>
        <p:nvSpPr>
          <p:cNvPr id="6" name="Rectángulo 5"/>
          <p:cNvSpPr/>
          <p:nvPr/>
        </p:nvSpPr>
        <p:spPr>
          <a:xfrm>
            <a:off x="4021393" y="2005781"/>
            <a:ext cx="4058711" cy="3864077"/>
          </a:xfrm>
          <a:prstGeom prst="rect">
            <a:avLst/>
          </a:prstGeom>
          <a:solidFill>
            <a:schemeClr val="accent4">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dirty="0">
                <a:solidFill>
                  <a:schemeClr val="tx1">
                    <a:lumMod val="75000"/>
                    <a:lumOff val="25000"/>
                  </a:schemeClr>
                </a:solidFill>
                <a:latin typeface="Open Sans" panose="020B0606030504020204"/>
              </a:rPr>
              <a:t>Ejemplos de uso de especificadores de almacenamiento</a:t>
            </a:r>
            <a:r>
              <a:rPr lang="es-CO" sz="1400" dirty="0" smtClean="0">
                <a:solidFill>
                  <a:schemeClr val="tx1">
                    <a:lumMod val="75000"/>
                    <a:lumOff val="25000"/>
                  </a:schemeClr>
                </a:solidFill>
                <a:latin typeface="Open Sans" panose="020B0606030504020204"/>
              </a:rPr>
              <a:t>:</a:t>
            </a:r>
          </a:p>
          <a:p>
            <a:endParaRPr lang="es-CO" sz="1400" dirty="0">
              <a:solidFill>
                <a:schemeClr val="tx1">
                  <a:lumMod val="75000"/>
                  <a:lumOff val="25000"/>
                </a:schemeClr>
              </a:solidFill>
              <a:latin typeface="Open Sans" panose="020B0606030504020204"/>
            </a:endParaRPr>
          </a:p>
          <a:p>
            <a:r>
              <a:rPr lang="es-CO" sz="1400" dirty="0" err="1">
                <a:solidFill>
                  <a:schemeClr val="tx1">
                    <a:lumMod val="75000"/>
                    <a:lumOff val="25000"/>
                  </a:schemeClr>
                </a:solidFill>
                <a:latin typeface="Open Sans" panose="020B0606030504020204"/>
              </a:rPr>
              <a:t>register</a:t>
            </a:r>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unsigned</a:t>
            </a:r>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int</a:t>
            </a:r>
            <a:r>
              <a:rPr lang="es-CO" sz="1400" dirty="0">
                <a:solidFill>
                  <a:schemeClr val="tx1">
                    <a:lumMod val="75000"/>
                    <a:lumOff val="25000"/>
                  </a:schemeClr>
                </a:solidFill>
                <a:latin typeface="Open Sans" panose="020B0606030504020204"/>
              </a:rPr>
              <a:t> a;</a:t>
            </a:r>
          </a:p>
          <a:p>
            <a:r>
              <a:rPr lang="es-CO" sz="1400" dirty="0" err="1">
                <a:solidFill>
                  <a:schemeClr val="tx1">
                    <a:lumMod val="75000"/>
                    <a:lumOff val="25000"/>
                  </a:schemeClr>
                </a:solidFill>
                <a:latin typeface="Open Sans" panose="020B0606030504020204"/>
              </a:rPr>
              <a:t>static</a:t>
            </a:r>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float</a:t>
            </a:r>
            <a:r>
              <a:rPr lang="es-CO" sz="1400" dirty="0">
                <a:solidFill>
                  <a:schemeClr val="tx1">
                    <a:lumMod val="75000"/>
                    <a:lumOff val="25000"/>
                  </a:schemeClr>
                </a:solidFill>
                <a:latin typeface="Open Sans" panose="020B0606030504020204"/>
              </a:rPr>
              <a:t> b;</a:t>
            </a:r>
          </a:p>
          <a:p>
            <a:r>
              <a:rPr lang="es-CO" sz="1400" dirty="0" err="1">
                <a:solidFill>
                  <a:schemeClr val="tx1">
                    <a:lumMod val="75000"/>
                    <a:lumOff val="25000"/>
                  </a:schemeClr>
                </a:solidFill>
                <a:latin typeface="Open Sans" panose="020B0606030504020204"/>
              </a:rPr>
              <a:t>extern</a:t>
            </a:r>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int</a:t>
            </a:r>
            <a:r>
              <a:rPr lang="es-CO" sz="1400" dirty="0">
                <a:solidFill>
                  <a:schemeClr val="tx1">
                    <a:lumMod val="75000"/>
                    <a:lumOff val="25000"/>
                  </a:schemeClr>
                </a:solidFill>
                <a:latin typeface="Open Sans" panose="020B0606030504020204"/>
              </a:rPr>
              <a:t> c;</a:t>
            </a:r>
          </a:p>
          <a:p>
            <a:r>
              <a:rPr lang="es-CO" sz="1400" dirty="0" err="1">
                <a:solidFill>
                  <a:schemeClr val="tx1">
                    <a:lumMod val="75000"/>
                    <a:lumOff val="25000"/>
                  </a:schemeClr>
                </a:solidFill>
                <a:latin typeface="Open Sans" panose="020B0606030504020204"/>
              </a:rPr>
              <a:t>static</a:t>
            </a:r>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const</a:t>
            </a:r>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unsigned</a:t>
            </a:r>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long</a:t>
            </a:r>
            <a:r>
              <a:rPr lang="es-CO" sz="1400" dirty="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int</a:t>
            </a:r>
            <a:r>
              <a:rPr lang="es-CO" sz="1400" dirty="0">
                <a:solidFill>
                  <a:schemeClr val="tx1">
                    <a:lumMod val="75000"/>
                    <a:lumOff val="25000"/>
                  </a:schemeClr>
                </a:solidFill>
                <a:latin typeface="Open Sans" panose="020B0606030504020204"/>
              </a:rPr>
              <a:t> d;</a:t>
            </a:r>
          </a:p>
        </p:txBody>
      </p:sp>
      <p:pic>
        <p:nvPicPr>
          <p:cNvPr id="24" name="Imagen 23"/>
          <p:cNvPicPr>
            <a:picLocks noChangeAspect="1"/>
          </p:cNvPicPr>
          <p:nvPr/>
        </p:nvPicPr>
        <p:blipFill>
          <a:blip r:embed="rId5"/>
          <a:stretch>
            <a:fillRect/>
          </a:stretch>
        </p:blipFill>
        <p:spPr>
          <a:xfrm>
            <a:off x="3341748" y="4489733"/>
            <a:ext cx="463336" cy="463336"/>
          </a:xfrm>
          <a:prstGeom prst="rect">
            <a:avLst/>
          </a:prstGeom>
        </p:spPr>
      </p:pic>
      <p:sp>
        <p:nvSpPr>
          <p:cNvPr id="29" name="Flecha derecha 28"/>
          <p:cNvSpPr/>
          <p:nvPr/>
        </p:nvSpPr>
        <p:spPr>
          <a:xfrm flipH="1">
            <a:off x="4173214" y="5223749"/>
            <a:ext cx="422787" cy="3912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442691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37305" y="1423504"/>
            <a:ext cx="5600636" cy="369332"/>
          </a:xfrm>
          <a:prstGeom prst="rect">
            <a:avLst/>
          </a:prstGeom>
          <a:solidFill>
            <a:schemeClr val="accent4">
              <a:lumMod val="20000"/>
              <a:lumOff val="80000"/>
            </a:schemeClr>
          </a:solidFill>
        </p:spPr>
        <p:txBody>
          <a:bodyPr wrap="none">
            <a:spAutoFit/>
          </a:bodyPr>
          <a:lstStyle/>
          <a:p>
            <a:r>
              <a:rPr lang="es-CO" dirty="0" smtClean="0">
                <a:solidFill>
                  <a:srgbClr val="1A3255"/>
                </a:solidFill>
                <a:latin typeface="Open Sans" panose="020B0606030504020204"/>
              </a:rPr>
              <a:t>IDENTIFICADORES, TIPOS DE DATOS, VARIABLES Y CONSTANTES</a:t>
            </a:r>
            <a:endParaRPr lang="es-CO" dirty="0">
              <a:solidFill>
                <a:srgbClr val="1A3255"/>
              </a:solidFill>
              <a:latin typeface="Open Sans" panose="020B0606030504020204"/>
            </a:endParaRPr>
          </a:p>
        </p:txBody>
      </p:sp>
      <p:sp>
        <p:nvSpPr>
          <p:cNvPr id="3" name="Rectángulo redondeado 2"/>
          <p:cNvSpPr/>
          <p:nvPr/>
        </p:nvSpPr>
        <p:spPr>
          <a:xfrm>
            <a:off x="345474" y="1815391"/>
            <a:ext cx="11384410" cy="4231447"/>
          </a:xfrm>
          <a:prstGeom prst="roundRect">
            <a:avLst/>
          </a:prstGeom>
          <a:noFill/>
          <a:ln w="57150">
            <a:solidFill>
              <a:schemeClr val="accent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sp>
        <p:nvSpPr>
          <p:cNvPr id="5" name="Rectángulo 4"/>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4" name="Rectángulo redondeado 3"/>
          <p:cNvSpPr/>
          <p:nvPr/>
        </p:nvSpPr>
        <p:spPr>
          <a:xfrm>
            <a:off x="709544" y="317581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2</a:t>
            </a:r>
            <a:endParaRPr lang="es-CO" b="1" dirty="0">
              <a:latin typeface="Open Sans" panose="020B0606030504020204"/>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421" y="2356166"/>
            <a:ext cx="3494476" cy="3120402"/>
          </a:xfrm>
          <a:prstGeom prst="rect">
            <a:avLst/>
          </a:prstGeom>
        </p:spPr>
      </p:pic>
      <p:sp>
        <p:nvSpPr>
          <p:cNvPr id="9" name="Rectángulo redondeado 8"/>
          <p:cNvSpPr/>
          <p:nvPr/>
        </p:nvSpPr>
        <p:spPr>
          <a:xfrm>
            <a:off x="707871" y="3730335"/>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3</a:t>
            </a:r>
            <a:endParaRPr lang="es-CO" b="1" dirty="0">
              <a:latin typeface="Open Sans" panose="020B0606030504020204"/>
            </a:endParaRPr>
          </a:p>
        </p:txBody>
      </p:sp>
      <p:sp>
        <p:nvSpPr>
          <p:cNvPr id="10" name="Rectángulo redondeado 9"/>
          <p:cNvSpPr/>
          <p:nvPr/>
        </p:nvSpPr>
        <p:spPr>
          <a:xfrm>
            <a:off x="707871" y="262575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1</a:t>
            </a:r>
            <a:endParaRPr lang="es-CO" b="1" dirty="0">
              <a:latin typeface="Open Sans" panose="020B0606030504020204"/>
            </a:endParaRPr>
          </a:p>
        </p:txBody>
      </p:sp>
      <p:sp>
        <p:nvSpPr>
          <p:cNvPr id="11" name="Rectángulo redondeado 10"/>
          <p:cNvSpPr/>
          <p:nvPr/>
        </p:nvSpPr>
        <p:spPr>
          <a:xfrm>
            <a:off x="707870" y="428039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4</a:t>
            </a:r>
            <a:endParaRPr lang="es-CO" b="1" dirty="0">
              <a:latin typeface="Open Sans" panose="020B0606030504020204"/>
            </a:endParaRPr>
          </a:p>
        </p:txBody>
      </p:sp>
      <p:sp>
        <p:nvSpPr>
          <p:cNvPr id="12" name="Rectángulo redondeado 11"/>
          <p:cNvSpPr/>
          <p:nvPr/>
        </p:nvSpPr>
        <p:spPr>
          <a:xfrm>
            <a:off x="707870" y="483045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5</a:t>
            </a:r>
            <a:endParaRPr lang="es-CO" b="1" dirty="0">
              <a:latin typeface="Open Sans" panose="020B0606030504020204"/>
            </a:endParaRPr>
          </a:p>
        </p:txBody>
      </p:sp>
      <p:sp>
        <p:nvSpPr>
          <p:cNvPr id="13" name="CuadroTexto 12"/>
          <p:cNvSpPr txBox="1"/>
          <p:nvPr/>
        </p:nvSpPr>
        <p:spPr>
          <a:xfrm>
            <a:off x="1107749" y="2656999"/>
            <a:ext cx="1181798" cy="307777"/>
          </a:xfrm>
          <a:prstGeom prst="rect">
            <a:avLst/>
          </a:prstGeom>
          <a:noFill/>
        </p:spPr>
        <p:txBody>
          <a:bodyPr wrap="none" rtlCol="0">
            <a:spAutoFit/>
          </a:bodyPr>
          <a:lstStyle/>
          <a:p>
            <a:r>
              <a:rPr lang="es-CO" sz="1400" dirty="0">
                <a:latin typeface="Open Sans" panose="020B0606030504020204"/>
              </a:rPr>
              <a:t>Identificadores</a:t>
            </a:r>
          </a:p>
        </p:txBody>
      </p:sp>
      <p:sp>
        <p:nvSpPr>
          <p:cNvPr id="14" name="CuadroTexto 13"/>
          <p:cNvSpPr txBox="1"/>
          <p:nvPr/>
        </p:nvSpPr>
        <p:spPr>
          <a:xfrm>
            <a:off x="1107749" y="3112787"/>
            <a:ext cx="2461361" cy="523220"/>
          </a:xfrm>
          <a:prstGeom prst="rect">
            <a:avLst/>
          </a:prstGeom>
          <a:noFill/>
        </p:spPr>
        <p:txBody>
          <a:bodyPr wrap="square" rtlCol="0">
            <a:spAutoFit/>
          </a:bodyPr>
          <a:lstStyle/>
          <a:p>
            <a:r>
              <a:rPr lang="es-CO" sz="1400" dirty="0">
                <a:latin typeface="Open Sans" panose="020B0606030504020204"/>
              </a:rPr>
              <a:t>Tipos de datos, modificadores de tipo y modificadores de </a:t>
            </a:r>
            <a:r>
              <a:rPr lang="es-CO" sz="1400" dirty="0" smtClean="0">
                <a:latin typeface="Open Sans" panose="020B0606030504020204"/>
              </a:rPr>
              <a:t>acceso</a:t>
            </a:r>
            <a:endParaRPr lang="es-CO" sz="1400" dirty="0">
              <a:latin typeface="Open Sans" panose="020B0606030504020204"/>
            </a:endParaRPr>
          </a:p>
        </p:txBody>
      </p:sp>
      <p:sp>
        <p:nvSpPr>
          <p:cNvPr id="15" name="CuadroTexto 14"/>
          <p:cNvSpPr txBox="1"/>
          <p:nvPr/>
        </p:nvSpPr>
        <p:spPr>
          <a:xfrm>
            <a:off x="1110080" y="3773686"/>
            <a:ext cx="2456698" cy="307777"/>
          </a:xfrm>
          <a:prstGeom prst="rect">
            <a:avLst/>
          </a:prstGeom>
          <a:noFill/>
        </p:spPr>
        <p:txBody>
          <a:bodyPr wrap="none" rtlCol="0">
            <a:spAutoFit/>
          </a:bodyPr>
          <a:lstStyle/>
          <a:p>
            <a:r>
              <a:rPr lang="es-CO" sz="1400" dirty="0">
                <a:latin typeface="Open Sans" panose="020B0606030504020204"/>
              </a:rPr>
              <a:t>Declaración de variables y </a:t>
            </a:r>
            <a:r>
              <a:rPr lang="es-CO" sz="1400" dirty="0" smtClean="0">
                <a:latin typeface="Open Sans" panose="020B0606030504020204"/>
              </a:rPr>
              <a:t>alcance</a:t>
            </a:r>
            <a:endParaRPr lang="es-CO" sz="1400" dirty="0">
              <a:latin typeface="Open Sans" panose="020B0606030504020204"/>
            </a:endParaRPr>
          </a:p>
        </p:txBody>
      </p:sp>
      <p:sp>
        <p:nvSpPr>
          <p:cNvPr id="16" name="CuadroTexto 15"/>
          <p:cNvSpPr txBox="1"/>
          <p:nvPr/>
        </p:nvSpPr>
        <p:spPr>
          <a:xfrm>
            <a:off x="1107749" y="4202312"/>
            <a:ext cx="2638341" cy="523220"/>
          </a:xfrm>
          <a:prstGeom prst="rect">
            <a:avLst/>
          </a:prstGeom>
          <a:noFill/>
        </p:spPr>
        <p:txBody>
          <a:bodyPr wrap="square" rtlCol="0">
            <a:spAutoFit/>
          </a:bodyPr>
          <a:lstStyle/>
          <a:p>
            <a:r>
              <a:rPr lang="es-CO" sz="1400" dirty="0">
                <a:latin typeface="Open Sans" panose="020B0606030504020204"/>
              </a:rPr>
              <a:t>Especificaciones de almacenamiento de los tipos de </a:t>
            </a:r>
            <a:r>
              <a:rPr lang="es-CO" sz="1400" dirty="0" smtClean="0">
                <a:latin typeface="Open Sans" panose="020B0606030504020204"/>
              </a:rPr>
              <a:t>datos</a:t>
            </a:r>
            <a:endParaRPr lang="es-CO" sz="1400" dirty="0">
              <a:latin typeface="Open Sans" panose="020B0606030504020204"/>
            </a:endParaRPr>
          </a:p>
        </p:txBody>
      </p:sp>
      <p:sp>
        <p:nvSpPr>
          <p:cNvPr id="17" name="CuadroTexto 16"/>
          <p:cNvSpPr txBox="1"/>
          <p:nvPr/>
        </p:nvSpPr>
        <p:spPr>
          <a:xfrm>
            <a:off x="1107749" y="4846381"/>
            <a:ext cx="939040" cy="307777"/>
          </a:xfrm>
          <a:prstGeom prst="rect">
            <a:avLst/>
          </a:prstGeom>
          <a:noFill/>
        </p:spPr>
        <p:txBody>
          <a:bodyPr wrap="none" rtlCol="0">
            <a:spAutoFit/>
          </a:bodyPr>
          <a:lstStyle/>
          <a:p>
            <a:r>
              <a:rPr lang="es-CO" sz="1400" dirty="0">
                <a:latin typeface="Open Sans" panose="020B0606030504020204"/>
              </a:rPr>
              <a:t>Constantes</a:t>
            </a:r>
          </a:p>
        </p:txBody>
      </p:sp>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156726"/>
            <a:ext cx="2995597" cy="579170"/>
          </a:xfrm>
          <a:prstGeom prst="rect">
            <a:avLst/>
          </a:prstGeom>
        </p:spPr>
      </p:pic>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2620554"/>
            <a:ext cx="2995597" cy="579170"/>
          </a:xfrm>
          <a:prstGeom prst="rect">
            <a:avLst/>
          </a:prstGeom>
        </p:spPr>
      </p:pic>
      <p:pic>
        <p:nvPicPr>
          <p:cNvPr id="20" name="Imagen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725864"/>
            <a:ext cx="2995597" cy="579170"/>
          </a:xfrm>
          <a:prstGeom prst="rect">
            <a:avLst/>
          </a:prstGeom>
        </p:spPr>
      </p:pic>
      <p:pic>
        <p:nvPicPr>
          <p:cNvPr id="21" name="Imagen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4281612"/>
            <a:ext cx="2995597" cy="579170"/>
          </a:xfrm>
          <a:prstGeom prst="rect">
            <a:avLst/>
          </a:prstGeom>
        </p:spPr>
      </p:pic>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97" y="4817819"/>
            <a:ext cx="2995597" cy="579170"/>
          </a:xfrm>
          <a:prstGeom prst="rect">
            <a:avLst/>
          </a:prstGeom>
        </p:spPr>
      </p:pic>
      <p:sp>
        <p:nvSpPr>
          <p:cNvPr id="6" name="Rectángulo 5"/>
          <p:cNvSpPr/>
          <p:nvPr/>
        </p:nvSpPr>
        <p:spPr>
          <a:xfrm>
            <a:off x="4021393" y="2005781"/>
            <a:ext cx="4058711" cy="3864077"/>
          </a:xfrm>
          <a:prstGeom prst="rect">
            <a:avLst/>
          </a:prstGeom>
          <a:solidFill>
            <a:schemeClr val="accent4">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sz="1400" dirty="0">
              <a:solidFill>
                <a:schemeClr val="tx1">
                  <a:lumMod val="75000"/>
                  <a:lumOff val="25000"/>
                </a:schemeClr>
              </a:solidFill>
              <a:latin typeface="Open Sans" panose="020B0606030504020204"/>
            </a:endParaRPr>
          </a:p>
        </p:txBody>
      </p:sp>
      <p:pic>
        <p:nvPicPr>
          <p:cNvPr id="24" name="Imagen 23"/>
          <p:cNvPicPr>
            <a:picLocks noChangeAspect="1"/>
          </p:cNvPicPr>
          <p:nvPr/>
        </p:nvPicPr>
        <p:blipFill>
          <a:blip r:embed="rId5"/>
          <a:stretch>
            <a:fillRect/>
          </a:stretch>
        </p:blipFill>
        <p:spPr>
          <a:xfrm>
            <a:off x="3337305" y="4917912"/>
            <a:ext cx="463336" cy="463336"/>
          </a:xfrm>
          <a:prstGeom prst="rect">
            <a:avLst/>
          </a:prstGeom>
        </p:spPr>
      </p:pic>
      <p:sp>
        <p:nvSpPr>
          <p:cNvPr id="29" name="Flecha derecha 28"/>
          <p:cNvSpPr/>
          <p:nvPr/>
        </p:nvSpPr>
        <p:spPr>
          <a:xfrm>
            <a:off x="7476560" y="5232897"/>
            <a:ext cx="422787" cy="3912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p:cNvSpPr txBox="1"/>
          <p:nvPr/>
        </p:nvSpPr>
        <p:spPr>
          <a:xfrm>
            <a:off x="4146669" y="2269332"/>
            <a:ext cx="3808157" cy="800219"/>
          </a:xfrm>
          <a:prstGeom prst="rect">
            <a:avLst/>
          </a:prstGeom>
          <a:noFill/>
        </p:spPr>
        <p:txBody>
          <a:bodyPr wrap="square" rtlCol="0">
            <a:spAutoFit/>
          </a:bodyPr>
          <a:lstStyle/>
          <a:p>
            <a:pPr algn="just"/>
            <a:r>
              <a:rPr lang="es-CO" sz="1400" dirty="0">
                <a:latin typeface="Open Sans" panose="020B0606030504020204"/>
              </a:rPr>
              <a:t>En C, se refiere a constantes a los valores que son fijos y que el programa no puede cambiar:</a:t>
            </a:r>
          </a:p>
          <a:p>
            <a:endParaRPr lang="es-CO" dirty="0"/>
          </a:p>
        </p:txBody>
      </p:sp>
      <p:pic>
        <p:nvPicPr>
          <p:cNvPr id="23" name="Imagen 22"/>
          <p:cNvPicPr>
            <a:picLocks noChangeAspect="1"/>
          </p:cNvPicPr>
          <p:nvPr/>
        </p:nvPicPr>
        <p:blipFill>
          <a:blip r:embed="rId6"/>
          <a:stretch>
            <a:fillRect/>
          </a:stretch>
        </p:blipFill>
        <p:spPr>
          <a:xfrm>
            <a:off x="4228034" y="2811007"/>
            <a:ext cx="3619290" cy="2019300"/>
          </a:xfrm>
          <a:prstGeom prst="rect">
            <a:avLst/>
          </a:prstGeom>
        </p:spPr>
      </p:pic>
      <p:sp>
        <p:nvSpPr>
          <p:cNvPr id="26" name="CuadroTexto 25"/>
          <p:cNvSpPr txBox="1"/>
          <p:nvPr/>
        </p:nvSpPr>
        <p:spPr>
          <a:xfrm>
            <a:off x="4228034" y="4852862"/>
            <a:ext cx="2964802" cy="307777"/>
          </a:xfrm>
          <a:prstGeom prst="rect">
            <a:avLst/>
          </a:prstGeom>
          <a:solidFill>
            <a:schemeClr val="accent4"/>
          </a:solidFill>
          <a:ln>
            <a:solidFill>
              <a:schemeClr val="accent4"/>
            </a:solidFill>
          </a:ln>
        </p:spPr>
        <p:txBody>
          <a:bodyPr wrap="square" rtlCol="0">
            <a:spAutoFit/>
          </a:bodyPr>
          <a:lstStyle/>
          <a:p>
            <a:r>
              <a:rPr lang="es-CO" sz="1400" dirty="0" smtClean="0">
                <a:solidFill>
                  <a:schemeClr val="tx1">
                    <a:lumMod val="75000"/>
                    <a:lumOff val="25000"/>
                  </a:schemeClr>
                </a:solidFill>
                <a:latin typeface="Open Sans" panose="020B0606030504020204"/>
              </a:rPr>
              <a:t>Tipos </a:t>
            </a:r>
            <a:r>
              <a:rPr lang="es-CO" sz="1400" dirty="0">
                <a:solidFill>
                  <a:schemeClr val="tx1">
                    <a:lumMod val="75000"/>
                    <a:lumOff val="25000"/>
                  </a:schemeClr>
                </a:solidFill>
                <a:latin typeface="Open Sans" panose="020B0606030504020204"/>
              </a:rPr>
              <a:t>de constantes en C</a:t>
            </a:r>
          </a:p>
        </p:txBody>
      </p:sp>
      <p:pic>
        <p:nvPicPr>
          <p:cNvPr id="28" name="Imagen 27"/>
          <p:cNvPicPr>
            <a:picLocks noChangeAspect="1"/>
          </p:cNvPicPr>
          <p:nvPr/>
        </p:nvPicPr>
        <p:blipFill>
          <a:blip r:embed="rId5"/>
          <a:stretch>
            <a:fillRect/>
          </a:stretch>
        </p:blipFill>
        <p:spPr>
          <a:xfrm>
            <a:off x="7527076" y="5261095"/>
            <a:ext cx="463336" cy="463336"/>
          </a:xfrm>
          <a:prstGeom prst="rect">
            <a:avLst/>
          </a:prstGeom>
        </p:spPr>
      </p:pic>
    </p:spTree>
    <p:extLst>
      <p:ext uri="{BB962C8B-B14F-4D97-AF65-F5344CB8AC3E}">
        <p14:creationId xmlns:p14="http://schemas.microsoft.com/office/powerpoint/2010/main" val="15813603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37305" y="1423504"/>
            <a:ext cx="5600636" cy="369332"/>
          </a:xfrm>
          <a:prstGeom prst="rect">
            <a:avLst/>
          </a:prstGeom>
          <a:solidFill>
            <a:schemeClr val="accent4">
              <a:lumMod val="20000"/>
              <a:lumOff val="80000"/>
            </a:schemeClr>
          </a:solidFill>
        </p:spPr>
        <p:txBody>
          <a:bodyPr wrap="none">
            <a:spAutoFit/>
          </a:bodyPr>
          <a:lstStyle/>
          <a:p>
            <a:r>
              <a:rPr lang="es-CO" dirty="0" smtClean="0">
                <a:solidFill>
                  <a:srgbClr val="1A3255"/>
                </a:solidFill>
                <a:latin typeface="Open Sans" panose="020B0606030504020204"/>
              </a:rPr>
              <a:t>IDENTIFICADORES, TIPOS DE DATOS, VARIABLES Y CONSTANTES</a:t>
            </a:r>
            <a:endParaRPr lang="es-CO" dirty="0">
              <a:solidFill>
                <a:srgbClr val="1A3255"/>
              </a:solidFill>
              <a:latin typeface="Open Sans" panose="020B0606030504020204"/>
            </a:endParaRPr>
          </a:p>
        </p:txBody>
      </p:sp>
      <p:sp>
        <p:nvSpPr>
          <p:cNvPr id="3" name="Rectángulo redondeado 2"/>
          <p:cNvSpPr/>
          <p:nvPr/>
        </p:nvSpPr>
        <p:spPr>
          <a:xfrm>
            <a:off x="345474" y="1815391"/>
            <a:ext cx="11384410" cy="4231447"/>
          </a:xfrm>
          <a:prstGeom prst="roundRect">
            <a:avLst/>
          </a:prstGeom>
          <a:noFill/>
          <a:ln w="57150">
            <a:solidFill>
              <a:schemeClr val="accent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sp>
        <p:nvSpPr>
          <p:cNvPr id="5" name="Rectángulo 4"/>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4" name="Rectángulo redondeado 3"/>
          <p:cNvSpPr/>
          <p:nvPr/>
        </p:nvSpPr>
        <p:spPr>
          <a:xfrm>
            <a:off x="709544" y="317581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2</a:t>
            </a:r>
            <a:endParaRPr lang="es-CO" b="1" dirty="0">
              <a:latin typeface="Open Sans" panose="020B0606030504020204"/>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421" y="2356166"/>
            <a:ext cx="3494476" cy="3120402"/>
          </a:xfrm>
          <a:prstGeom prst="rect">
            <a:avLst/>
          </a:prstGeom>
        </p:spPr>
      </p:pic>
      <p:sp>
        <p:nvSpPr>
          <p:cNvPr id="9" name="Rectángulo redondeado 8"/>
          <p:cNvSpPr/>
          <p:nvPr/>
        </p:nvSpPr>
        <p:spPr>
          <a:xfrm>
            <a:off x="707871" y="3730335"/>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3</a:t>
            </a:r>
            <a:endParaRPr lang="es-CO" b="1" dirty="0">
              <a:latin typeface="Open Sans" panose="020B0606030504020204"/>
            </a:endParaRPr>
          </a:p>
        </p:txBody>
      </p:sp>
      <p:sp>
        <p:nvSpPr>
          <p:cNvPr id="10" name="Rectángulo redondeado 9"/>
          <p:cNvSpPr/>
          <p:nvPr/>
        </p:nvSpPr>
        <p:spPr>
          <a:xfrm>
            <a:off x="707871" y="262575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1</a:t>
            </a:r>
            <a:endParaRPr lang="es-CO" b="1" dirty="0">
              <a:latin typeface="Open Sans" panose="020B0606030504020204"/>
            </a:endParaRPr>
          </a:p>
        </p:txBody>
      </p:sp>
      <p:sp>
        <p:nvSpPr>
          <p:cNvPr id="11" name="Rectángulo redondeado 10"/>
          <p:cNvSpPr/>
          <p:nvPr/>
        </p:nvSpPr>
        <p:spPr>
          <a:xfrm>
            <a:off x="707870" y="4280397"/>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4</a:t>
            </a:r>
            <a:endParaRPr lang="es-CO" b="1" dirty="0">
              <a:latin typeface="Open Sans" panose="020B0606030504020204"/>
            </a:endParaRPr>
          </a:p>
        </p:txBody>
      </p:sp>
      <p:sp>
        <p:nvSpPr>
          <p:cNvPr id="12" name="Rectángulo redondeado 11"/>
          <p:cNvSpPr/>
          <p:nvPr/>
        </p:nvSpPr>
        <p:spPr>
          <a:xfrm>
            <a:off x="707870" y="4830459"/>
            <a:ext cx="399879" cy="39329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latin typeface="Open Sans" panose="020B0606030504020204"/>
              </a:rPr>
              <a:t>5</a:t>
            </a:r>
            <a:endParaRPr lang="es-CO" b="1" dirty="0">
              <a:latin typeface="Open Sans" panose="020B0606030504020204"/>
            </a:endParaRPr>
          </a:p>
        </p:txBody>
      </p:sp>
      <p:sp>
        <p:nvSpPr>
          <p:cNvPr id="13" name="CuadroTexto 12"/>
          <p:cNvSpPr txBox="1"/>
          <p:nvPr/>
        </p:nvSpPr>
        <p:spPr>
          <a:xfrm>
            <a:off x="1107749" y="2656999"/>
            <a:ext cx="1181798" cy="307777"/>
          </a:xfrm>
          <a:prstGeom prst="rect">
            <a:avLst/>
          </a:prstGeom>
          <a:noFill/>
        </p:spPr>
        <p:txBody>
          <a:bodyPr wrap="none" rtlCol="0">
            <a:spAutoFit/>
          </a:bodyPr>
          <a:lstStyle/>
          <a:p>
            <a:r>
              <a:rPr lang="es-CO" sz="1400" dirty="0">
                <a:latin typeface="Open Sans" panose="020B0606030504020204"/>
              </a:rPr>
              <a:t>Identificadores</a:t>
            </a:r>
          </a:p>
        </p:txBody>
      </p:sp>
      <p:sp>
        <p:nvSpPr>
          <p:cNvPr id="14" name="CuadroTexto 13"/>
          <p:cNvSpPr txBox="1"/>
          <p:nvPr/>
        </p:nvSpPr>
        <p:spPr>
          <a:xfrm>
            <a:off x="1107749" y="3112787"/>
            <a:ext cx="2461361" cy="523220"/>
          </a:xfrm>
          <a:prstGeom prst="rect">
            <a:avLst/>
          </a:prstGeom>
          <a:noFill/>
        </p:spPr>
        <p:txBody>
          <a:bodyPr wrap="square" rtlCol="0">
            <a:spAutoFit/>
          </a:bodyPr>
          <a:lstStyle/>
          <a:p>
            <a:r>
              <a:rPr lang="es-CO" sz="1400" dirty="0">
                <a:latin typeface="Open Sans" panose="020B0606030504020204"/>
              </a:rPr>
              <a:t>Tipos de datos, modificadores de tipo y modificadores de </a:t>
            </a:r>
            <a:r>
              <a:rPr lang="es-CO" sz="1400" dirty="0" smtClean="0">
                <a:latin typeface="Open Sans" panose="020B0606030504020204"/>
              </a:rPr>
              <a:t>acceso</a:t>
            </a:r>
            <a:endParaRPr lang="es-CO" sz="1400" dirty="0">
              <a:latin typeface="Open Sans" panose="020B0606030504020204"/>
            </a:endParaRPr>
          </a:p>
        </p:txBody>
      </p:sp>
      <p:sp>
        <p:nvSpPr>
          <p:cNvPr id="15" name="CuadroTexto 14"/>
          <p:cNvSpPr txBox="1"/>
          <p:nvPr/>
        </p:nvSpPr>
        <p:spPr>
          <a:xfrm>
            <a:off x="1110080" y="3773686"/>
            <a:ext cx="2456698" cy="307777"/>
          </a:xfrm>
          <a:prstGeom prst="rect">
            <a:avLst/>
          </a:prstGeom>
          <a:noFill/>
        </p:spPr>
        <p:txBody>
          <a:bodyPr wrap="none" rtlCol="0">
            <a:spAutoFit/>
          </a:bodyPr>
          <a:lstStyle/>
          <a:p>
            <a:r>
              <a:rPr lang="es-CO" sz="1400" dirty="0">
                <a:latin typeface="Open Sans" panose="020B0606030504020204"/>
              </a:rPr>
              <a:t>Declaración de variables y </a:t>
            </a:r>
            <a:r>
              <a:rPr lang="es-CO" sz="1400" dirty="0" smtClean="0">
                <a:latin typeface="Open Sans" panose="020B0606030504020204"/>
              </a:rPr>
              <a:t>alcance</a:t>
            </a:r>
            <a:endParaRPr lang="es-CO" sz="1400" dirty="0">
              <a:latin typeface="Open Sans" panose="020B0606030504020204"/>
            </a:endParaRPr>
          </a:p>
        </p:txBody>
      </p:sp>
      <p:sp>
        <p:nvSpPr>
          <p:cNvPr id="16" name="CuadroTexto 15"/>
          <p:cNvSpPr txBox="1"/>
          <p:nvPr/>
        </p:nvSpPr>
        <p:spPr>
          <a:xfrm>
            <a:off x="1107749" y="4202312"/>
            <a:ext cx="2638341" cy="523220"/>
          </a:xfrm>
          <a:prstGeom prst="rect">
            <a:avLst/>
          </a:prstGeom>
          <a:noFill/>
        </p:spPr>
        <p:txBody>
          <a:bodyPr wrap="square" rtlCol="0">
            <a:spAutoFit/>
          </a:bodyPr>
          <a:lstStyle/>
          <a:p>
            <a:r>
              <a:rPr lang="es-CO" sz="1400" dirty="0">
                <a:latin typeface="Open Sans" panose="020B0606030504020204"/>
              </a:rPr>
              <a:t>Especificaciones de almacenamiento de los tipos de </a:t>
            </a:r>
            <a:r>
              <a:rPr lang="es-CO" sz="1400" dirty="0" smtClean="0">
                <a:latin typeface="Open Sans" panose="020B0606030504020204"/>
              </a:rPr>
              <a:t>datos</a:t>
            </a:r>
            <a:endParaRPr lang="es-CO" sz="1400" dirty="0">
              <a:latin typeface="Open Sans" panose="020B0606030504020204"/>
            </a:endParaRPr>
          </a:p>
        </p:txBody>
      </p:sp>
      <p:sp>
        <p:nvSpPr>
          <p:cNvPr id="17" name="CuadroTexto 16"/>
          <p:cNvSpPr txBox="1"/>
          <p:nvPr/>
        </p:nvSpPr>
        <p:spPr>
          <a:xfrm>
            <a:off x="1107749" y="4846381"/>
            <a:ext cx="939040" cy="307777"/>
          </a:xfrm>
          <a:prstGeom prst="rect">
            <a:avLst/>
          </a:prstGeom>
          <a:noFill/>
        </p:spPr>
        <p:txBody>
          <a:bodyPr wrap="none" rtlCol="0">
            <a:spAutoFit/>
          </a:bodyPr>
          <a:lstStyle/>
          <a:p>
            <a:r>
              <a:rPr lang="es-CO" sz="1400" dirty="0">
                <a:latin typeface="Open Sans" panose="020B0606030504020204"/>
              </a:rPr>
              <a:t>Constantes</a:t>
            </a:r>
          </a:p>
        </p:txBody>
      </p:sp>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156726"/>
            <a:ext cx="2995597" cy="579170"/>
          </a:xfrm>
          <a:prstGeom prst="rect">
            <a:avLst/>
          </a:prstGeom>
        </p:spPr>
      </p:pic>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2620554"/>
            <a:ext cx="2995597" cy="579170"/>
          </a:xfrm>
          <a:prstGeom prst="rect">
            <a:avLst/>
          </a:prstGeom>
        </p:spPr>
      </p:pic>
      <p:pic>
        <p:nvPicPr>
          <p:cNvPr id="20" name="Imagen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9" y="3725864"/>
            <a:ext cx="2995597" cy="579170"/>
          </a:xfrm>
          <a:prstGeom prst="rect">
            <a:avLst/>
          </a:prstGeom>
        </p:spPr>
      </p:pic>
      <p:pic>
        <p:nvPicPr>
          <p:cNvPr id="21" name="Imagen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808" y="4281612"/>
            <a:ext cx="2995597" cy="579170"/>
          </a:xfrm>
          <a:prstGeom prst="rect">
            <a:avLst/>
          </a:prstGeom>
        </p:spPr>
      </p:pic>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97" y="4817819"/>
            <a:ext cx="2995597" cy="579170"/>
          </a:xfrm>
          <a:prstGeom prst="rect">
            <a:avLst/>
          </a:prstGeom>
        </p:spPr>
      </p:pic>
      <p:sp>
        <p:nvSpPr>
          <p:cNvPr id="6" name="Rectángulo 5"/>
          <p:cNvSpPr/>
          <p:nvPr/>
        </p:nvSpPr>
        <p:spPr>
          <a:xfrm>
            <a:off x="4021393" y="2005781"/>
            <a:ext cx="4058711" cy="3864077"/>
          </a:xfrm>
          <a:prstGeom prst="rect">
            <a:avLst/>
          </a:prstGeom>
          <a:solidFill>
            <a:schemeClr val="accent4">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sz="1400" dirty="0">
              <a:solidFill>
                <a:schemeClr val="tx1">
                  <a:lumMod val="75000"/>
                  <a:lumOff val="25000"/>
                </a:schemeClr>
              </a:solidFill>
              <a:latin typeface="Open Sans" panose="020B0606030504020204"/>
            </a:endParaRPr>
          </a:p>
        </p:txBody>
      </p:sp>
      <p:pic>
        <p:nvPicPr>
          <p:cNvPr id="24" name="Imagen 23"/>
          <p:cNvPicPr>
            <a:picLocks noChangeAspect="1"/>
          </p:cNvPicPr>
          <p:nvPr/>
        </p:nvPicPr>
        <p:blipFill>
          <a:blip r:embed="rId5"/>
          <a:stretch>
            <a:fillRect/>
          </a:stretch>
        </p:blipFill>
        <p:spPr>
          <a:xfrm>
            <a:off x="3337305" y="4917912"/>
            <a:ext cx="463336" cy="463336"/>
          </a:xfrm>
          <a:prstGeom prst="rect">
            <a:avLst/>
          </a:prstGeom>
        </p:spPr>
      </p:pic>
      <p:sp>
        <p:nvSpPr>
          <p:cNvPr id="7" name="CuadroTexto 6"/>
          <p:cNvSpPr txBox="1"/>
          <p:nvPr/>
        </p:nvSpPr>
        <p:spPr>
          <a:xfrm>
            <a:off x="4146670" y="2269332"/>
            <a:ext cx="1751324" cy="1600438"/>
          </a:xfrm>
          <a:prstGeom prst="rect">
            <a:avLst/>
          </a:prstGeom>
          <a:noFill/>
        </p:spPr>
        <p:txBody>
          <a:bodyPr wrap="square" rtlCol="0">
            <a:spAutoFit/>
          </a:bodyPr>
          <a:lstStyle/>
          <a:p>
            <a:pPr algn="just"/>
            <a:r>
              <a:rPr lang="es-CO" sz="1400" dirty="0">
                <a:solidFill>
                  <a:schemeClr val="tx1">
                    <a:lumMod val="75000"/>
                    <a:lumOff val="25000"/>
                  </a:schemeClr>
                </a:solidFill>
                <a:latin typeface="Open Sans" panose="020B0606030504020204"/>
              </a:rPr>
              <a:t>Las constantes de caracteres de barra invertida se utilizan para los caracteres que son imposibles digitar en el teclado, estos son:</a:t>
            </a:r>
            <a:endParaRPr lang="es-CO" dirty="0">
              <a:solidFill>
                <a:schemeClr val="tx1">
                  <a:lumMod val="75000"/>
                  <a:lumOff val="25000"/>
                </a:schemeClr>
              </a:solidFill>
              <a:latin typeface="Open Sans" panose="020B0606030504020204"/>
            </a:endParaRPr>
          </a:p>
        </p:txBody>
      </p:sp>
      <p:sp>
        <p:nvSpPr>
          <p:cNvPr id="26" name="CuadroTexto 25"/>
          <p:cNvSpPr txBox="1"/>
          <p:nvPr/>
        </p:nvSpPr>
        <p:spPr>
          <a:xfrm>
            <a:off x="5333775" y="4704235"/>
            <a:ext cx="2486250" cy="307777"/>
          </a:xfrm>
          <a:prstGeom prst="rect">
            <a:avLst/>
          </a:prstGeom>
          <a:solidFill>
            <a:schemeClr val="accent4"/>
          </a:solidFill>
          <a:ln>
            <a:solidFill>
              <a:schemeClr val="accent4"/>
            </a:solidFill>
          </a:ln>
        </p:spPr>
        <p:txBody>
          <a:bodyPr wrap="square" rtlCol="0">
            <a:spAutoFit/>
          </a:bodyPr>
          <a:lstStyle/>
          <a:p>
            <a:r>
              <a:rPr lang="es-CO" sz="1400" dirty="0">
                <a:solidFill>
                  <a:schemeClr val="tx1">
                    <a:lumMod val="75000"/>
                    <a:lumOff val="25000"/>
                  </a:schemeClr>
                </a:solidFill>
                <a:latin typeface="Open Sans" panose="020B0606030504020204"/>
              </a:rPr>
              <a:t>constantes de barra invertida en C</a:t>
            </a:r>
          </a:p>
        </p:txBody>
      </p:sp>
      <p:sp>
        <p:nvSpPr>
          <p:cNvPr id="27" name="Flecha derecha 26"/>
          <p:cNvSpPr/>
          <p:nvPr/>
        </p:nvSpPr>
        <p:spPr>
          <a:xfrm flipH="1">
            <a:off x="4146669" y="5232897"/>
            <a:ext cx="422787" cy="3912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0" name="Imagen 29"/>
          <p:cNvPicPr/>
          <p:nvPr/>
        </p:nvPicPr>
        <p:blipFill>
          <a:blip r:embed="rId6"/>
          <a:stretch>
            <a:fillRect/>
          </a:stretch>
        </p:blipFill>
        <p:spPr>
          <a:xfrm>
            <a:off x="5993781" y="2260258"/>
            <a:ext cx="1826244" cy="2426042"/>
          </a:xfrm>
          <a:prstGeom prst="rect">
            <a:avLst/>
          </a:prstGeom>
        </p:spPr>
      </p:pic>
      <p:sp>
        <p:nvSpPr>
          <p:cNvPr id="31" name="Rectángulo redondeado 30"/>
          <p:cNvSpPr/>
          <p:nvPr/>
        </p:nvSpPr>
        <p:spPr>
          <a:xfrm>
            <a:off x="9915525" y="5842282"/>
            <a:ext cx="1409700" cy="34896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t>CONTINUAR</a:t>
            </a:r>
            <a:endParaRPr lang="es-CO" dirty="0"/>
          </a:p>
        </p:txBody>
      </p:sp>
      <p:pic>
        <p:nvPicPr>
          <p:cNvPr id="32" name="Imagen 31"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02210" y="5969897"/>
            <a:ext cx="485787" cy="603316"/>
          </a:xfrm>
          <a:prstGeom prst="rect">
            <a:avLst/>
          </a:prstGeom>
        </p:spPr>
      </p:pic>
    </p:spTree>
    <p:extLst>
      <p:ext uri="{BB962C8B-B14F-4D97-AF65-F5344CB8AC3E}">
        <p14:creationId xmlns:p14="http://schemas.microsoft.com/office/powerpoint/2010/main" val="42771056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70354" y="1425050"/>
            <a:ext cx="10534650" cy="923925"/>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latin typeface="Open Sans" panose="020B0606030504020204"/>
              </a:rPr>
              <a:t>Operadores aritméticos, relaciónales y lógicos; operador asignación; operador </a:t>
            </a:r>
            <a:r>
              <a:rPr lang="es-CO" dirty="0" err="1">
                <a:latin typeface="Open Sans" panose="020B0606030504020204"/>
              </a:rPr>
              <a:t>size</a:t>
            </a:r>
            <a:r>
              <a:rPr lang="es-CO" dirty="0">
                <a:latin typeface="Open Sans" panose="020B0606030504020204"/>
              </a:rPr>
              <a:t> of y operadores avanzados (operadores sobre bits y operador ?).</a:t>
            </a:r>
          </a:p>
        </p:txBody>
      </p:sp>
      <p:sp>
        <p:nvSpPr>
          <p:cNvPr id="13" name="Rectángulo redondeado 12"/>
          <p:cNvSpPr/>
          <p:nvPr/>
        </p:nvSpPr>
        <p:spPr>
          <a:xfrm>
            <a:off x="345474" y="1455475"/>
            <a:ext cx="11384410" cy="4591363"/>
          </a:xfrm>
          <a:prstGeom prst="roundRect">
            <a:avLst/>
          </a:prstGeom>
          <a:noFill/>
          <a:ln w="57150">
            <a:solidFill>
              <a:schemeClr val="accent1">
                <a:lumMod val="50000"/>
              </a:schemeClr>
            </a:solidFill>
            <a:prstDash val="sys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033" y="2702235"/>
            <a:ext cx="2535992" cy="2535992"/>
          </a:xfrm>
          <a:prstGeom prst="rect">
            <a:avLst/>
          </a:prstGeom>
        </p:spPr>
      </p:pic>
      <p:cxnSp>
        <p:nvCxnSpPr>
          <p:cNvPr id="7" name="Conector recto 6"/>
          <p:cNvCxnSpPr/>
          <p:nvPr/>
        </p:nvCxnSpPr>
        <p:spPr>
          <a:xfrm>
            <a:off x="779293" y="5228179"/>
            <a:ext cx="3163471"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5449575"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Elipse 29"/>
          <p:cNvSpPr/>
          <p:nvPr/>
        </p:nvSpPr>
        <p:spPr>
          <a:xfrm>
            <a:off x="5805591"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Elipse 30"/>
          <p:cNvSpPr/>
          <p:nvPr/>
        </p:nvSpPr>
        <p:spPr>
          <a:xfrm>
            <a:off x="6161607"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Elipse 31"/>
          <p:cNvSpPr/>
          <p:nvPr/>
        </p:nvSpPr>
        <p:spPr>
          <a:xfrm>
            <a:off x="6517623"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Elipse 32"/>
          <p:cNvSpPr/>
          <p:nvPr/>
        </p:nvSpPr>
        <p:spPr>
          <a:xfrm>
            <a:off x="6873639"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p:cNvSpPr txBox="1"/>
          <p:nvPr/>
        </p:nvSpPr>
        <p:spPr>
          <a:xfrm>
            <a:off x="4628629" y="5488643"/>
            <a:ext cx="771525" cy="307777"/>
          </a:xfrm>
          <a:prstGeom prst="rect">
            <a:avLst/>
          </a:prstGeom>
          <a:noFill/>
        </p:spPr>
        <p:txBody>
          <a:bodyPr wrap="square" rtlCol="0">
            <a:spAutoFit/>
          </a:bodyPr>
          <a:lstStyle/>
          <a:p>
            <a:r>
              <a:rPr lang="es-CO" sz="1400" i="1" dirty="0" smtClean="0">
                <a:latin typeface="Open Sans" panose="020B0606030504020204"/>
              </a:rPr>
              <a:t>Desliza</a:t>
            </a:r>
            <a:endParaRPr lang="es-CO" sz="1400" i="1" dirty="0">
              <a:latin typeface="Open Sans" panose="020B0606030504020204"/>
            </a:endParaRPr>
          </a:p>
        </p:txBody>
      </p:sp>
      <p:pic>
        <p:nvPicPr>
          <p:cNvPr id="18" name="Imagen 17"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5268" y="5494762"/>
            <a:ext cx="485787" cy="603316"/>
          </a:xfrm>
          <a:prstGeom prst="rect">
            <a:avLst/>
          </a:prstGeom>
        </p:spPr>
      </p:pic>
    </p:spTree>
    <p:extLst>
      <p:ext uri="{BB962C8B-B14F-4D97-AF65-F5344CB8AC3E}">
        <p14:creationId xmlns:p14="http://schemas.microsoft.com/office/powerpoint/2010/main" val="21114730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70354" y="1425050"/>
            <a:ext cx="10534650" cy="923925"/>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latin typeface="Open Sans" panose="020B0606030504020204"/>
              </a:rPr>
              <a:t>Operadores aritméticos, relaciónales y lógicos; operador asignación; operador </a:t>
            </a:r>
            <a:r>
              <a:rPr lang="es-CO" dirty="0" err="1">
                <a:latin typeface="Open Sans" panose="020B0606030504020204"/>
              </a:rPr>
              <a:t>size</a:t>
            </a:r>
            <a:r>
              <a:rPr lang="es-CO" dirty="0">
                <a:latin typeface="Open Sans" panose="020B0606030504020204"/>
              </a:rPr>
              <a:t> of y operadores avanzados (operadores sobre bits y operador ?).</a:t>
            </a:r>
          </a:p>
        </p:txBody>
      </p:sp>
      <p:sp>
        <p:nvSpPr>
          <p:cNvPr id="13" name="Rectángulo redondeado 12"/>
          <p:cNvSpPr/>
          <p:nvPr/>
        </p:nvSpPr>
        <p:spPr>
          <a:xfrm>
            <a:off x="345474" y="1455475"/>
            <a:ext cx="11384410" cy="4591363"/>
          </a:xfrm>
          <a:prstGeom prst="roundRect">
            <a:avLst/>
          </a:prstGeom>
          <a:noFill/>
          <a:ln w="57150">
            <a:solidFill>
              <a:schemeClr val="accent1">
                <a:lumMod val="50000"/>
              </a:schemeClr>
            </a:solidFill>
            <a:prstDash val="sys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033" y="2702235"/>
            <a:ext cx="2535992" cy="2535992"/>
          </a:xfrm>
          <a:prstGeom prst="rect">
            <a:avLst/>
          </a:prstGeom>
        </p:spPr>
      </p:pic>
      <p:cxnSp>
        <p:nvCxnSpPr>
          <p:cNvPr id="7" name="Conector recto 6"/>
          <p:cNvCxnSpPr/>
          <p:nvPr/>
        </p:nvCxnSpPr>
        <p:spPr>
          <a:xfrm>
            <a:off x="779293" y="5228179"/>
            <a:ext cx="3163471"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4185282" y="2529793"/>
            <a:ext cx="6031783" cy="2708434"/>
          </a:xfrm>
          <a:prstGeom prst="rect">
            <a:avLst/>
          </a:prstGeom>
          <a:noFill/>
        </p:spPr>
        <p:txBody>
          <a:bodyPr wrap="square" rtlCol="0">
            <a:spAutoFit/>
          </a:bodyPr>
          <a:lstStyle/>
          <a:p>
            <a:r>
              <a:rPr lang="es-CO" sz="1400" b="1" dirty="0">
                <a:solidFill>
                  <a:schemeClr val="tx1">
                    <a:lumMod val="75000"/>
                    <a:lumOff val="25000"/>
                  </a:schemeClr>
                </a:solidFill>
                <a:latin typeface="Open Sans" panose="020B0606030504020204"/>
              </a:rPr>
              <a:t>Operadores aritméticos </a:t>
            </a:r>
          </a:p>
          <a:p>
            <a:r>
              <a:rPr lang="es-CO" sz="1400" dirty="0">
                <a:solidFill>
                  <a:schemeClr val="tx1">
                    <a:lumMod val="75000"/>
                    <a:lumOff val="25000"/>
                  </a:schemeClr>
                </a:solidFill>
                <a:latin typeface="Open Sans" panose="020B0606030504020204"/>
              </a:rPr>
              <a:t>Estos operadores en el lenguaje C son ordenados de mayor a </a:t>
            </a:r>
            <a:r>
              <a:rPr lang="es-CO" sz="1400" dirty="0" smtClean="0">
                <a:solidFill>
                  <a:schemeClr val="tx1">
                    <a:lumMod val="75000"/>
                    <a:lumOff val="25000"/>
                  </a:schemeClr>
                </a:solidFill>
                <a:latin typeface="Open Sans" panose="020B0606030504020204"/>
              </a:rPr>
              <a:t>menor</a:t>
            </a:r>
          </a:p>
          <a:p>
            <a:endParaRPr lang="es-CO" dirty="0">
              <a:solidFill>
                <a:schemeClr val="tx1">
                  <a:lumMod val="75000"/>
                  <a:lumOff val="25000"/>
                </a:schemeClr>
              </a:solidFill>
              <a:latin typeface="Open Sans" panose="020B0606030504020204"/>
            </a:endParaRPr>
          </a:p>
          <a:p>
            <a:endParaRPr lang="es-CO" dirty="0" smtClean="0">
              <a:solidFill>
                <a:schemeClr val="tx1">
                  <a:lumMod val="75000"/>
                  <a:lumOff val="25000"/>
                </a:schemeClr>
              </a:solidFill>
              <a:latin typeface="Open Sans" panose="020B0606030504020204"/>
            </a:endParaRPr>
          </a:p>
          <a:p>
            <a:endParaRPr lang="es-CO" dirty="0">
              <a:solidFill>
                <a:schemeClr val="tx1">
                  <a:lumMod val="75000"/>
                  <a:lumOff val="25000"/>
                </a:schemeClr>
              </a:solidFill>
              <a:latin typeface="Open Sans" panose="020B0606030504020204"/>
            </a:endParaRPr>
          </a:p>
          <a:p>
            <a:endParaRPr lang="es-CO" dirty="0" smtClean="0">
              <a:solidFill>
                <a:schemeClr val="tx1">
                  <a:lumMod val="75000"/>
                  <a:lumOff val="25000"/>
                </a:schemeClr>
              </a:solidFill>
              <a:latin typeface="Open Sans" panose="020B0606030504020204"/>
            </a:endParaRPr>
          </a:p>
          <a:p>
            <a:endParaRPr lang="es-CO" sz="1400" dirty="0">
              <a:solidFill>
                <a:schemeClr val="tx1">
                  <a:lumMod val="75000"/>
                  <a:lumOff val="25000"/>
                </a:schemeClr>
              </a:solidFill>
              <a:latin typeface="Open Sans" panose="020B0606030504020204"/>
            </a:endParaRP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Los operadores ++, -- y % solo pueden usarse con datos de tipo </a:t>
            </a:r>
            <a:r>
              <a:rPr lang="es-CO" sz="1400" dirty="0" err="1">
                <a:solidFill>
                  <a:schemeClr val="tx1">
                    <a:lumMod val="75000"/>
                    <a:lumOff val="25000"/>
                  </a:schemeClr>
                </a:solidFill>
                <a:latin typeface="Open Sans" panose="020B0606030504020204"/>
              </a:rPr>
              <a:t>int</a:t>
            </a:r>
            <a:r>
              <a:rPr lang="es-CO" sz="1400" dirty="0">
                <a:solidFill>
                  <a:schemeClr val="tx1">
                    <a:lumMod val="75000"/>
                    <a:lumOff val="25000"/>
                  </a:schemeClr>
                </a:solidFill>
                <a:latin typeface="Open Sans" panose="020B0606030504020204"/>
              </a:rPr>
              <a:t> o </a:t>
            </a:r>
            <a:r>
              <a:rPr lang="es-CO" sz="1400" dirty="0" err="1">
                <a:solidFill>
                  <a:schemeClr val="tx1">
                    <a:lumMod val="75000"/>
                    <a:lumOff val="25000"/>
                  </a:schemeClr>
                </a:solidFill>
                <a:latin typeface="Open Sans" panose="020B0606030504020204"/>
              </a:rPr>
              <a:t>char</a:t>
            </a:r>
            <a:r>
              <a:rPr lang="es-CO" sz="1400" dirty="0">
                <a:solidFill>
                  <a:schemeClr val="tx1">
                    <a:lumMod val="75000"/>
                    <a:lumOff val="25000"/>
                  </a:schemeClr>
                </a:solidFill>
                <a:latin typeface="Open Sans" panose="020B0606030504020204"/>
              </a:rPr>
              <a:t>.</a:t>
            </a: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El operador (++) incrementa una unidad en el valor de la variable donde se aplicó.</a:t>
            </a: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El operador (--) </a:t>
            </a:r>
            <a:r>
              <a:rPr lang="es-CO" sz="1400" dirty="0" err="1">
                <a:solidFill>
                  <a:schemeClr val="tx1">
                    <a:lumMod val="75000"/>
                    <a:lumOff val="25000"/>
                  </a:schemeClr>
                </a:solidFill>
                <a:latin typeface="Open Sans" panose="020B0606030504020204"/>
              </a:rPr>
              <a:t>decrementa</a:t>
            </a:r>
            <a:r>
              <a:rPr lang="es-CO" sz="1400" dirty="0">
                <a:solidFill>
                  <a:schemeClr val="tx1">
                    <a:lumMod val="75000"/>
                    <a:lumOff val="25000"/>
                  </a:schemeClr>
                </a:solidFill>
                <a:latin typeface="Open Sans" panose="020B0606030504020204"/>
              </a:rPr>
              <a:t> una unidad en el valor de la variable donde se aplicó.</a:t>
            </a:r>
          </a:p>
          <a:p>
            <a:pPr marL="285750" lvl="0" indent="-285750" algn="just">
              <a:buFont typeface="Arial" panose="020B0604020202020204" pitchFamily="34" charset="0"/>
              <a:buChar char="•"/>
            </a:pPr>
            <a:r>
              <a:rPr lang="es-CO" sz="1400" dirty="0">
                <a:solidFill>
                  <a:schemeClr val="tx1">
                    <a:lumMod val="75000"/>
                    <a:lumOff val="25000"/>
                  </a:schemeClr>
                </a:solidFill>
                <a:latin typeface="Open Sans" panose="020B0606030504020204"/>
              </a:rPr>
              <a:t>El operador (%) calcula el resto de una división de dos variables</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pic>
        <p:nvPicPr>
          <p:cNvPr id="24" name="Imagen 23"/>
          <p:cNvPicPr/>
          <p:nvPr/>
        </p:nvPicPr>
        <p:blipFill>
          <a:blip r:embed="rId4"/>
          <a:stretch>
            <a:fillRect/>
          </a:stretch>
        </p:blipFill>
        <p:spPr>
          <a:xfrm>
            <a:off x="4185282" y="3154601"/>
            <a:ext cx="5486400" cy="967105"/>
          </a:xfrm>
          <a:prstGeom prst="rect">
            <a:avLst/>
          </a:prstGeom>
        </p:spPr>
      </p:pic>
      <p:sp>
        <p:nvSpPr>
          <p:cNvPr id="28" name="Rectángulo redondeado 27"/>
          <p:cNvSpPr/>
          <p:nvPr/>
        </p:nvSpPr>
        <p:spPr>
          <a:xfrm>
            <a:off x="9895304" y="3832441"/>
            <a:ext cx="1409700" cy="348968"/>
          </a:xfrm>
          <a:prstGeom prst="roundRect">
            <a:avLst/>
          </a:prstGeom>
          <a:solidFill>
            <a:srgbClr val="71DAFF"/>
          </a:solidFill>
          <a:ln>
            <a:solidFill>
              <a:schemeClr val="accent1">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solidFill>
                  <a:schemeClr val="accent1">
                    <a:lumMod val="50000"/>
                  </a:schemeClr>
                </a:solidFill>
              </a:rPr>
              <a:t>EJEMPLO</a:t>
            </a:r>
            <a:endParaRPr lang="es-CO" dirty="0">
              <a:solidFill>
                <a:schemeClr val="accent1">
                  <a:lumMod val="50000"/>
                </a:schemeClr>
              </a:solidFill>
            </a:endParaRPr>
          </a:p>
        </p:txBody>
      </p:sp>
      <p:pic>
        <p:nvPicPr>
          <p:cNvPr id="29" name="Imagen 28"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13093" y="3910176"/>
            <a:ext cx="485787" cy="603316"/>
          </a:xfrm>
          <a:prstGeom prst="rect">
            <a:avLst/>
          </a:prstGeom>
        </p:spPr>
      </p:pic>
      <p:sp>
        <p:nvSpPr>
          <p:cNvPr id="17" name="Elipse 16"/>
          <p:cNvSpPr/>
          <p:nvPr/>
        </p:nvSpPr>
        <p:spPr>
          <a:xfrm>
            <a:off x="5449575" y="5518707"/>
            <a:ext cx="257175" cy="24765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Elipse 29"/>
          <p:cNvSpPr/>
          <p:nvPr/>
        </p:nvSpPr>
        <p:spPr>
          <a:xfrm>
            <a:off x="5805591"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Elipse 30"/>
          <p:cNvSpPr/>
          <p:nvPr/>
        </p:nvSpPr>
        <p:spPr>
          <a:xfrm>
            <a:off x="6161607"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Elipse 31"/>
          <p:cNvSpPr/>
          <p:nvPr/>
        </p:nvSpPr>
        <p:spPr>
          <a:xfrm>
            <a:off x="6517623"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Elipse 32"/>
          <p:cNvSpPr/>
          <p:nvPr/>
        </p:nvSpPr>
        <p:spPr>
          <a:xfrm>
            <a:off x="6873639"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CuadroTexto 33"/>
          <p:cNvSpPr txBox="1"/>
          <p:nvPr/>
        </p:nvSpPr>
        <p:spPr>
          <a:xfrm>
            <a:off x="4628629" y="5488643"/>
            <a:ext cx="771525" cy="307777"/>
          </a:xfrm>
          <a:prstGeom prst="rect">
            <a:avLst/>
          </a:prstGeom>
          <a:noFill/>
        </p:spPr>
        <p:txBody>
          <a:bodyPr wrap="square" rtlCol="0">
            <a:spAutoFit/>
          </a:bodyPr>
          <a:lstStyle/>
          <a:p>
            <a:r>
              <a:rPr lang="es-CO" sz="1400" i="1" dirty="0" smtClean="0">
                <a:latin typeface="Open Sans" panose="020B0606030504020204"/>
              </a:rPr>
              <a:t>Desliza</a:t>
            </a:r>
            <a:endParaRPr lang="es-CO" sz="1400" i="1" dirty="0">
              <a:latin typeface="Open Sans" panose="020B0606030504020204"/>
            </a:endParaRPr>
          </a:p>
        </p:txBody>
      </p:sp>
      <p:pic>
        <p:nvPicPr>
          <p:cNvPr id="35" name="Imagen 34"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5268" y="5515900"/>
            <a:ext cx="485787" cy="603316"/>
          </a:xfrm>
          <a:prstGeom prst="rect">
            <a:avLst/>
          </a:prstGeom>
        </p:spPr>
      </p:pic>
    </p:spTree>
    <p:extLst>
      <p:ext uri="{BB962C8B-B14F-4D97-AF65-F5344CB8AC3E}">
        <p14:creationId xmlns:p14="http://schemas.microsoft.com/office/powerpoint/2010/main" val="3028275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70354" y="1425050"/>
            <a:ext cx="10534650" cy="923925"/>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latin typeface="Open Sans" panose="020B0606030504020204"/>
              </a:rPr>
              <a:t>Operadores aritméticos, relaciónales y lógicos; operador asignación; operador </a:t>
            </a:r>
            <a:r>
              <a:rPr lang="es-CO" dirty="0" err="1">
                <a:latin typeface="Open Sans" panose="020B0606030504020204"/>
              </a:rPr>
              <a:t>size</a:t>
            </a:r>
            <a:r>
              <a:rPr lang="es-CO" dirty="0">
                <a:latin typeface="Open Sans" panose="020B0606030504020204"/>
              </a:rPr>
              <a:t> of y operadores avanzados (operadores sobre bits y operador ?).</a:t>
            </a:r>
          </a:p>
        </p:txBody>
      </p:sp>
      <p:sp>
        <p:nvSpPr>
          <p:cNvPr id="13" name="Rectángulo redondeado 12"/>
          <p:cNvSpPr/>
          <p:nvPr/>
        </p:nvSpPr>
        <p:spPr>
          <a:xfrm>
            <a:off x="345474" y="1455475"/>
            <a:ext cx="11384410" cy="4591363"/>
          </a:xfrm>
          <a:prstGeom prst="roundRect">
            <a:avLst/>
          </a:prstGeom>
          <a:noFill/>
          <a:ln w="57150">
            <a:solidFill>
              <a:schemeClr val="accent1">
                <a:lumMod val="50000"/>
              </a:schemeClr>
            </a:solidFill>
            <a:prstDash val="sys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033" y="2702235"/>
            <a:ext cx="2535992" cy="2535992"/>
          </a:xfrm>
          <a:prstGeom prst="rect">
            <a:avLst/>
          </a:prstGeom>
        </p:spPr>
      </p:pic>
      <p:cxnSp>
        <p:nvCxnSpPr>
          <p:cNvPr id="7" name="Conector recto 6"/>
          <p:cNvCxnSpPr/>
          <p:nvPr/>
        </p:nvCxnSpPr>
        <p:spPr>
          <a:xfrm>
            <a:off x="779293" y="5228179"/>
            <a:ext cx="3163471"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4185282" y="2529793"/>
            <a:ext cx="6031783" cy="2708434"/>
          </a:xfrm>
          <a:prstGeom prst="rect">
            <a:avLst/>
          </a:prstGeom>
          <a:noFill/>
        </p:spPr>
        <p:txBody>
          <a:bodyPr wrap="square" rtlCol="0">
            <a:spAutoFit/>
          </a:bodyPr>
          <a:lstStyle/>
          <a:p>
            <a:r>
              <a:rPr lang="es-CO" sz="1400" b="1" dirty="0">
                <a:latin typeface="Open Sans" panose="020B0606030504020204"/>
              </a:rPr>
              <a:t>Operadores aritméticos </a:t>
            </a:r>
          </a:p>
          <a:p>
            <a:r>
              <a:rPr lang="es-CO" sz="1400" dirty="0">
                <a:latin typeface="Open Sans" panose="020B0606030504020204"/>
              </a:rPr>
              <a:t>Estos operadores en el lenguaje C son ordenados de mayor a </a:t>
            </a:r>
            <a:r>
              <a:rPr lang="es-CO" sz="1400" dirty="0" smtClean="0">
                <a:latin typeface="Open Sans" panose="020B0606030504020204"/>
              </a:rPr>
              <a:t>menor</a:t>
            </a:r>
          </a:p>
          <a:p>
            <a:endParaRPr lang="es-CO" dirty="0">
              <a:latin typeface="Open Sans" panose="020B0606030504020204"/>
            </a:endParaRPr>
          </a:p>
          <a:p>
            <a:endParaRPr lang="es-CO" dirty="0" smtClean="0">
              <a:latin typeface="Open Sans" panose="020B0606030504020204"/>
            </a:endParaRPr>
          </a:p>
          <a:p>
            <a:endParaRPr lang="es-CO" dirty="0">
              <a:latin typeface="Open Sans" panose="020B0606030504020204"/>
            </a:endParaRPr>
          </a:p>
          <a:p>
            <a:endParaRPr lang="es-CO" dirty="0" smtClean="0">
              <a:latin typeface="Open Sans" panose="020B0606030504020204"/>
            </a:endParaRPr>
          </a:p>
          <a:p>
            <a:endParaRPr lang="es-CO" sz="1400" dirty="0">
              <a:latin typeface="Open Sans" panose="020B0606030504020204"/>
            </a:endParaRPr>
          </a:p>
          <a:p>
            <a:pPr marL="285750" lvl="0" indent="-285750">
              <a:buFont typeface="Arial" panose="020B0604020202020204" pitchFamily="34" charset="0"/>
              <a:buChar char="•"/>
            </a:pPr>
            <a:r>
              <a:rPr lang="es-CO" sz="1400" dirty="0">
                <a:latin typeface="Open Sans" panose="020B0606030504020204"/>
              </a:rPr>
              <a:t>Los operadores ++, -- y % solo pueden usarse con datos de tipo </a:t>
            </a:r>
            <a:r>
              <a:rPr lang="es-CO" sz="1400" dirty="0" err="1">
                <a:latin typeface="Open Sans" panose="020B0606030504020204"/>
              </a:rPr>
              <a:t>int</a:t>
            </a:r>
            <a:r>
              <a:rPr lang="es-CO" sz="1400" dirty="0">
                <a:latin typeface="Open Sans" panose="020B0606030504020204"/>
              </a:rPr>
              <a:t> o </a:t>
            </a:r>
            <a:r>
              <a:rPr lang="es-CO" sz="1400" dirty="0" err="1">
                <a:latin typeface="Open Sans" panose="020B0606030504020204"/>
              </a:rPr>
              <a:t>char</a:t>
            </a:r>
            <a:r>
              <a:rPr lang="es-CO" sz="1400" dirty="0">
                <a:latin typeface="Open Sans" panose="020B0606030504020204"/>
              </a:rPr>
              <a:t>.</a:t>
            </a:r>
          </a:p>
          <a:p>
            <a:pPr marL="285750" lvl="0" indent="-285750">
              <a:buFont typeface="Arial" panose="020B0604020202020204" pitchFamily="34" charset="0"/>
              <a:buChar char="•"/>
            </a:pPr>
            <a:r>
              <a:rPr lang="es-CO" sz="1400" dirty="0">
                <a:latin typeface="Open Sans" panose="020B0606030504020204"/>
              </a:rPr>
              <a:t>El operador (++) incrementa una unidad en el valor de la variable donde se aplicó.</a:t>
            </a:r>
          </a:p>
          <a:p>
            <a:pPr marL="285750" lvl="0" indent="-285750">
              <a:buFont typeface="Arial" panose="020B0604020202020204" pitchFamily="34" charset="0"/>
              <a:buChar char="•"/>
            </a:pPr>
            <a:r>
              <a:rPr lang="es-CO" sz="1400" dirty="0">
                <a:latin typeface="Open Sans" panose="020B0606030504020204"/>
              </a:rPr>
              <a:t>El operador (--) </a:t>
            </a:r>
            <a:r>
              <a:rPr lang="es-CO" sz="1400" dirty="0" err="1">
                <a:latin typeface="Open Sans" panose="020B0606030504020204"/>
              </a:rPr>
              <a:t>decrementa</a:t>
            </a:r>
            <a:r>
              <a:rPr lang="es-CO" sz="1400" dirty="0">
                <a:latin typeface="Open Sans" panose="020B0606030504020204"/>
              </a:rPr>
              <a:t> una unidad en el valor de la variable donde se aplicó.</a:t>
            </a:r>
          </a:p>
          <a:p>
            <a:pPr marL="285750" lvl="0" indent="-285750">
              <a:buFont typeface="Arial" panose="020B0604020202020204" pitchFamily="34" charset="0"/>
              <a:buChar char="•"/>
            </a:pPr>
            <a:r>
              <a:rPr lang="es-CO" sz="1400" dirty="0">
                <a:latin typeface="Open Sans" panose="020B0606030504020204"/>
              </a:rPr>
              <a:t>El operador (%) calcula el resto de una división de dos variables</a:t>
            </a:r>
            <a:r>
              <a:rPr lang="es-CO" sz="1400" dirty="0" smtClean="0">
                <a:latin typeface="Open Sans" panose="020B0606030504020204"/>
              </a:rPr>
              <a:t>.</a:t>
            </a:r>
            <a:endParaRPr lang="es-CO" sz="1400" dirty="0">
              <a:latin typeface="Open Sans" panose="020B0606030504020204"/>
            </a:endParaRPr>
          </a:p>
        </p:txBody>
      </p:sp>
      <p:pic>
        <p:nvPicPr>
          <p:cNvPr id="24" name="Imagen 23"/>
          <p:cNvPicPr/>
          <p:nvPr/>
        </p:nvPicPr>
        <p:blipFill>
          <a:blip r:embed="rId4"/>
          <a:stretch>
            <a:fillRect/>
          </a:stretch>
        </p:blipFill>
        <p:spPr>
          <a:xfrm>
            <a:off x="4185282" y="3154601"/>
            <a:ext cx="5486400" cy="967105"/>
          </a:xfrm>
          <a:prstGeom prst="rect">
            <a:avLst/>
          </a:prstGeom>
        </p:spPr>
      </p:pic>
      <p:sp>
        <p:nvSpPr>
          <p:cNvPr id="28" name="Rectángulo redondeado 27"/>
          <p:cNvSpPr/>
          <p:nvPr/>
        </p:nvSpPr>
        <p:spPr>
          <a:xfrm>
            <a:off x="9895304" y="3832441"/>
            <a:ext cx="1409700" cy="348968"/>
          </a:xfrm>
          <a:prstGeom prst="roundRect">
            <a:avLst/>
          </a:prstGeom>
          <a:solidFill>
            <a:srgbClr val="71DAFF"/>
          </a:solidFill>
          <a:ln>
            <a:solidFill>
              <a:schemeClr val="accent1">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solidFill>
                  <a:schemeClr val="accent1">
                    <a:lumMod val="50000"/>
                  </a:schemeClr>
                </a:solidFill>
              </a:rPr>
              <a:t>EJEMPLO</a:t>
            </a:r>
            <a:endParaRPr lang="es-CO" dirty="0">
              <a:solidFill>
                <a:schemeClr val="accent1">
                  <a:lumMod val="50000"/>
                </a:schemeClr>
              </a:solidFill>
            </a:endParaRPr>
          </a:p>
        </p:txBody>
      </p:sp>
      <p:pic>
        <p:nvPicPr>
          <p:cNvPr id="29" name="Imagen 28"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13093" y="3910176"/>
            <a:ext cx="485787" cy="603316"/>
          </a:xfrm>
          <a:prstGeom prst="rect">
            <a:avLst/>
          </a:prstGeom>
        </p:spPr>
      </p:pic>
      <p:sp>
        <p:nvSpPr>
          <p:cNvPr id="17" name="Elipse 16"/>
          <p:cNvSpPr/>
          <p:nvPr/>
        </p:nvSpPr>
        <p:spPr>
          <a:xfrm>
            <a:off x="5449575" y="5518707"/>
            <a:ext cx="257175" cy="24765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Elipse 29"/>
          <p:cNvSpPr/>
          <p:nvPr/>
        </p:nvSpPr>
        <p:spPr>
          <a:xfrm>
            <a:off x="5805591"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Elipse 30"/>
          <p:cNvSpPr/>
          <p:nvPr/>
        </p:nvSpPr>
        <p:spPr>
          <a:xfrm>
            <a:off x="6161607"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Elipse 31"/>
          <p:cNvSpPr/>
          <p:nvPr/>
        </p:nvSpPr>
        <p:spPr>
          <a:xfrm>
            <a:off x="6517623"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Elipse 32"/>
          <p:cNvSpPr/>
          <p:nvPr/>
        </p:nvSpPr>
        <p:spPr>
          <a:xfrm>
            <a:off x="6873639"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CuadroTexto 33"/>
          <p:cNvSpPr txBox="1"/>
          <p:nvPr/>
        </p:nvSpPr>
        <p:spPr>
          <a:xfrm>
            <a:off x="4628629" y="5488643"/>
            <a:ext cx="771525" cy="307777"/>
          </a:xfrm>
          <a:prstGeom prst="rect">
            <a:avLst/>
          </a:prstGeom>
          <a:noFill/>
        </p:spPr>
        <p:txBody>
          <a:bodyPr wrap="square" rtlCol="0">
            <a:spAutoFit/>
          </a:bodyPr>
          <a:lstStyle/>
          <a:p>
            <a:r>
              <a:rPr lang="es-CO" sz="1400" i="1" dirty="0" smtClean="0">
                <a:latin typeface="Open Sans" panose="020B0606030504020204"/>
              </a:rPr>
              <a:t>Desliza</a:t>
            </a:r>
            <a:endParaRPr lang="es-CO" sz="1400" i="1" dirty="0">
              <a:latin typeface="Open Sans" panose="020B0606030504020204"/>
            </a:endParaRPr>
          </a:p>
        </p:txBody>
      </p:sp>
      <p:pic>
        <p:nvPicPr>
          <p:cNvPr id="35" name="Imagen 34"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5268" y="5515900"/>
            <a:ext cx="485787" cy="603316"/>
          </a:xfrm>
          <a:prstGeom prst="rect">
            <a:avLst/>
          </a:prstGeom>
        </p:spPr>
      </p:pic>
      <p:pic>
        <p:nvPicPr>
          <p:cNvPr id="18" name="Imagen 17"/>
          <p:cNvPicPr>
            <a:picLocks noChangeAspect="1"/>
          </p:cNvPicPr>
          <p:nvPr/>
        </p:nvPicPr>
        <p:blipFill>
          <a:blip r:embed="rId6"/>
          <a:stretch>
            <a:fillRect/>
          </a:stretch>
        </p:blipFill>
        <p:spPr>
          <a:xfrm>
            <a:off x="0" y="-2943"/>
            <a:ext cx="12193057" cy="6858594"/>
          </a:xfrm>
          <a:prstGeom prst="rect">
            <a:avLst/>
          </a:prstGeom>
          <a:ln>
            <a:noFill/>
          </a:ln>
        </p:spPr>
      </p:pic>
      <p:sp>
        <p:nvSpPr>
          <p:cNvPr id="2" name="Rectángulo 1"/>
          <p:cNvSpPr/>
          <p:nvPr/>
        </p:nvSpPr>
        <p:spPr>
          <a:xfrm>
            <a:off x="2943753" y="2105025"/>
            <a:ext cx="6305550" cy="307231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dirty="0" err="1">
                <a:solidFill>
                  <a:schemeClr val="tx1">
                    <a:lumMod val="75000"/>
                    <a:lumOff val="25000"/>
                  </a:schemeClr>
                </a:solidFill>
                <a:latin typeface="Open Sans" panose="020B0606030504020204"/>
              </a:rPr>
              <a:t>int</a:t>
            </a:r>
            <a:r>
              <a:rPr lang="es-CO" sz="1400" dirty="0">
                <a:solidFill>
                  <a:schemeClr val="tx1">
                    <a:lumMod val="75000"/>
                    <a:lumOff val="25000"/>
                  </a:schemeClr>
                </a:solidFill>
                <a:latin typeface="Open Sans" panose="020B0606030504020204"/>
              </a:rPr>
              <a:t> var1=10,var2;</a:t>
            </a:r>
          </a:p>
          <a:p>
            <a:r>
              <a:rPr lang="es-CO" sz="1400" dirty="0">
                <a:solidFill>
                  <a:schemeClr val="tx1">
                    <a:lumMod val="75000"/>
                    <a:lumOff val="25000"/>
                  </a:schemeClr>
                </a:solidFill>
                <a:latin typeface="Open Sans" panose="020B0606030504020204"/>
              </a:rPr>
              <a:t>var2=++var1; /* Pone 11 en var2, pues primero incrementa var1,*/</a:t>
            </a:r>
          </a:p>
          <a:p>
            <a:r>
              <a:rPr lang="es-CO" sz="1400" dirty="0">
                <a:solidFill>
                  <a:schemeClr val="tx1">
                    <a:lumMod val="75000"/>
                    <a:lumOff val="25000"/>
                  </a:schemeClr>
                </a:solidFill>
                <a:latin typeface="Open Sans" panose="020B0606030504020204"/>
              </a:rPr>
              <a:t> /* y luego asigna su valor a var2 </a:t>
            </a:r>
            <a:r>
              <a:rPr lang="es-CO" sz="1400" dirty="0" smtClean="0">
                <a:solidFill>
                  <a:schemeClr val="tx1">
                    <a:lumMod val="75000"/>
                    <a:lumOff val="25000"/>
                  </a:schemeClr>
                </a:solidFill>
                <a:latin typeface="Open Sans" panose="020B0606030504020204"/>
              </a:rPr>
              <a:t>*/</a:t>
            </a:r>
          </a:p>
          <a:p>
            <a:endParaRPr lang="es-CO" sz="1400" dirty="0">
              <a:solidFill>
                <a:schemeClr val="accent1">
                  <a:lumMod val="50000"/>
                </a:schemeClr>
              </a:solidFill>
              <a:latin typeface="Open Sans" panose="020B0606030504020204"/>
            </a:endParaRPr>
          </a:p>
          <a:p>
            <a:endParaRPr lang="es-CO" sz="1400" dirty="0">
              <a:solidFill>
                <a:schemeClr val="accent1">
                  <a:lumMod val="50000"/>
                </a:schemeClr>
              </a:solidFill>
              <a:latin typeface="Open Sans" panose="020B0606030504020204"/>
            </a:endParaRPr>
          </a:p>
          <a:p>
            <a:r>
              <a:rPr lang="es-CO" sz="1400" dirty="0">
                <a:solidFill>
                  <a:schemeClr val="accent1">
                    <a:lumMod val="50000"/>
                  </a:schemeClr>
                </a:solidFill>
                <a:latin typeface="Open Sans" panose="020B0606030504020204"/>
              </a:rPr>
              <a:t>Mientras que el siguiente código funciona de forma distinta</a:t>
            </a:r>
            <a:r>
              <a:rPr lang="es-CO" sz="1400" dirty="0" smtClean="0">
                <a:solidFill>
                  <a:schemeClr val="accent1">
                    <a:lumMod val="50000"/>
                  </a:schemeClr>
                </a:solidFill>
                <a:latin typeface="Open Sans" panose="020B0606030504020204"/>
              </a:rPr>
              <a:t>:</a:t>
            </a:r>
          </a:p>
          <a:p>
            <a:endParaRPr lang="es-CO" sz="1400" dirty="0">
              <a:solidFill>
                <a:schemeClr val="accent1">
                  <a:lumMod val="50000"/>
                </a:schemeClr>
              </a:solidFill>
              <a:latin typeface="Open Sans" panose="020B0606030504020204"/>
            </a:endParaRPr>
          </a:p>
          <a:p>
            <a:endParaRPr lang="es-CO" sz="1400" dirty="0">
              <a:solidFill>
                <a:schemeClr val="accent1">
                  <a:lumMod val="50000"/>
                </a:schemeClr>
              </a:solidFill>
              <a:latin typeface="Open Sans" panose="020B0606030504020204"/>
            </a:endParaRPr>
          </a:p>
          <a:p>
            <a:r>
              <a:rPr lang="es-CO" sz="1400" dirty="0" err="1">
                <a:solidFill>
                  <a:schemeClr val="tx1">
                    <a:lumMod val="75000"/>
                    <a:lumOff val="25000"/>
                  </a:schemeClr>
                </a:solidFill>
                <a:latin typeface="Open Sans" panose="020B0606030504020204"/>
              </a:rPr>
              <a:t>int</a:t>
            </a:r>
            <a:r>
              <a:rPr lang="es-CO" sz="1400" dirty="0">
                <a:solidFill>
                  <a:schemeClr val="tx1">
                    <a:lumMod val="75000"/>
                    <a:lumOff val="25000"/>
                  </a:schemeClr>
                </a:solidFill>
                <a:latin typeface="Open Sans" panose="020B0606030504020204"/>
              </a:rPr>
              <a:t> var1=10,var2;</a:t>
            </a:r>
          </a:p>
          <a:p>
            <a:r>
              <a:rPr lang="es-CO" sz="1400" dirty="0">
                <a:solidFill>
                  <a:schemeClr val="tx1">
                    <a:lumMod val="75000"/>
                    <a:lumOff val="25000"/>
                  </a:schemeClr>
                </a:solidFill>
                <a:latin typeface="Open Sans" panose="020B0606030504020204"/>
              </a:rPr>
              <a:t>var2=var1++; /* Pone 10 en var2, pues primero asigna su valor */</a:t>
            </a:r>
          </a:p>
          <a:p>
            <a:r>
              <a:rPr lang="es-CO" sz="1400" dirty="0">
                <a:solidFill>
                  <a:schemeClr val="tx1">
                    <a:lumMod val="75000"/>
                    <a:lumOff val="25000"/>
                  </a:schemeClr>
                </a:solidFill>
                <a:latin typeface="Open Sans" panose="020B0606030504020204"/>
              </a:rPr>
              <a:t> /* a var2, y luego incrementa var1 */</a:t>
            </a:r>
          </a:p>
        </p:txBody>
      </p:sp>
      <p:sp>
        <p:nvSpPr>
          <p:cNvPr id="20" name="Elipse 19">
            <a:extLst>
              <a:ext uri="{FF2B5EF4-FFF2-40B4-BE49-F238E27FC236}">
                <a16:creationId xmlns="" xmlns:a16="http://schemas.microsoft.com/office/drawing/2014/main" id="{BFB0D0BB-19FD-4D04-8223-EB852E27F00B}"/>
              </a:ext>
            </a:extLst>
          </p:cNvPr>
          <p:cNvSpPr/>
          <p:nvPr/>
        </p:nvSpPr>
        <p:spPr>
          <a:xfrm>
            <a:off x="9026093" y="3247077"/>
            <a:ext cx="446420" cy="39191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Tree>
    <p:extLst>
      <p:ext uri="{BB962C8B-B14F-4D97-AF65-F5344CB8AC3E}">
        <p14:creationId xmlns:p14="http://schemas.microsoft.com/office/powerpoint/2010/main" val="22846110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70354" y="1425050"/>
            <a:ext cx="10534650" cy="923925"/>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latin typeface="Open Sans" panose="020B0606030504020204"/>
              </a:rPr>
              <a:t>Operadores aritméticos, relaciónales y lógicos; operador asignación; operador </a:t>
            </a:r>
            <a:r>
              <a:rPr lang="es-CO" dirty="0" err="1">
                <a:latin typeface="Open Sans" panose="020B0606030504020204"/>
              </a:rPr>
              <a:t>size</a:t>
            </a:r>
            <a:r>
              <a:rPr lang="es-CO" dirty="0">
                <a:latin typeface="Open Sans" panose="020B0606030504020204"/>
              </a:rPr>
              <a:t> of y operadores avanzados (operadores sobre bits y operador ?).</a:t>
            </a:r>
          </a:p>
        </p:txBody>
      </p:sp>
      <p:sp>
        <p:nvSpPr>
          <p:cNvPr id="13" name="Rectángulo redondeado 12"/>
          <p:cNvSpPr/>
          <p:nvPr/>
        </p:nvSpPr>
        <p:spPr>
          <a:xfrm>
            <a:off x="345474" y="1455475"/>
            <a:ext cx="11384410" cy="4591363"/>
          </a:xfrm>
          <a:prstGeom prst="roundRect">
            <a:avLst/>
          </a:prstGeom>
          <a:noFill/>
          <a:ln w="57150">
            <a:solidFill>
              <a:schemeClr val="accent1">
                <a:lumMod val="50000"/>
              </a:schemeClr>
            </a:solidFill>
            <a:prstDash val="sys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033" y="2702235"/>
            <a:ext cx="2535992" cy="2535992"/>
          </a:xfrm>
          <a:prstGeom prst="rect">
            <a:avLst/>
          </a:prstGeom>
        </p:spPr>
      </p:pic>
      <p:cxnSp>
        <p:nvCxnSpPr>
          <p:cNvPr id="7" name="Conector recto 6"/>
          <p:cNvCxnSpPr/>
          <p:nvPr/>
        </p:nvCxnSpPr>
        <p:spPr>
          <a:xfrm>
            <a:off x="779293" y="5228179"/>
            <a:ext cx="3163471"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4185282" y="2882218"/>
            <a:ext cx="6031783" cy="2062103"/>
          </a:xfrm>
          <a:prstGeom prst="rect">
            <a:avLst/>
          </a:prstGeom>
          <a:noFill/>
        </p:spPr>
        <p:txBody>
          <a:bodyPr wrap="square" rtlCol="0">
            <a:spAutoFit/>
          </a:bodyPr>
          <a:lstStyle/>
          <a:p>
            <a:r>
              <a:rPr lang="es-CO" sz="1400" b="1" dirty="0">
                <a:solidFill>
                  <a:schemeClr val="tx1">
                    <a:lumMod val="75000"/>
                    <a:lumOff val="25000"/>
                  </a:schemeClr>
                </a:solidFill>
                <a:latin typeface="Open Sans" panose="020B0606030504020204"/>
              </a:rPr>
              <a:t>Operadores relacionales y lógicos </a:t>
            </a:r>
          </a:p>
          <a:p>
            <a:r>
              <a:rPr lang="es-CO" sz="1400" dirty="0">
                <a:solidFill>
                  <a:schemeClr val="tx1">
                    <a:lumMod val="75000"/>
                    <a:lumOff val="25000"/>
                  </a:schemeClr>
                </a:solidFill>
                <a:latin typeface="Open Sans" panose="020B0606030504020204"/>
              </a:rPr>
              <a:t>Estos tipos de operadores en el lenguaje C ordenan de mayor a menor, y estos son:</a:t>
            </a:r>
          </a:p>
          <a:p>
            <a:endParaRPr lang="es-CO" dirty="0">
              <a:latin typeface="Open Sans" panose="020B0606030504020204"/>
            </a:endParaRPr>
          </a:p>
          <a:p>
            <a:endParaRPr lang="es-CO" dirty="0" smtClean="0">
              <a:latin typeface="Open Sans" panose="020B0606030504020204"/>
            </a:endParaRPr>
          </a:p>
          <a:p>
            <a:endParaRPr lang="es-CO" dirty="0">
              <a:latin typeface="Open Sans" panose="020B0606030504020204"/>
            </a:endParaRPr>
          </a:p>
          <a:p>
            <a:endParaRPr lang="es-CO" dirty="0" smtClean="0">
              <a:latin typeface="Open Sans" panose="020B0606030504020204"/>
            </a:endParaRPr>
          </a:p>
          <a:p>
            <a:endParaRPr lang="es-CO" sz="1400" dirty="0" smtClean="0">
              <a:latin typeface="Open Sans" panose="020B0606030504020204"/>
            </a:endParaRPr>
          </a:p>
          <a:p>
            <a:endParaRPr lang="es-CO" sz="1400" dirty="0">
              <a:latin typeface="Open Sans" panose="020B0606030504020204"/>
            </a:endParaRPr>
          </a:p>
        </p:txBody>
      </p:sp>
      <p:sp>
        <p:nvSpPr>
          <p:cNvPr id="17" name="Elipse 16"/>
          <p:cNvSpPr/>
          <p:nvPr/>
        </p:nvSpPr>
        <p:spPr>
          <a:xfrm>
            <a:off x="5449575"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Elipse 29"/>
          <p:cNvSpPr/>
          <p:nvPr/>
        </p:nvSpPr>
        <p:spPr>
          <a:xfrm>
            <a:off x="5805591" y="5518707"/>
            <a:ext cx="257175" cy="24765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Elipse 30"/>
          <p:cNvSpPr/>
          <p:nvPr/>
        </p:nvSpPr>
        <p:spPr>
          <a:xfrm>
            <a:off x="6161607"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Elipse 31"/>
          <p:cNvSpPr/>
          <p:nvPr/>
        </p:nvSpPr>
        <p:spPr>
          <a:xfrm>
            <a:off x="6517623"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Elipse 32"/>
          <p:cNvSpPr/>
          <p:nvPr/>
        </p:nvSpPr>
        <p:spPr>
          <a:xfrm>
            <a:off x="6873639"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CuadroTexto 33"/>
          <p:cNvSpPr txBox="1"/>
          <p:nvPr/>
        </p:nvSpPr>
        <p:spPr>
          <a:xfrm>
            <a:off x="4628629" y="5488643"/>
            <a:ext cx="771525" cy="307777"/>
          </a:xfrm>
          <a:prstGeom prst="rect">
            <a:avLst/>
          </a:prstGeom>
          <a:noFill/>
        </p:spPr>
        <p:txBody>
          <a:bodyPr wrap="square" rtlCol="0">
            <a:spAutoFit/>
          </a:bodyPr>
          <a:lstStyle/>
          <a:p>
            <a:r>
              <a:rPr lang="es-CO" sz="1400" i="1" dirty="0" smtClean="0">
                <a:latin typeface="Open Sans" panose="020B0606030504020204"/>
              </a:rPr>
              <a:t>Desliza</a:t>
            </a:r>
            <a:endParaRPr lang="es-CO" sz="1400" i="1" dirty="0">
              <a:latin typeface="Open Sans" panose="020B0606030504020204"/>
            </a:endParaRPr>
          </a:p>
        </p:txBody>
      </p:sp>
      <p:pic>
        <p:nvPicPr>
          <p:cNvPr id="35" name="Imagen 34"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1284" y="5488643"/>
            <a:ext cx="485787" cy="603316"/>
          </a:xfrm>
          <a:prstGeom prst="rect">
            <a:avLst/>
          </a:prstGeom>
        </p:spPr>
      </p:pic>
      <p:pic>
        <p:nvPicPr>
          <p:cNvPr id="18" name="Imagen 17"/>
          <p:cNvPicPr/>
          <p:nvPr/>
        </p:nvPicPr>
        <p:blipFill>
          <a:blip r:embed="rId5"/>
          <a:stretch>
            <a:fillRect/>
          </a:stretch>
        </p:blipFill>
        <p:spPr>
          <a:xfrm>
            <a:off x="4628629" y="3493981"/>
            <a:ext cx="4601410" cy="1200150"/>
          </a:xfrm>
          <a:prstGeom prst="rect">
            <a:avLst/>
          </a:prstGeom>
        </p:spPr>
      </p:pic>
      <p:sp>
        <p:nvSpPr>
          <p:cNvPr id="2" name="CuadroTexto 1"/>
          <p:cNvSpPr txBox="1"/>
          <p:nvPr/>
        </p:nvSpPr>
        <p:spPr>
          <a:xfrm>
            <a:off x="4643539" y="4705358"/>
            <a:ext cx="2790825" cy="307777"/>
          </a:xfrm>
          <a:prstGeom prst="rect">
            <a:avLst/>
          </a:prstGeom>
          <a:solidFill>
            <a:schemeClr val="accent3">
              <a:lumMod val="40000"/>
              <a:lumOff val="60000"/>
            </a:schemeClr>
          </a:solidFill>
        </p:spPr>
        <p:txBody>
          <a:bodyPr wrap="square" rtlCol="0">
            <a:spAutoFit/>
          </a:bodyPr>
          <a:lstStyle/>
          <a:p>
            <a:r>
              <a:rPr lang="es-CO" sz="1400" dirty="0">
                <a:latin typeface="Open Sans" panose="020B0606030504020204"/>
              </a:rPr>
              <a:t>O</a:t>
            </a:r>
            <a:r>
              <a:rPr lang="es-CO" sz="1400" dirty="0" smtClean="0">
                <a:latin typeface="Open Sans" panose="020B0606030504020204"/>
              </a:rPr>
              <a:t>peradores </a:t>
            </a:r>
            <a:r>
              <a:rPr lang="es-CO" sz="1400" dirty="0">
                <a:latin typeface="Open Sans" panose="020B0606030504020204"/>
              </a:rPr>
              <a:t>relacionales y lógicos en C</a:t>
            </a:r>
          </a:p>
        </p:txBody>
      </p:sp>
    </p:spTree>
    <p:extLst>
      <p:ext uri="{BB962C8B-B14F-4D97-AF65-F5344CB8AC3E}">
        <p14:creationId xmlns:p14="http://schemas.microsoft.com/office/powerpoint/2010/main" val="38091217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70354" y="1425050"/>
            <a:ext cx="10534650" cy="923925"/>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latin typeface="Open Sans" panose="020B0606030504020204"/>
              </a:rPr>
              <a:t>Operadores aritméticos, relaciónales y lógicos; operador asignación; operador </a:t>
            </a:r>
            <a:r>
              <a:rPr lang="es-CO" dirty="0" err="1">
                <a:latin typeface="Open Sans" panose="020B0606030504020204"/>
              </a:rPr>
              <a:t>size</a:t>
            </a:r>
            <a:r>
              <a:rPr lang="es-CO" dirty="0">
                <a:latin typeface="Open Sans" panose="020B0606030504020204"/>
              </a:rPr>
              <a:t> of y operadores avanzados (operadores sobre bits y operador ?).</a:t>
            </a:r>
          </a:p>
        </p:txBody>
      </p:sp>
      <p:sp>
        <p:nvSpPr>
          <p:cNvPr id="13" name="Rectángulo redondeado 12"/>
          <p:cNvSpPr/>
          <p:nvPr/>
        </p:nvSpPr>
        <p:spPr>
          <a:xfrm>
            <a:off x="345474" y="1455475"/>
            <a:ext cx="11384410" cy="4591363"/>
          </a:xfrm>
          <a:prstGeom prst="roundRect">
            <a:avLst/>
          </a:prstGeom>
          <a:noFill/>
          <a:ln w="57150">
            <a:solidFill>
              <a:schemeClr val="accent1">
                <a:lumMod val="50000"/>
              </a:schemeClr>
            </a:solidFill>
            <a:prstDash val="sys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033" y="2702235"/>
            <a:ext cx="2535992" cy="2535992"/>
          </a:xfrm>
          <a:prstGeom prst="rect">
            <a:avLst/>
          </a:prstGeom>
        </p:spPr>
      </p:pic>
      <p:cxnSp>
        <p:nvCxnSpPr>
          <p:cNvPr id="7" name="Conector recto 6"/>
          <p:cNvCxnSpPr/>
          <p:nvPr/>
        </p:nvCxnSpPr>
        <p:spPr>
          <a:xfrm>
            <a:off x="779293" y="5228179"/>
            <a:ext cx="3163471"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4185282" y="3215593"/>
            <a:ext cx="6031783" cy="1661993"/>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Operadores asignación </a:t>
            </a:r>
          </a:p>
          <a:p>
            <a:pPr algn="just"/>
            <a:r>
              <a:rPr lang="es-CO" sz="1400" dirty="0">
                <a:solidFill>
                  <a:schemeClr val="tx1">
                    <a:lumMod val="75000"/>
                    <a:lumOff val="25000"/>
                  </a:schemeClr>
                </a:solidFill>
                <a:latin typeface="Open Sans" panose="020B0606030504020204"/>
              </a:rPr>
              <a:t>Este lenguaje no diferencia la asignación de cualquier operador en el lenguaje y el valor de una asignación siempre será asignada desde su parte derecha, en C el llamado asignación (=)  es el que posee la prioridad más baja de todos los </a:t>
            </a:r>
            <a:r>
              <a:rPr lang="es-CO" sz="1400" dirty="0" smtClean="0">
                <a:solidFill>
                  <a:schemeClr val="tx1">
                    <a:lumMod val="75000"/>
                    <a:lumOff val="25000"/>
                  </a:schemeClr>
                </a:solidFill>
                <a:latin typeface="Open Sans" panose="020B0606030504020204"/>
              </a:rPr>
              <a:t>operadores.</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Se puede expresar un ejemplo:</a:t>
            </a:r>
            <a:endParaRPr lang="es-CO" sz="1400" dirty="0" smtClean="0">
              <a:solidFill>
                <a:schemeClr val="tx1">
                  <a:lumMod val="75000"/>
                  <a:lumOff val="25000"/>
                </a:schemeClr>
              </a:solidFill>
              <a:latin typeface="Open Sans" panose="020B0606030504020204"/>
            </a:endParaRPr>
          </a:p>
          <a:p>
            <a:endParaRPr lang="es-CO" sz="1400" dirty="0">
              <a:latin typeface="Open Sans" panose="020B0606030504020204"/>
            </a:endParaRPr>
          </a:p>
        </p:txBody>
      </p:sp>
      <p:sp>
        <p:nvSpPr>
          <p:cNvPr id="17" name="Elipse 16"/>
          <p:cNvSpPr/>
          <p:nvPr/>
        </p:nvSpPr>
        <p:spPr>
          <a:xfrm>
            <a:off x="5449575"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Elipse 29"/>
          <p:cNvSpPr/>
          <p:nvPr/>
        </p:nvSpPr>
        <p:spPr>
          <a:xfrm>
            <a:off x="5805591"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Elipse 30"/>
          <p:cNvSpPr/>
          <p:nvPr/>
        </p:nvSpPr>
        <p:spPr>
          <a:xfrm>
            <a:off x="6161607" y="5518707"/>
            <a:ext cx="257175" cy="24765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Elipse 31"/>
          <p:cNvSpPr/>
          <p:nvPr/>
        </p:nvSpPr>
        <p:spPr>
          <a:xfrm>
            <a:off x="6517623"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Elipse 32"/>
          <p:cNvSpPr/>
          <p:nvPr/>
        </p:nvSpPr>
        <p:spPr>
          <a:xfrm>
            <a:off x="6873639"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CuadroTexto 33"/>
          <p:cNvSpPr txBox="1"/>
          <p:nvPr/>
        </p:nvSpPr>
        <p:spPr>
          <a:xfrm>
            <a:off x="4628629" y="5488643"/>
            <a:ext cx="771525" cy="307777"/>
          </a:xfrm>
          <a:prstGeom prst="rect">
            <a:avLst/>
          </a:prstGeom>
          <a:noFill/>
        </p:spPr>
        <p:txBody>
          <a:bodyPr wrap="square" rtlCol="0">
            <a:spAutoFit/>
          </a:bodyPr>
          <a:lstStyle/>
          <a:p>
            <a:r>
              <a:rPr lang="es-CO" sz="1400" i="1" dirty="0" smtClean="0">
                <a:latin typeface="Open Sans" panose="020B0606030504020204"/>
              </a:rPr>
              <a:t>Desliza</a:t>
            </a:r>
            <a:endParaRPr lang="es-CO" sz="1400" i="1" dirty="0">
              <a:latin typeface="Open Sans" panose="020B0606030504020204"/>
            </a:endParaRPr>
          </a:p>
        </p:txBody>
      </p:sp>
      <p:pic>
        <p:nvPicPr>
          <p:cNvPr id="35" name="Imagen 34"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7300" y="5518707"/>
            <a:ext cx="485787" cy="603316"/>
          </a:xfrm>
          <a:prstGeom prst="rect">
            <a:avLst/>
          </a:prstGeom>
        </p:spPr>
      </p:pic>
      <p:sp>
        <p:nvSpPr>
          <p:cNvPr id="19" name="Rectángulo redondeado 18"/>
          <p:cNvSpPr/>
          <p:nvPr/>
        </p:nvSpPr>
        <p:spPr>
          <a:xfrm>
            <a:off x="8218904" y="4377119"/>
            <a:ext cx="1409700" cy="348968"/>
          </a:xfrm>
          <a:prstGeom prst="roundRect">
            <a:avLst/>
          </a:prstGeom>
          <a:solidFill>
            <a:srgbClr val="71DAFF"/>
          </a:solidFill>
          <a:ln>
            <a:solidFill>
              <a:schemeClr val="accent1">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solidFill>
                  <a:schemeClr val="accent1">
                    <a:lumMod val="50000"/>
                  </a:schemeClr>
                </a:solidFill>
              </a:rPr>
              <a:t>EJEMPLO</a:t>
            </a:r>
            <a:endParaRPr lang="es-CO" dirty="0">
              <a:solidFill>
                <a:schemeClr val="accent1">
                  <a:lumMod val="50000"/>
                </a:schemeClr>
              </a:solidFill>
            </a:endParaRPr>
          </a:p>
        </p:txBody>
      </p:sp>
      <p:pic>
        <p:nvPicPr>
          <p:cNvPr id="20" name="Imagen 19"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6693" y="4454854"/>
            <a:ext cx="485787" cy="603316"/>
          </a:xfrm>
          <a:prstGeom prst="rect">
            <a:avLst/>
          </a:prstGeom>
        </p:spPr>
      </p:pic>
    </p:spTree>
    <p:extLst>
      <p:ext uri="{BB962C8B-B14F-4D97-AF65-F5344CB8AC3E}">
        <p14:creationId xmlns:p14="http://schemas.microsoft.com/office/powerpoint/2010/main" val="2349080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70354" y="1425050"/>
            <a:ext cx="10534650" cy="923925"/>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latin typeface="Open Sans" panose="020B0606030504020204"/>
              </a:rPr>
              <a:t>Operadores aritméticos, relaciónales y lógicos; operador asignación; operador </a:t>
            </a:r>
            <a:r>
              <a:rPr lang="es-CO" dirty="0" err="1">
                <a:latin typeface="Open Sans" panose="020B0606030504020204"/>
              </a:rPr>
              <a:t>size</a:t>
            </a:r>
            <a:r>
              <a:rPr lang="es-CO" dirty="0">
                <a:latin typeface="Open Sans" panose="020B0606030504020204"/>
              </a:rPr>
              <a:t> of y operadores avanzados (operadores sobre bits y operador ?).</a:t>
            </a:r>
          </a:p>
        </p:txBody>
      </p:sp>
      <p:sp>
        <p:nvSpPr>
          <p:cNvPr id="13" name="Rectángulo redondeado 12"/>
          <p:cNvSpPr/>
          <p:nvPr/>
        </p:nvSpPr>
        <p:spPr>
          <a:xfrm>
            <a:off x="345474" y="1455475"/>
            <a:ext cx="11384410" cy="4591363"/>
          </a:xfrm>
          <a:prstGeom prst="roundRect">
            <a:avLst/>
          </a:prstGeom>
          <a:noFill/>
          <a:ln w="57150">
            <a:solidFill>
              <a:schemeClr val="accent1">
                <a:lumMod val="50000"/>
              </a:schemeClr>
            </a:solidFill>
            <a:prstDash val="sys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033" y="2702235"/>
            <a:ext cx="2535992" cy="2535992"/>
          </a:xfrm>
          <a:prstGeom prst="rect">
            <a:avLst/>
          </a:prstGeom>
        </p:spPr>
      </p:pic>
      <p:cxnSp>
        <p:nvCxnSpPr>
          <p:cNvPr id="7" name="Conector recto 6"/>
          <p:cNvCxnSpPr/>
          <p:nvPr/>
        </p:nvCxnSpPr>
        <p:spPr>
          <a:xfrm>
            <a:off x="779293" y="5228179"/>
            <a:ext cx="3163471"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4185282" y="3215593"/>
            <a:ext cx="6031783" cy="1661993"/>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panose="020B0606030504020204"/>
              </a:rPr>
              <a:t>Operadores asignación </a:t>
            </a:r>
          </a:p>
          <a:p>
            <a:pPr algn="just"/>
            <a:r>
              <a:rPr lang="es-CO" sz="1400" dirty="0">
                <a:solidFill>
                  <a:schemeClr val="tx1">
                    <a:lumMod val="75000"/>
                    <a:lumOff val="25000"/>
                  </a:schemeClr>
                </a:solidFill>
                <a:latin typeface="Open Sans" panose="020B0606030504020204"/>
              </a:rPr>
              <a:t>Este lenguaje no diferencia la asignación de cualquier operador en el lenguaje y el valor de una asignación siempre será asignada desde su parte derecha, en C el llamado asignación (=)  es el que posee la prioridad más baja de todos los </a:t>
            </a:r>
            <a:r>
              <a:rPr lang="es-CO" sz="1400" dirty="0" smtClean="0">
                <a:solidFill>
                  <a:schemeClr val="tx1">
                    <a:lumMod val="75000"/>
                    <a:lumOff val="25000"/>
                  </a:schemeClr>
                </a:solidFill>
                <a:latin typeface="Open Sans" panose="020B0606030504020204"/>
              </a:rPr>
              <a:t>operadores.</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Se puede expresar un ejemplo:</a:t>
            </a:r>
            <a:endParaRPr lang="es-CO" sz="1400" dirty="0" smtClean="0">
              <a:solidFill>
                <a:schemeClr val="tx1">
                  <a:lumMod val="75000"/>
                  <a:lumOff val="25000"/>
                </a:schemeClr>
              </a:solidFill>
              <a:latin typeface="Open Sans" panose="020B0606030504020204"/>
            </a:endParaRPr>
          </a:p>
          <a:p>
            <a:endParaRPr lang="es-CO" sz="1400" dirty="0">
              <a:latin typeface="Open Sans" panose="020B0606030504020204"/>
            </a:endParaRPr>
          </a:p>
        </p:txBody>
      </p:sp>
      <p:sp>
        <p:nvSpPr>
          <p:cNvPr id="17" name="Elipse 16"/>
          <p:cNvSpPr/>
          <p:nvPr/>
        </p:nvSpPr>
        <p:spPr>
          <a:xfrm>
            <a:off x="5449575"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Elipse 29"/>
          <p:cNvSpPr/>
          <p:nvPr/>
        </p:nvSpPr>
        <p:spPr>
          <a:xfrm>
            <a:off x="5805591"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Elipse 30"/>
          <p:cNvSpPr/>
          <p:nvPr/>
        </p:nvSpPr>
        <p:spPr>
          <a:xfrm>
            <a:off x="6161607" y="5518707"/>
            <a:ext cx="257175" cy="24765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Elipse 31"/>
          <p:cNvSpPr/>
          <p:nvPr/>
        </p:nvSpPr>
        <p:spPr>
          <a:xfrm>
            <a:off x="6517623"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Elipse 32"/>
          <p:cNvSpPr/>
          <p:nvPr/>
        </p:nvSpPr>
        <p:spPr>
          <a:xfrm>
            <a:off x="6873639"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CuadroTexto 33"/>
          <p:cNvSpPr txBox="1"/>
          <p:nvPr/>
        </p:nvSpPr>
        <p:spPr>
          <a:xfrm>
            <a:off x="4628629" y="5488643"/>
            <a:ext cx="771525" cy="307777"/>
          </a:xfrm>
          <a:prstGeom prst="rect">
            <a:avLst/>
          </a:prstGeom>
          <a:noFill/>
        </p:spPr>
        <p:txBody>
          <a:bodyPr wrap="square" rtlCol="0">
            <a:spAutoFit/>
          </a:bodyPr>
          <a:lstStyle/>
          <a:p>
            <a:r>
              <a:rPr lang="es-CO" sz="1400" i="1" dirty="0" smtClean="0">
                <a:latin typeface="Open Sans" panose="020B0606030504020204"/>
              </a:rPr>
              <a:t>Desliza</a:t>
            </a:r>
            <a:endParaRPr lang="es-CO" sz="1400" i="1" dirty="0">
              <a:latin typeface="Open Sans" panose="020B0606030504020204"/>
            </a:endParaRPr>
          </a:p>
        </p:txBody>
      </p:sp>
      <p:pic>
        <p:nvPicPr>
          <p:cNvPr id="35" name="Imagen 34"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7300" y="5518707"/>
            <a:ext cx="485787" cy="603316"/>
          </a:xfrm>
          <a:prstGeom prst="rect">
            <a:avLst/>
          </a:prstGeom>
        </p:spPr>
      </p:pic>
      <p:sp>
        <p:nvSpPr>
          <p:cNvPr id="19" name="Rectángulo redondeado 18"/>
          <p:cNvSpPr/>
          <p:nvPr/>
        </p:nvSpPr>
        <p:spPr>
          <a:xfrm>
            <a:off x="8218904" y="4377119"/>
            <a:ext cx="1409700" cy="348968"/>
          </a:xfrm>
          <a:prstGeom prst="roundRect">
            <a:avLst/>
          </a:prstGeom>
          <a:solidFill>
            <a:srgbClr val="71DAFF"/>
          </a:solidFill>
          <a:ln>
            <a:solidFill>
              <a:schemeClr val="accent1">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solidFill>
                  <a:schemeClr val="accent1">
                    <a:lumMod val="50000"/>
                  </a:schemeClr>
                </a:solidFill>
              </a:rPr>
              <a:t>EJEMPLO</a:t>
            </a:r>
            <a:endParaRPr lang="es-CO" dirty="0">
              <a:solidFill>
                <a:schemeClr val="accent1">
                  <a:lumMod val="50000"/>
                </a:schemeClr>
              </a:solidFill>
            </a:endParaRPr>
          </a:p>
        </p:txBody>
      </p:sp>
      <p:pic>
        <p:nvPicPr>
          <p:cNvPr id="20" name="Imagen 19"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6693" y="4454854"/>
            <a:ext cx="485787" cy="603316"/>
          </a:xfrm>
          <a:prstGeom prst="rect">
            <a:avLst/>
          </a:prstGeom>
        </p:spPr>
      </p:pic>
      <p:pic>
        <p:nvPicPr>
          <p:cNvPr id="18" name="Imagen 17"/>
          <p:cNvPicPr>
            <a:picLocks noChangeAspect="1"/>
          </p:cNvPicPr>
          <p:nvPr/>
        </p:nvPicPr>
        <p:blipFill>
          <a:blip r:embed="rId5"/>
          <a:stretch>
            <a:fillRect/>
          </a:stretch>
        </p:blipFill>
        <p:spPr>
          <a:xfrm>
            <a:off x="0" y="-2943"/>
            <a:ext cx="12193057" cy="6858594"/>
          </a:xfrm>
          <a:prstGeom prst="rect">
            <a:avLst/>
          </a:prstGeom>
          <a:ln>
            <a:noFill/>
          </a:ln>
        </p:spPr>
      </p:pic>
      <p:sp>
        <p:nvSpPr>
          <p:cNvPr id="21" name="Rectángulo 20"/>
          <p:cNvSpPr/>
          <p:nvPr/>
        </p:nvSpPr>
        <p:spPr>
          <a:xfrm>
            <a:off x="2943753" y="2729410"/>
            <a:ext cx="6305550" cy="18235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dirty="0" err="1">
                <a:solidFill>
                  <a:schemeClr val="tx1">
                    <a:lumMod val="75000"/>
                    <a:lumOff val="25000"/>
                  </a:schemeClr>
                </a:solidFill>
                <a:latin typeface="Open Sans" panose="020B0606030504020204"/>
              </a:rPr>
              <a:t>if</a:t>
            </a:r>
            <a:r>
              <a:rPr lang="es-CO" sz="1400" dirty="0">
                <a:solidFill>
                  <a:schemeClr val="tx1">
                    <a:lumMod val="75000"/>
                    <a:lumOff val="25000"/>
                  </a:schemeClr>
                </a:solidFill>
                <a:latin typeface="Open Sans" panose="020B0606030504020204"/>
              </a:rPr>
              <a:t> ((c=a*b)&lt;0) /* </a:t>
            </a:r>
            <a:r>
              <a:rPr lang="es-CO" sz="1400" dirty="0" err="1">
                <a:solidFill>
                  <a:schemeClr val="tx1">
                    <a:lumMod val="75000"/>
                    <a:lumOff val="25000"/>
                  </a:schemeClr>
                </a:solidFill>
                <a:latin typeface="Open Sans" panose="020B0606030504020204"/>
              </a:rPr>
              <a:t>if</a:t>
            </a:r>
            <a:r>
              <a:rPr lang="es-CO" sz="1400" dirty="0">
                <a:solidFill>
                  <a:schemeClr val="tx1">
                    <a:lumMod val="75000"/>
                    <a:lumOff val="25000"/>
                  </a:schemeClr>
                </a:solidFill>
                <a:latin typeface="Open Sans" panose="020B0606030504020204"/>
              </a:rPr>
              <a:t> es la comprobación condicional de C, que */</a:t>
            </a:r>
          </a:p>
          <a:p>
            <a:r>
              <a:rPr lang="es-CO" sz="1400" dirty="0">
                <a:solidFill>
                  <a:schemeClr val="tx1">
                    <a:lumMod val="75000"/>
                    <a:lumOff val="25000"/>
                  </a:schemeClr>
                </a:solidFill>
                <a:latin typeface="Open Sans" panose="020B0606030504020204"/>
              </a:rPr>
              <a:t> /* se verá con posterioridad */</a:t>
            </a:r>
          </a:p>
        </p:txBody>
      </p:sp>
      <p:sp>
        <p:nvSpPr>
          <p:cNvPr id="22" name="Elipse 21">
            <a:extLst>
              <a:ext uri="{FF2B5EF4-FFF2-40B4-BE49-F238E27FC236}">
                <a16:creationId xmlns="" xmlns:a16="http://schemas.microsoft.com/office/drawing/2014/main" id="{BFB0D0BB-19FD-4D04-8223-EB852E27F00B}"/>
              </a:ext>
            </a:extLst>
          </p:cNvPr>
          <p:cNvSpPr/>
          <p:nvPr/>
        </p:nvSpPr>
        <p:spPr>
          <a:xfrm>
            <a:off x="9026093" y="3450086"/>
            <a:ext cx="446420" cy="39191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Tree>
    <p:extLst>
      <p:ext uri="{BB962C8B-B14F-4D97-AF65-F5344CB8AC3E}">
        <p14:creationId xmlns:p14="http://schemas.microsoft.com/office/powerpoint/2010/main" val="14008083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70354" y="1425050"/>
            <a:ext cx="10534650" cy="923925"/>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latin typeface="Open Sans" panose="020B0606030504020204"/>
              </a:rPr>
              <a:t>Operadores aritméticos, relaciónales y lógicos; operador asignación; operador </a:t>
            </a:r>
            <a:r>
              <a:rPr lang="es-CO" dirty="0" err="1">
                <a:latin typeface="Open Sans" panose="020B0606030504020204"/>
              </a:rPr>
              <a:t>size</a:t>
            </a:r>
            <a:r>
              <a:rPr lang="es-CO" dirty="0">
                <a:latin typeface="Open Sans" panose="020B0606030504020204"/>
              </a:rPr>
              <a:t> of y operadores avanzados (operadores sobre bits y operador ?).</a:t>
            </a:r>
          </a:p>
        </p:txBody>
      </p:sp>
      <p:sp>
        <p:nvSpPr>
          <p:cNvPr id="13" name="Rectángulo redondeado 12"/>
          <p:cNvSpPr/>
          <p:nvPr/>
        </p:nvSpPr>
        <p:spPr>
          <a:xfrm>
            <a:off x="345474" y="1455475"/>
            <a:ext cx="11384410" cy="4591363"/>
          </a:xfrm>
          <a:prstGeom prst="roundRect">
            <a:avLst/>
          </a:prstGeom>
          <a:noFill/>
          <a:ln w="57150">
            <a:solidFill>
              <a:schemeClr val="accent1">
                <a:lumMod val="50000"/>
              </a:schemeClr>
            </a:solidFill>
            <a:prstDash val="sys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033" y="2702235"/>
            <a:ext cx="2535992" cy="2535992"/>
          </a:xfrm>
          <a:prstGeom prst="rect">
            <a:avLst/>
          </a:prstGeom>
        </p:spPr>
      </p:pic>
      <p:cxnSp>
        <p:nvCxnSpPr>
          <p:cNvPr id="7" name="Conector recto 6"/>
          <p:cNvCxnSpPr/>
          <p:nvPr/>
        </p:nvCxnSpPr>
        <p:spPr>
          <a:xfrm>
            <a:off x="779293" y="5228179"/>
            <a:ext cx="3163471"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4185282" y="2520268"/>
            <a:ext cx="6031783" cy="2677656"/>
          </a:xfrm>
          <a:prstGeom prst="rect">
            <a:avLst/>
          </a:prstGeom>
          <a:noFill/>
        </p:spPr>
        <p:txBody>
          <a:bodyPr wrap="square" rtlCol="0">
            <a:spAutoFit/>
          </a:bodyPr>
          <a:lstStyle/>
          <a:p>
            <a:r>
              <a:rPr lang="es-CO" sz="1400" b="1" dirty="0">
                <a:solidFill>
                  <a:schemeClr val="tx1">
                    <a:lumMod val="75000"/>
                    <a:lumOff val="25000"/>
                  </a:schemeClr>
                </a:solidFill>
                <a:latin typeface="Open Sans" panose="020B0606030504020204"/>
              </a:rPr>
              <a:t>Operadores sobre bits</a:t>
            </a:r>
          </a:p>
          <a:p>
            <a:r>
              <a:rPr lang="es-CO" sz="1400" dirty="0">
                <a:solidFill>
                  <a:schemeClr val="tx1">
                    <a:lumMod val="75000"/>
                    <a:lumOff val="25000"/>
                  </a:schemeClr>
                </a:solidFill>
                <a:latin typeface="Open Sans" panose="020B0606030504020204"/>
              </a:rPr>
              <a:t>El lenguaje C posee operadores que trabajan a un nivel de bits, estos son</a:t>
            </a:r>
            <a:r>
              <a:rPr lang="es-CO" sz="1400" dirty="0" smtClean="0">
                <a:solidFill>
                  <a:schemeClr val="tx1">
                    <a:lumMod val="75000"/>
                    <a:lumOff val="25000"/>
                  </a:schemeClr>
                </a:solidFill>
                <a:latin typeface="Open Sans" panose="020B0606030504020204"/>
              </a:rPr>
              <a:t>:</a:t>
            </a:r>
          </a:p>
          <a:p>
            <a:endParaRPr lang="es-CO" sz="1400" dirty="0" smtClean="0">
              <a:solidFill>
                <a:schemeClr val="tx1">
                  <a:lumMod val="75000"/>
                  <a:lumOff val="25000"/>
                </a:schemeClr>
              </a:solidFill>
              <a:latin typeface="Open Sans" panose="020B0606030504020204"/>
            </a:endParaRPr>
          </a:p>
          <a:p>
            <a:endParaRPr lang="es-CO" sz="1400" dirty="0">
              <a:solidFill>
                <a:schemeClr val="tx1">
                  <a:lumMod val="75000"/>
                  <a:lumOff val="25000"/>
                </a:schemeClr>
              </a:solidFill>
              <a:latin typeface="Open Sans" panose="020B0606030504020204"/>
            </a:endParaRPr>
          </a:p>
          <a:p>
            <a:endParaRPr lang="es-CO" sz="1400" dirty="0" smtClean="0">
              <a:solidFill>
                <a:schemeClr val="tx1">
                  <a:lumMod val="75000"/>
                  <a:lumOff val="25000"/>
                </a:schemeClr>
              </a:solidFill>
              <a:latin typeface="Open Sans" panose="020B0606030504020204"/>
            </a:endParaRPr>
          </a:p>
          <a:p>
            <a:endParaRPr lang="es-CO" sz="1400" dirty="0">
              <a:solidFill>
                <a:schemeClr val="tx1">
                  <a:lumMod val="75000"/>
                  <a:lumOff val="25000"/>
                </a:schemeClr>
              </a:solidFill>
              <a:latin typeface="Open Sans" panose="020B0606030504020204"/>
            </a:endParaRPr>
          </a:p>
          <a:p>
            <a:endParaRPr lang="es-CO" sz="1400" dirty="0" smtClean="0">
              <a:solidFill>
                <a:schemeClr val="tx1">
                  <a:lumMod val="75000"/>
                  <a:lumOff val="25000"/>
                </a:schemeClr>
              </a:solidFill>
              <a:latin typeface="Open Sans" panose="020B0606030504020204"/>
            </a:endParaRPr>
          </a:p>
          <a:p>
            <a:endParaRPr lang="es-CO" sz="1400" dirty="0">
              <a:solidFill>
                <a:schemeClr val="tx1">
                  <a:lumMod val="75000"/>
                  <a:lumOff val="25000"/>
                </a:schemeClr>
              </a:solidFill>
              <a:latin typeface="Open Sans" panose="020B0606030504020204"/>
            </a:endParaRPr>
          </a:p>
          <a:p>
            <a:endParaRPr lang="es-CO" sz="1400" dirty="0" smtClean="0">
              <a:solidFill>
                <a:schemeClr val="tx1">
                  <a:lumMod val="75000"/>
                  <a:lumOff val="25000"/>
                </a:schemeClr>
              </a:solidFill>
              <a:latin typeface="Open Sans" panose="020B0606030504020204"/>
            </a:endParaRPr>
          </a:p>
          <a:p>
            <a:endParaRPr lang="es-CO" sz="1400" dirty="0">
              <a:solidFill>
                <a:schemeClr val="tx1">
                  <a:lumMod val="75000"/>
                  <a:lumOff val="25000"/>
                </a:schemeClr>
              </a:solidFill>
              <a:latin typeface="Open Sans" panose="020B0606030504020204"/>
            </a:endParaRPr>
          </a:p>
          <a:p>
            <a:r>
              <a:rPr lang="es-CO" sz="1400" dirty="0">
                <a:solidFill>
                  <a:schemeClr val="tx1">
                    <a:lumMod val="75000"/>
                    <a:lumOff val="25000"/>
                  </a:schemeClr>
                </a:solidFill>
                <a:latin typeface="Open Sans" panose="020B0606030504020204"/>
              </a:rPr>
              <a:t>Los operadores &amp;, | y ^ actúan sobre dos </a:t>
            </a:r>
            <a:r>
              <a:rPr lang="es-CO" sz="1400" dirty="0" err="1">
                <a:solidFill>
                  <a:schemeClr val="tx1">
                    <a:lumMod val="75000"/>
                    <a:lumOff val="25000"/>
                  </a:schemeClr>
                </a:solidFill>
                <a:latin typeface="Open Sans" panose="020B0606030504020204"/>
              </a:rPr>
              <a:t>operandos</a:t>
            </a:r>
            <a:r>
              <a:rPr lang="es-CO" sz="1400" dirty="0">
                <a:solidFill>
                  <a:schemeClr val="tx1">
                    <a:lumMod val="75000"/>
                    <a:lumOff val="25000"/>
                  </a:schemeClr>
                </a:solidFill>
                <a:latin typeface="Open Sans" panose="020B0606030504020204"/>
              </a:rPr>
              <a:t>, mientras que ∼ , &lt;&lt; y &gt;&gt; actúan sobre un solo operando</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sp>
        <p:nvSpPr>
          <p:cNvPr id="17" name="Elipse 16"/>
          <p:cNvSpPr/>
          <p:nvPr/>
        </p:nvSpPr>
        <p:spPr>
          <a:xfrm>
            <a:off x="5449575"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Elipse 29"/>
          <p:cNvSpPr/>
          <p:nvPr/>
        </p:nvSpPr>
        <p:spPr>
          <a:xfrm>
            <a:off x="5805591"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Elipse 30"/>
          <p:cNvSpPr/>
          <p:nvPr/>
        </p:nvSpPr>
        <p:spPr>
          <a:xfrm>
            <a:off x="6161607"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Elipse 31"/>
          <p:cNvSpPr/>
          <p:nvPr/>
        </p:nvSpPr>
        <p:spPr>
          <a:xfrm>
            <a:off x="6517623" y="5518707"/>
            <a:ext cx="257175" cy="24765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Elipse 32"/>
          <p:cNvSpPr/>
          <p:nvPr/>
        </p:nvSpPr>
        <p:spPr>
          <a:xfrm>
            <a:off x="6873639"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CuadroTexto 33"/>
          <p:cNvSpPr txBox="1"/>
          <p:nvPr/>
        </p:nvSpPr>
        <p:spPr>
          <a:xfrm>
            <a:off x="4628629" y="5488643"/>
            <a:ext cx="771525" cy="307777"/>
          </a:xfrm>
          <a:prstGeom prst="rect">
            <a:avLst/>
          </a:prstGeom>
          <a:noFill/>
        </p:spPr>
        <p:txBody>
          <a:bodyPr wrap="square" rtlCol="0">
            <a:spAutoFit/>
          </a:bodyPr>
          <a:lstStyle/>
          <a:p>
            <a:r>
              <a:rPr lang="es-CO" sz="1400" i="1" dirty="0" smtClean="0">
                <a:latin typeface="Open Sans" panose="020B0606030504020204"/>
              </a:rPr>
              <a:t>Desliza</a:t>
            </a:r>
            <a:endParaRPr lang="es-CO" sz="1400" i="1" dirty="0">
              <a:latin typeface="Open Sans" panose="020B0606030504020204"/>
            </a:endParaRPr>
          </a:p>
        </p:txBody>
      </p:sp>
      <p:pic>
        <p:nvPicPr>
          <p:cNvPr id="35" name="Imagen 34"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8782" y="5533814"/>
            <a:ext cx="485787" cy="603316"/>
          </a:xfrm>
          <a:prstGeom prst="rect">
            <a:avLst/>
          </a:prstGeom>
        </p:spPr>
      </p:pic>
      <p:sp>
        <p:nvSpPr>
          <p:cNvPr id="19" name="Rectángulo redondeado 18"/>
          <p:cNvSpPr/>
          <p:nvPr/>
        </p:nvSpPr>
        <p:spPr>
          <a:xfrm>
            <a:off x="8402316" y="5070408"/>
            <a:ext cx="1409700" cy="348968"/>
          </a:xfrm>
          <a:prstGeom prst="roundRect">
            <a:avLst/>
          </a:prstGeom>
          <a:solidFill>
            <a:srgbClr val="71DAFF"/>
          </a:solidFill>
          <a:ln>
            <a:solidFill>
              <a:schemeClr val="accent1">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solidFill>
                  <a:schemeClr val="accent1">
                    <a:lumMod val="50000"/>
                  </a:schemeClr>
                </a:solidFill>
              </a:rPr>
              <a:t>VER MÁS</a:t>
            </a:r>
            <a:endParaRPr lang="es-CO" dirty="0">
              <a:solidFill>
                <a:schemeClr val="accent1">
                  <a:lumMod val="50000"/>
                </a:schemeClr>
              </a:solidFill>
            </a:endParaRPr>
          </a:p>
        </p:txBody>
      </p:sp>
      <p:pic>
        <p:nvPicPr>
          <p:cNvPr id="20" name="Imagen 19"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0105" y="5148143"/>
            <a:ext cx="485787" cy="603316"/>
          </a:xfrm>
          <a:prstGeom prst="rect">
            <a:avLst/>
          </a:prstGeom>
        </p:spPr>
      </p:pic>
      <p:pic>
        <p:nvPicPr>
          <p:cNvPr id="18" name="Imagen 17"/>
          <p:cNvPicPr/>
          <p:nvPr/>
        </p:nvPicPr>
        <p:blipFill>
          <a:blip r:embed="rId5"/>
          <a:stretch>
            <a:fillRect/>
          </a:stretch>
        </p:blipFill>
        <p:spPr>
          <a:xfrm>
            <a:off x="4663989" y="3149798"/>
            <a:ext cx="4895304" cy="1165192"/>
          </a:xfrm>
          <a:prstGeom prst="rect">
            <a:avLst/>
          </a:prstGeom>
        </p:spPr>
      </p:pic>
      <p:sp>
        <p:nvSpPr>
          <p:cNvPr id="21" name="CuadroTexto 20"/>
          <p:cNvSpPr txBox="1"/>
          <p:nvPr/>
        </p:nvSpPr>
        <p:spPr>
          <a:xfrm>
            <a:off x="4667415" y="4303268"/>
            <a:ext cx="2790825" cy="307777"/>
          </a:xfrm>
          <a:prstGeom prst="rect">
            <a:avLst/>
          </a:prstGeom>
          <a:solidFill>
            <a:schemeClr val="accent3">
              <a:lumMod val="40000"/>
              <a:lumOff val="60000"/>
            </a:schemeClr>
          </a:solidFill>
        </p:spPr>
        <p:txBody>
          <a:bodyPr wrap="square" rtlCol="0">
            <a:spAutoFit/>
          </a:bodyPr>
          <a:lstStyle/>
          <a:p>
            <a:r>
              <a:rPr lang="es-CO" sz="1400" dirty="0">
                <a:latin typeface="Open Sans" panose="020B0606030504020204"/>
              </a:rPr>
              <a:t>O</a:t>
            </a:r>
            <a:r>
              <a:rPr lang="es-CO" sz="1400" dirty="0" smtClean="0">
                <a:latin typeface="Open Sans" panose="020B0606030504020204"/>
              </a:rPr>
              <a:t>peradores </a:t>
            </a:r>
            <a:r>
              <a:rPr lang="es-CO" sz="1400" dirty="0">
                <a:latin typeface="Open Sans" panose="020B0606030504020204"/>
              </a:rPr>
              <a:t>de bits en C</a:t>
            </a:r>
          </a:p>
        </p:txBody>
      </p:sp>
    </p:spTree>
    <p:extLst>
      <p:ext uri="{BB962C8B-B14F-4D97-AF65-F5344CB8AC3E}">
        <p14:creationId xmlns:p14="http://schemas.microsoft.com/office/powerpoint/2010/main" val="3516293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redondeado 22"/>
          <p:cNvSpPr/>
          <p:nvPr/>
        </p:nvSpPr>
        <p:spPr>
          <a:xfrm>
            <a:off x="4472156" y="2460576"/>
            <a:ext cx="2990850" cy="377190"/>
          </a:xfrm>
          <a:prstGeom prst="roundRect">
            <a:avLst/>
          </a:prstGeom>
          <a:solidFill>
            <a:schemeClr val="accent5">
              <a:lumMod val="20000"/>
              <a:lumOff val="80000"/>
            </a:schemeClr>
          </a:solidFill>
          <a:ln>
            <a:solidFill>
              <a:schemeClr val="accent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 name="AutoShape 2" descr="✅ ¿Que es la Química? Química Gener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dirty="0"/>
          </a:p>
        </p:txBody>
      </p:sp>
      <p:sp>
        <p:nvSpPr>
          <p:cNvPr id="5" name="AutoShape 2" descr="5 teorías sobre el origen de la vida: ¿Cómo surgió y evolucionó el ser  vivo? - Clarí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21" name="Cuadro de texto 20"/>
          <p:cNvSpPr txBox="1"/>
          <p:nvPr/>
        </p:nvSpPr>
        <p:spPr>
          <a:xfrm>
            <a:off x="4905543" y="2475926"/>
            <a:ext cx="2124075" cy="368300"/>
          </a:xfrm>
          <a:prstGeom prst="rect">
            <a:avLst/>
          </a:prstGeom>
          <a:noFill/>
        </p:spPr>
        <p:txBody>
          <a:bodyPr wrap="square" rtlCol="0">
            <a:spAutoFit/>
          </a:bodyPr>
          <a:lstStyle/>
          <a:p>
            <a:pPr algn="ctr"/>
            <a:r>
              <a:rPr lang="es-ES" altLang="en-US" dirty="0" smtClean="0">
                <a:latin typeface="Open Sans" panose="020B0606030504020204"/>
              </a:rPr>
              <a:t>Conclusiones</a:t>
            </a:r>
            <a:endParaRPr lang="es-ES" altLang="en-US" dirty="0">
              <a:latin typeface="Open Sans" panose="020B0606030504020204"/>
            </a:endParaRPr>
          </a:p>
        </p:txBody>
      </p:sp>
      <p:pic>
        <p:nvPicPr>
          <p:cNvPr id="34"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877341" y="6207969"/>
            <a:ext cx="585665" cy="585665"/>
          </a:xfrm>
          <a:prstGeom prst="rect">
            <a:avLst/>
          </a:prstGeom>
        </p:spPr>
      </p:pic>
      <p:sp>
        <p:nvSpPr>
          <p:cNvPr id="7" name="Rectángulo 6"/>
          <p:cNvSpPr/>
          <p:nvPr/>
        </p:nvSpPr>
        <p:spPr>
          <a:xfrm>
            <a:off x="285115" y="6107430"/>
            <a:ext cx="2355215" cy="67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6" name="Rectángulo redondeado 1">
            <a:extLst>
              <a:ext uri="{FF2B5EF4-FFF2-40B4-BE49-F238E27FC236}">
                <a16:creationId xmlns="" xmlns:a16="http://schemas.microsoft.com/office/drawing/2014/main" id="{D63B8947-B0B6-49B0-9376-5DC74B1323DD}"/>
              </a:ext>
            </a:extLst>
          </p:cNvPr>
          <p:cNvSpPr/>
          <p:nvPr/>
        </p:nvSpPr>
        <p:spPr>
          <a:xfrm>
            <a:off x="1244185" y="1311049"/>
            <a:ext cx="9703630" cy="559586"/>
          </a:xfrm>
          <a:prstGeom prst="roundRect">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solidFill>
                <a:latin typeface="Open Sans" panose="020B0606030504020204"/>
              </a:rPr>
              <a:t>CARACTERIZACIÓN Y APLICACIÓN DE SISTEMAS EMBEBIDOS</a:t>
            </a:r>
            <a:endParaRPr lang="es-ES" sz="1400" b="1" dirty="0">
              <a:solidFill>
                <a:schemeClr val="tx1"/>
              </a:solidFill>
              <a:latin typeface="Open Sans" panose="020B0606030504020204"/>
            </a:endParaRPr>
          </a:p>
        </p:txBody>
      </p:sp>
      <p:sp>
        <p:nvSpPr>
          <p:cNvPr id="25" name="Cuadro de texto 24"/>
          <p:cNvSpPr txBox="1"/>
          <p:nvPr/>
        </p:nvSpPr>
        <p:spPr>
          <a:xfrm>
            <a:off x="2426335" y="3470985"/>
            <a:ext cx="7339330" cy="2308324"/>
          </a:xfrm>
          <a:prstGeom prst="rect">
            <a:avLst/>
          </a:prstGeom>
          <a:noFill/>
          <a:ln w="38100">
            <a:solidFill>
              <a:srgbClr val="4575BD"/>
            </a:solidFill>
          </a:ln>
        </p:spPr>
        <p:txBody>
          <a:bodyPr wrap="square" rtlCol="0">
            <a:spAutoFit/>
          </a:bodyPr>
          <a:lstStyle/>
          <a:p>
            <a:pPr marL="285750" indent="-285750" algn="just">
              <a:buFont typeface="Wingdings" panose="05000000000000000000" charset="0"/>
              <a:buChar char="ü"/>
            </a:pPr>
            <a:endParaRPr lang="es-CO" altLang="en-US" sz="1400" dirty="0" smtClean="0">
              <a:solidFill>
                <a:schemeClr val="tx1">
                  <a:lumMod val="75000"/>
                  <a:lumOff val="25000"/>
                </a:schemeClr>
              </a:solidFill>
              <a:latin typeface="Calibri" panose="020F0502020204030204" pitchFamily="34" charset="0"/>
              <a:cs typeface="Calibri" panose="020F0502020204030204" pitchFamily="34" charset="0"/>
            </a:endParaRPr>
          </a:p>
          <a:p>
            <a:pPr marL="285750" indent="-285750" algn="just">
              <a:buFont typeface="Wingdings" panose="05000000000000000000" charset="0"/>
              <a:buChar char="ü"/>
            </a:pPr>
            <a:endParaRPr lang="es-CO" altLang="en-US" sz="1400" dirty="0">
              <a:solidFill>
                <a:schemeClr val="tx1">
                  <a:lumMod val="75000"/>
                  <a:lumOff val="25000"/>
                </a:schemeClr>
              </a:solidFill>
              <a:latin typeface="Calibri" panose="020F0502020204030204" pitchFamily="34" charset="0"/>
              <a:cs typeface="Calibri" panose="020F0502020204030204" pitchFamily="34" charset="0"/>
            </a:endParaRPr>
          </a:p>
          <a:p>
            <a:pPr marL="285750" lvl="0" indent="-285750">
              <a:buFont typeface="Wingdings" panose="05000000000000000000" pitchFamily="2" charset="2"/>
              <a:buChar char="ü"/>
            </a:pPr>
            <a:r>
              <a:rPr lang="es-CO" sz="1400" dirty="0">
                <a:latin typeface="Open Sans" panose="020B0606030504020204"/>
              </a:rPr>
              <a:t>Al finalizar la guía el estudiante o aprendiz entenderá el principio de un sistema embebido.</a:t>
            </a:r>
          </a:p>
          <a:p>
            <a:pPr marL="285750" lvl="0" indent="-285750">
              <a:buFont typeface="Wingdings" panose="05000000000000000000" pitchFamily="2" charset="2"/>
              <a:buChar char="ü"/>
            </a:pPr>
            <a:r>
              <a:rPr lang="es-CO" sz="1400" dirty="0">
                <a:latin typeface="Open Sans" panose="020B0606030504020204"/>
              </a:rPr>
              <a:t>Tendrá la capacidad de redactar textos de carácter importante, como informes o ensayos.</a:t>
            </a:r>
          </a:p>
          <a:p>
            <a:pPr marL="285750" lvl="0" indent="-285750">
              <a:buFont typeface="Wingdings" panose="05000000000000000000" pitchFamily="2" charset="2"/>
              <a:buChar char="ü"/>
            </a:pPr>
            <a:r>
              <a:rPr lang="es-CO" sz="1400" dirty="0">
                <a:latin typeface="Open Sans" panose="020B0606030504020204"/>
              </a:rPr>
              <a:t>El estudiante podrá distinguir una hoja de características de componentes y </a:t>
            </a:r>
            <a:r>
              <a:rPr lang="es-CO" sz="1400" dirty="0" smtClean="0">
                <a:latin typeface="Open Sans" panose="020B0606030504020204"/>
              </a:rPr>
              <a:t>cuál </a:t>
            </a:r>
            <a:r>
              <a:rPr lang="es-CO" sz="1400" dirty="0">
                <a:latin typeface="Open Sans" panose="020B0606030504020204"/>
              </a:rPr>
              <a:t>es su importancia en el campo laboral.</a:t>
            </a:r>
          </a:p>
          <a:p>
            <a:pPr marL="285750" lvl="0" indent="-285750">
              <a:buFont typeface="Wingdings" panose="05000000000000000000" pitchFamily="2" charset="2"/>
              <a:buChar char="ü"/>
            </a:pPr>
            <a:r>
              <a:rPr lang="es-CO" sz="1400" dirty="0">
                <a:latin typeface="Open Sans" panose="020B0606030504020204"/>
              </a:rPr>
              <a:t>Se tendrá claro que estipula las normas IEEE – ICONTEC.</a:t>
            </a:r>
          </a:p>
          <a:p>
            <a:pPr lvl="0"/>
            <a:endParaRPr lang="es-CO" sz="1400" dirty="0">
              <a:solidFill>
                <a:schemeClr val="tx1">
                  <a:lumMod val="75000"/>
                  <a:lumOff val="25000"/>
                </a:schemeClr>
              </a:solidFill>
              <a:latin typeface="Calibri" panose="020F0502020204030204" pitchFamily="34" charset="0"/>
              <a:cs typeface="Calibri" panose="020F0502020204030204" pitchFamily="34" charset="0"/>
            </a:endParaRPr>
          </a:p>
          <a:p>
            <a:pPr lvl="0"/>
            <a:endParaRPr lang="es-CO" sz="1400" dirty="0">
              <a:solidFill>
                <a:schemeClr val="tx1">
                  <a:lumMod val="75000"/>
                  <a:lumOff val="25000"/>
                </a:schemeClr>
              </a:solidFill>
              <a:latin typeface="Calibri" panose="020F0502020204030204" pitchFamily="34" charset="0"/>
              <a:cs typeface="Calibri" panose="020F0502020204030204" pitchFamily="34" charset="0"/>
            </a:endParaRPr>
          </a:p>
          <a:p>
            <a:pPr lvl="0"/>
            <a:endParaRPr lang="es-CO" sz="1400" dirty="0"/>
          </a:p>
        </p:txBody>
      </p:sp>
    </p:spTree>
    <p:extLst>
      <p:ext uri="{BB962C8B-B14F-4D97-AF65-F5344CB8AC3E}">
        <p14:creationId xmlns:p14="http://schemas.microsoft.com/office/powerpoint/2010/main" val="34776174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70354" y="1425050"/>
            <a:ext cx="10534650" cy="923925"/>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latin typeface="Open Sans" panose="020B0606030504020204"/>
              </a:rPr>
              <a:t>Operadores aritméticos, relaciónales y lógicos; operador asignación; operador </a:t>
            </a:r>
            <a:r>
              <a:rPr lang="es-CO" dirty="0" err="1">
                <a:latin typeface="Open Sans" panose="020B0606030504020204"/>
              </a:rPr>
              <a:t>size</a:t>
            </a:r>
            <a:r>
              <a:rPr lang="es-CO" dirty="0">
                <a:latin typeface="Open Sans" panose="020B0606030504020204"/>
              </a:rPr>
              <a:t> of y operadores avanzados (operadores sobre bits y operador ?).</a:t>
            </a:r>
          </a:p>
        </p:txBody>
      </p:sp>
      <p:sp>
        <p:nvSpPr>
          <p:cNvPr id="13" name="Rectángulo redondeado 12"/>
          <p:cNvSpPr/>
          <p:nvPr/>
        </p:nvSpPr>
        <p:spPr>
          <a:xfrm>
            <a:off x="345474" y="1455475"/>
            <a:ext cx="11384410" cy="4591363"/>
          </a:xfrm>
          <a:prstGeom prst="roundRect">
            <a:avLst/>
          </a:prstGeom>
          <a:noFill/>
          <a:ln w="57150">
            <a:solidFill>
              <a:schemeClr val="accent1">
                <a:lumMod val="50000"/>
              </a:schemeClr>
            </a:solidFill>
            <a:prstDash val="sys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033" y="2702235"/>
            <a:ext cx="2535992" cy="2535992"/>
          </a:xfrm>
          <a:prstGeom prst="rect">
            <a:avLst/>
          </a:prstGeom>
        </p:spPr>
      </p:pic>
      <p:cxnSp>
        <p:nvCxnSpPr>
          <p:cNvPr id="7" name="Conector recto 6"/>
          <p:cNvCxnSpPr/>
          <p:nvPr/>
        </p:nvCxnSpPr>
        <p:spPr>
          <a:xfrm>
            <a:off x="779293" y="5228179"/>
            <a:ext cx="3163471"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4185282" y="2520268"/>
            <a:ext cx="6031783" cy="2677656"/>
          </a:xfrm>
          <a:prstGeom prst="rect">
            <a:avLst/>
          </a:prstGeom>
          <a:noFill/>
        </p:spPr>
        <p:txBody>
          <a:bodyPr wrap="square" rtlCol="0">
            <a:spAutoFit/>
          </a:bodyPr>
          <a:lstStyle/>
          <a:p>
            <a:r>
              <a:rPr lang="es-CO" sz="1400" b="1" dirty="0">
                <a:solidFill>
                  <a:schemeClr val="tx1">
                    <a:lumMod val="75000"/>
                    <a:lumOff val="25000"/>
                  </a:schemeClr>
                </a:solidFill>
                <a:latin typeface="Open Sans" panose="020B0606030504020204"/>
              </a:rPr>
              <a:t>Operadores sobre bits</a:t>
            </a:r>
          </a:p>
          <a:p>
            <a:r>
              <a:rPr lang="es-CO" sz="1400" dirty="0">
                <a:solidFill>
                  <a:schemeClr val="tx1">
                    <a:lumMod val="75000"/>
                    <a:lumOff val="25000"/>
                  </a:schemeClr>
                </a:solidFill>
                <a:latin typeface="Open Sans" panose="020B0606030504020204"/>
              </a:rPr>
              <a:t>El lenguaje C posee operadores que trabajan a un nivel de bits, estos son</a:t>
            </a:r>
            <a:r>
              <a:rPr lang="es-CO" sz="1400" dirty="0" smtClean="0">
                <a:solidFill>
                  <a:schemeClr val="tx1">
                    <a:lumMod val="75000"/>
                    <a:lumOff val="25000"/>
                  </a:schemeClr>
                </a:solidFill>
                <a:latin typeface="Open Sans" panose="020B0606030504020204"/>
              </a:rPr>
              <a:t>:</a:t>
            </a:r>
          </a:p>
          <a:p>
            <a:endParaRPr lang="es-CO" sz="1400" dirty="0" smtClean="0">
              <a:solidFill>
                <a:schemeClr val="tx1">
                  <a:lumMod val="75000"/>
                  <a:lumOff val="25000"/>
                </a:schemeClr>
              </a:solidFill>
              <a:latin typeface="Open Sans" panose="020B0606030504020204"/>
            </a:endParaRPr>
          </a:p>
          <a:p>
            <a:endParaRPr lang="es-CO" sz="1400" dirty="0">
              <a:solidFill>
                <a:schemeClr val="tx1">
                  <a:lumMod val="75000"/>
                  <a:lumOff val="25000"/>
                </a:schemeClr>
              </a:solidFill>
              <a:latin typeface="Open Sans" panose="020B0606030504020204"/>
            </a:endParaRPr>
          </a:p>
          <a:p>
            <a:endParaRPr lang="es-CO" sz="1400" dirty="0" smtClean="0">
              <a:solidFill>
                <a:schemeClr val="tx1">
                  <a:lumMod val="75000"/>
                  <a:lumOff val="25000"/>
                </a:schemeClr>
              </a:solidFill>
              <a:latin typeface="Open Sans" panose="020B0606030504020204"/>
            </a:endParaRPr>
          </a:p>
          <a:p>
            <a:endParaRPr lang="es-CO" sz="1400" dirty="0">
              <a:solidFill>
                <a:schemeClr val="tx1">
                  <a:lumMod val="75000"/>
                  <a:lumOff val="25000"/>
                </a:schemeClr>
              </a:solidFill>
              <a:latin typeface="Open Sans" panose="020B0606030504020204"/>
            </a:endParaRPr>
          </a:p>
          <a:p>
            <a:endParaRPr lang="es-CO" sz="1400" dirty="0" smtClean="0">
              <a:solidFill>
                <a:schemeClr val="tx1">
                  <a:lumMod val="75000"/>
                  <a:lumOff val="25000"/>
                </a:schemeClr>
              </a:solidFill>
              <a:latin typeface="Open Sans" panose="020B0606030504020204"/>
            </a:endParaRPr>
          </a:p>
          <a:p>
            <a:endParaRPr lang="es-CO" sz="1400" dirty="0">
              <a:solidFill>
                <a:schemeClr val="tx1">
                  <a:lumMod val="75000"/>
                  <a:lumOff val="25000"/>
                </a:schemeClr>
              </a:solidFill>
              <a:latin typeface="Open Sans" panose="020B0606030504020204"/>
            </a:endParaRPr>
          </a:p>
          <a:p>
            <a:endParaRPr lang="es-CO" sz="1400" dirty="0" smtClean="0">
              <a:solidFill>
                <a:schemeClr val="tx1">
                  <a:lumMod val="75000"/>
                  <a:lumOff val="25000"/>
                </a:schemeClr>
              </a:solidFill>
              <a:latin typeface="Open Sans" panose="020B0606030504020204"/>
            </a:endParaRPr>
          </a:p>
          <a:p>
            <a:endParaRPr lang="es-CO" sz="1400" dirty="0">
              <a:solidFill>
                <a:schemeClr val="tx1">
                  <a:lumMod val="75000"/>
                  <a:lumOff val="25000"/>
                </a:schemeClr>
              </a:solidFill>
              <a:latin typeface="Open Sans" panose="020B0606030504020204"/>
            </a:endParaRPr>
          </a:p>
          <a:p>
            <a:r>
              <a:rPr lang="es-CO" sz="1400" dirty="0">
                <a:solidFill>
                  <a:schemeClr val="tx1">
                    <a:lumMod val="75000"/>
                    <a:lumOff val="25000"/>
                  </a:schemeClr>
                </a:solidFill>
                <a:latin typeface="Open Sans" panose="020B0606030504020204"/>
              </a:rPr>
              <a:t>Los operadores &amp;, | y ^ actúan sobre dos </a:t>
            </a:r>
            <a:r>
              <a:rPr lang="es-CO" sz="1400" dirty="0" err="1">
                <a:solidFill>
                  <a:schemeClr val="tx1">
                    <a:lumMod val="75000"/>
                    <a:lumOff val="25000"/>
                  </a:schemeClr>
                </a:solidFill>
                <a:latin typeface="Open Sans" panose="020B0606030504020204"/>
              </a:rPr>
              <a:t>operandos</a:t>
            </a:r>
            <a:r>
              <a:rPr lang="es-CO" sz="1400" dirty="0">
                <a:solidFill>
                  <a:schemeClr val="tx1">
                    <a:lumMod val="75000"/>
                    <a:lumOff val="25000"/>
                  </a:schemeClr>
                </a:solidFill>
                <a:latin typeface="Open Sans" panose="020B0606030504020204"/>
              </a:rPr>
              <a:t>, mientras que ∼ , &lt;&lt; y &gt;&gt; actúan sobre un solo operando</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sp>
        <p:nvSpPr>
          <p:cNvPr id="17" name="Elipse 16"/>
          <p:cNvSpPr/>
          <p:nvPr/>
        </p:nvSpPr>
        <p:spPr>
          <a:xfrm>
            <a:off x="5449575"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Elipse 29"/>
          <p:cNvSpPr/>
          <p:nvPr/>
        </p:nvSpPr>
        <p:spPr>
          <a:xfrm>
            <a:off x="5805591"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Elipse 30"/>
          <p:cNvSpPr/>
          <p:nvPr/>
        </p:nvSpPr>
        <p:spPr>
          <a:xfrm>
            <a:off x="6161607"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Elipse 31"/>
          <p:cNvSpPr/>
          <p:nvPr/>
        </p:nvSpPr>
        <p:spPr>
          <a:xfrm>
            <a:off x="6517623" y="5518707"/>
            <a:ext cx="257175" cy="24765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Elipse 32"/>
          <p:cNvSpPr/>
          <p:nvPr/>
        </p:nvSpPr>
        <p:spPr>
          <a:xfrm>
            <a:off x="6873639"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CuadroTexto 33"/>
          <p:cNvSpPr txBox="1"/>
          <p:nvPr/>
        </p:nvSpPr>
        <p:spPr>
          <a:xfrm>
            <a:off x="4628629" y="5488643"/>
            <a:ext cx="771525" cy="307777"/>
          </a:xfrm>
          <a:prstGeom prst="rect">
            <a:avLst/>
          </a:prstGeom>
          <a:noFill/>
        </p:spPr>
        <p:txBody>
          <a:bodyPr wrap="square" rtlCol="0">
            <a:spAutoFit/>
          </a:bodyPr>
          <a:lstStyle/>
          <a:p>
            <a:r>
              <a:rPr lang="es-CO" sz="1400" i="1" dirty="0" smtClean="0">
                <a:latin typeface="Open Sans" panose="020B0606030504020204"/>
              </a:rPr>
              <a:t>Desliza</a:t>
            </a:r>
            <a:endParaRPr lang="es-CO" sz="1400" i="1" dirty="0">
              <a:latin typeface="Open Sans" panose="020B0606030504020204"/>
            </a:endParaRPr>
          </a:p>
        </p:txBody>
      </p:sp>
      <p:pic>
        <p:nvPicPr>
          <p:cNvPr id="35" name="Imagen 34"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8782" y="5533814"/>
            <a:ext cx="485787" cy="603316"/>
          </a:xfrm>
          <a:prstGeom prst="rect">
            <a:avLst/>
          </a:prstGeom>
        </p:spPr>
      </p:pic>
      <p:sp>
        <p:nvSpPr>
          <p:cNvPr id="19" name="Rectángulo redondeado 18"/>
          <p:cNvSpPr/>
          <p:nvPr/>
        </p:nvSpPr>
        <p:spPr>
          <a:xfrm>
            <a:off x="8402316" y="5070408"/>
            <a:ext cx="1409700" cy="348968"/>
          </a:xfrm>
          <a:prstGeom prst="roundRect">
            <a:avLst/>
          </a:prstGeom>
          <a:solidFill>
            <a:srgbClr val="71DAFF"/>
          </a:solidFill>
          <a:ln>
            <a:solidFill>
              <a:schemeClr val="accent1">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solidFill>
                  <a:schemeClr val="accent1">
                    <a:lumMod val="50000"/>
                  </a:schemeClr>
                </a:solidFill>
              </a:rPr>
              <a:t>VER MÁS</a:t>
            </a:r>
            <a:endParaRPr lang="es-CO" dirty="0">
              <a:solidFill>
                <a:schemeClr val="accent1">
                  <a:lumMod val="50000"/>
                </a:schemeClr>
              </a:solidFill>
            </a:endParaRPr>
          </a:p>
        </p:txBody>
      </p:sp>
      <p:pic>
        <p:nvPicPr>
          <p:cNvPr id="20" name="Imagen 19"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0105" y="5148143"/>
            <a:ext cx="485787" cy="603316"/>
          </a:xfrm>
          <a:prstGeom prst="rect">
            <a:avLst/>
          </a:prstGeom>
        </p:spPr>
      </p:pic>
      <p:pic>
        <p:nvPicPr>
          <p:cNvPr id="18" name="Imagen 17"/>
          <p:cNvPicPr/>
          <p:nvPr/>
        </p:nvPicPr>
        <p:blipFill>
          <a:blip r:embed="rId5"/>
          <a:stretch>
            <a:fillRect/>
          </a:stretch>
        </p:blipFill>
        <p:spPr>
          <a:xfrm>
            <a:off x="4663989" y="3149798"/>
            <a:ext cx="4895304" cy="1165192"/>
          </a:xfrm>
          <a:prstGeom prst="rect">
            <a:avLst/>
          </a:prstGeom>
        </p:spPr>
      </p:pic>
      <p:sp>
        <p:nvSpPr>
          <p:cNvPr id="21" name="CuadroTexto 20"/>
          <p:cNvSpPr txBox="1"/>
          <p:nvPr/>
        </p:nvSpPr>
        <p:spPr>
          <a:xfrm>
            <a:off x="4667415" y="4303268"/>
            <a:ext cx="2790825" cy="307777"/>
          </a:xfrm>
          <a:prstGeom prst="rect">
            <a:avLst/>
          </a:prstGeom>
          <a:solidFill>
            <a:schemeClr val="accent3">
              <a:lumMod val="40000"/>
              <a:lumOff val="60000"/>
            </a:schemeClr>
          </a:solidFill>
        </p:spPr>
        <p:txBody>
          <a:bodyPr wrap="square" rtlCol="0">
            <a:spAutoFit/>
          </a:bodyPr>
          <a:lstStyle/>
          <a:p>
            <a:r>
              <a:rPr lang="es-CO" sz="1400" dirty="0">
                <a:latin typeface="Open Sans" panose="020B0606030504020204"/>
              </a:rPr>
              <a:t>O</a:t>
            </a:r>
            <a:r>
              <a:rPr lang="es-CO" sz="1400" dirty="0" smtClean="0">
                <a:latin typeface="Open Sans" panose="020B0606030504020204"/>
              </a:rPr>
              <a:t>peradores </a:t>
            </a:r>
            <a:r>
              <a:rPr lang="es-CO" sz="1400" dirty="0">
                <a:latin typeface="Open Sans" panose="020B0606030504020204"/>
              </a:rPr>
              <a:t>de bits en C</a:t>
            </a:r>
          </a:p>
        </p:txBody>
      </p:sp>
      <p:pic>
        <p:nvPicPr>
          <p:cNvPr id="22" name="Imagen 21"/>
          <p:cNvPicPr>
            <a:picLocks noChangeAspect="1"/>
          </p:cNvPicPr>
          <p:nvPr/>
        </p:nvPicPr>
        <p:blipFill>
          <a:blip r:embed="rId6"/>
          <a:stretch>
            <a:fillRect/>
          </a:stretch>
        </p:blipFill>
        <p:spPr>
          <a:xfrm>
            <a:off x="0" y="-2943"/>
            <a:ext cx="12193057" cy="6858594"/>
          </a:xfrm>
          <a:prstGeom prst="rect">
            <a:avLst/>
          </a:prstGeom>
          <a:ln>
            <a:noFill/>
          </a:ln>
        </p:spPr>
      </p:pic>
      <p:sp>
        <p:nvSpPr>
          <p:cNvPr id="23" name="Rectángulo 22"/>
          <p:cNvSpPr/>
          <p:nvPr/>
        </p:nvSpPr>
        <p:spPr>
          <a:xfrm>
            <a:off x="2943753" y="1485900"/>
            <a:ext cx="6305550" cy="43105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CO" sz="1400" dirty="0" smtClean="0">
              <a:solidFill>
                <a:schemeClr val="tx1">
                  <a:lumMod val="75000"/>
                  <a:lumOff val="25000"/>
                </a:schemeClr>
              </a:solidFill>
              <a:latin typeface="Open Sans" panose="020B0606030504020204"/>
            </a:endParaRPr>
          </a:p>
          <a:p>
            <a:endParaRPr lang="es-CO" sz="1400" dirty="0">
              <a:solidFill>
                <a:schemeClr val="tx1">
                  <a:lumMod val="75000"/>
                  <a:lumOff val="25000"/>
                </a:schemeClr>
              </a:solidFill>
              <a:latin typeface="Open Sans" panose="020B0606030504020204"/>
            </a:endParaRPr>
          </a:p>
          <a:p>
            <a:endParaRPr lang="es-CO" sz="1400" dirty="0" smtClean="0">
              <a:solidFill>
                <a:schemeClr val="tx1">
                  <a:lumMod val="75000"/>
                  <a:lumOff val="25000"/>
                </a:schemeClr>
              </a:solidFill>
              <a:latin typeface="Open Sans" panose="020B0606030504020204"/>
            </a:endParaRPr>
          </a:p>
          <a:p>
            <a:endParaRPr lang="es-CO" sz="1400" dirty="0">
              <a:solidFill>
                <a:schemeClr val="tx1">
                  <a:lumMod val="75000"/>
                  <a:lumOff val="25000"/>
                </a:schemeClr>
              </a:solidFill>
              <a:latin typeface="Open Sans" panose="020B0606030504020204"/>
            </a:endParaRPr>
          </a:p>
          <a:p>
            <a:endParaRPr lang="es-CO" sz="1400" dirty="0" smtClean="0">
              <a:solidFill>
                <a:schemeClr val="tx1">
                  <a:lumMod val="75000"/>
                  <a:lumOff val="25000"/>
                </a:schemeClr>
              </a:solidFill>
              <a:latin typeface="Open Sans" panose="020B0606030504020204"/>
            </a:endParaRPr>
          </a:p>
          <a:p>
            <a:endParaRPr lang="es-CO" sz="1400" dirty="0">
              <a:solidFill>
                <a:schemeClr val="tx1">
                  <a:lumMod val="75000"/>
                  <a:lumOff val="25000"/>
                </a:schemeClr>
              </a:solidFill>
              <a:latin typeface="Open Sans" panose="020B0606030504020204"/>
            </a:endParaRPr>
          </a:p>
          <a:p>
            <a:endParaRPr lang="es-CO" sz="1400" dirty="0" smtClean="0">
              <a:solidFill>
                <a:schemeClr val="tx1">
                  <a:lumMod val="75000"/>
                  <a:lumOff val="25000"/>
                </a:schemeClr>
              </a:solidFill>
              <a:latin typeface="Open Sans" panose="020B0606030504020204"/>
            </a:endParaRPr>
          </a:p>
          <a:p>
            <a:r>
              <a:rPr lang="es-CO" sz="1400" dirty="0" smtClean="0">
                <a:solidFill>
                  <a:schemeClr val="tx1">
                    <a:lumMod val="75000"/>
                    <a:lumOff val="25000"/>
                  </a:schemeClr>
                </a:solidFill>
                <a:latin typeface="Open Sans" panose="020B0606030504020204"/>
              </a:rPr>
              <a:t>Los </a:t>
            </a:r>
            <a:r>
              <a:rPr lang="es-CO" sz="1400" dirty="0">
                <a:solidFill>
                  <a:schemeClr val="tx1">
                    <a:lumMod val="75000"/>
                    <a:lumOff val="25000"/>
                  </a:schemeClr>
                </a:solidFill>
                <a:latin typeface="Open Sans" panose="020B0606030504020204"/>
              </a:rPr>
              <a:t>números que acompañan a los operadores &lt;&lt; y &gt;&gt; indican cuantas posiciones se desplaza el operando. La prioridad de los operadores sobre bits es</a:t>
            </a:r>
            <a:r>
              <a:rPr lang="es-CO" sz="1400" dirty="0" smtClean="0">
                <a:solidFill>
                  <a:schemeClr val="tx1">
                    <a:lumMod val="75000"/>
                    <a:lumOff val="25000"/>
                  </a:schemeClr>
                </a:solidFill>
                <a:latin typeface="Open Sans" panose="020B0606030504020204"/>
              </a:rPr>
              <a:t>:</a:t>
            </a:r>
          </a:p>
          <a:p>
            <a:endParaRPr lang="es-CO" sz="1400" dirty="0">
              <a:solidFill>
                <a:schemeClr val="tx1">
                  <a:lumMod val="75000"/>
                  <a:lumOff val="25000"/>
                </a:schemeClr>
              </a:solidFill>
              <a:latin typeface="Open Sans" panose="020B0606030504020204"/>
            </a:endParaRPr>
          </a:p>
          <a:p>
            <a:pPr marL="285750" lvl="0" indent="-285750">
              <a:buFont typeface="Arial" panose="020B0604020202020204" pitchFamily="34" charset="0"/>
              <a:buChar char="•"/>
            </a:pPr>
            <a:r>
              <a:rPr lang="es-CO" sz="1400" dirty="0">
                <a:solidFill>
                  <a:schemeClr val="tx1">
                    <a:lumMod val="75000"/>
                    <a:lumOff val="25000"/>
                  </a:schemeClr>
                </a:solidFill>
                <a:latin typeface="Open Sans" panose="020B0606030504020204"/>
              </a:rPr>
              <a:t>El operador ∼ tiene la misma prioridad que los operadores ++ y .--.</a:t>
            </a:r>
          </a:p>
          <a:p>
            <a:pPr marL="285750" lvl="0" indent="-285750">
              <a:buFont typeface="Arial" panose="020B0604020202020204" pitchFamily="34" charset="0"/>
              <a:buChar char="•"/>
            </a:pPr>
            <a:r>
              <a:rPr lang="es-CO" sz="1400" dirty="0">
                <a:solidFill>
                  <a:schemeClr val="tx1">
                    <a:lumMod val="75000"/>
                    <a:lumOff val="25000"/>
                  </a:schemeClr>
                </a:solidFill>
                <a:latin typeface="Open Sans" panose="020B0606030504020204"/>
              </a:rPr>
              <a:t> Los operadores &lt;&lt; y &gt;&gt; tienen la prioridad situada entre los operadores aritméticos y los operadores relaciónales y lógicos. </a:t>
            </a:r>
          </a:p>
          <a:p>
            <a:pPr marL="285750" indent="-285750">
              <a:buFont typeface="Arial" panose="020B0604020202020204" pitchFamily="34" charset="0"/>
              <a:buChar char="•"/>
            </a:pPr>
            <a:r>
              <a:rPr lang="es-CO" sz="1400" dirty="0">
                <a:solidFill>
                  <a:schemeClr val="tx1">
                    <a:lumMod val="75000"/>
                    <a:lumOff val="25000"/>
                  </a:schemeClr>
                </a:solidFill>
                <a:latin typeface="Open Sans" panose="020B0606030504020204"/>
              </a:rPr>
              <a:t> Los operadores &amp;, ^ y | tienen la prioridad situada entre los operadores relaciónales y los operadores lógicos (&amp;&amp; y ||).</a:t>
            </a:r>
          </a:p>
        </p:txBody>
      </p:sp>
      <p:sp>
        <p:nvSpPr>
          <p:cNvPr id="24" name="Elipse 23">
            <a:extLst>
              <a:ext uri="{FF2B5EF4-FFF2-40B4-BE49-F238E27FC236}">
                <a16:creationId xmlns="" xmlns:a16="http://schemas.microsoft.com/office/drawing/2014/main" id="{BFB0D0BB-19FD-4D04-8223-EB852E27F00B}"/>
              </a:ext>
            </a:extLst>
          </p:cNvPr>
          <p:cNvSpPr/>
          <p:nvPr/>
        </p:nvSpPr>
        <p:spPr>
          <a:xfrm>
            <a:off x="9026093" y="3450086"/>
            <a:ext cx="446420" cy="39191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pic>
        <p:nvPicPr>
          <p:cNvPr id="25" name="Imagen 24"/>
          <p:cNvPicPr/>
          <p:nvPr/>
        </p:nvPicPr>
        <p:blipFill>
          <a:blip r:embed="rId7"/>
          <a:stretch>
            <a:fillRect/>
          </a:stretch>
        </p:blipFill>
        <p:spPr>
          <a:xfrm>
            <a:off x="3297229" y="1862613"/>
            <a:ext cx="5486400" cy="1287145"/>
          </a:xfrm>
          <a:prstGeom prst="rect">
            <a:avLst/>
          </a:prstGeom>
        </p:spPr>
      </p:pic>
    </p:spTree>
    <p:extLst>
      <p:ext uri="{BB962C8B-B14F-4D97-AF65-F5344CB8AC3E}">
        <p14:creationId xmlns:p14="http://schemas.microsoft.com/office/powerpoint/2010/main" val="21981101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70354" y="1425050"/>
            <a:ext cx="10534650" cy="923925"/>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latin typeface="Open Sans" panose="020B0606030504020204"/>
              </a:rPr>
              <a:t>Operadores aritméticos, relaciónales y lógicos; operador asignación; operador </a:t>
            </a:r>
            <a:r>
              <a:rPr lang="es-CO" dirty="0" err="1">
                <a:latin typeface="Open Sans" panose="020B0606030504020204"/>
              </a:rPr>
              <a:t>size</a:t>
            </a:r>
            <a:r>
              <a:rPr lang="es-CO" dirty="0">
                <a:latin typeface="Open Sans" panose="020B0606030504020204"/>
              </a:rPr>
              <a:t> of y operadores avanzados (operadores sobre bits y operador ?).</a:t>
            </a:r>
          </a:p>
        </p:txBody>
      </p:sp>
      <p:sp>
        <p:nvSpPr>
          <p:cNvPr id="13" name="Rectángulo redondeado 12"/>
          <p:cNvSpPr/>
          <p:nvPr/>
        </p:nvSpPr>
        <p:spPr>
          <a:xfrm>
            <a:off x="345474" y="1455475"/>
            <a:ext cx="11384410" cy="4591363"/>
          </a:xfrm>
          <a:prstGeom prst="roundRect">
            <a:avLst/>
          </a:prstGeom>
          <a:noFill/>
          <a:ln w="57150">
            <a:solidFill>
              <a:schemeClr val="accent1">
                <a:lumMod val="50000"/>
              </a:schemeClr>
            </a:solidFill>
            <a:prstDash val="sys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033" y="2702235"/>
            <a:ext cx="2535992" cy="2535992"/>
          </a:xfrm>
          <a:prstGeom prst="rect">
            <a:avLst/>
          </a:prstGeom>
        </p:spPr>
      </p:pic>
      <p:cxnSp>
        <p:nvCxnSpPr>
          <p:cNvPr id="7" name="Conector recto 6"/>
          <p:cNvCxnSpPr/>
          <p:nvPr/>
        </p:nvCxnSpPr>
        <p:spPr>
          <a:xfrm>
            <a:off x="779293" y="5228179"/>
            <a:ext cx="3163471"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4185282" y="2425018"/>
            <a:ext cx="6031783" cy="2893100"/>
          </a:xfrm>
          <a:prstGeom prst="rect">
            <a:avLst/>
          </a:prstGeom>
          <a:noFill/>
        </p:spPr>
        <p:txBody>
          <a:bodyPr wrap="square" rtlCol="0">
            <a:spAutoFit/>
          </a:bodyPr>
          <a:lstStyle/>
          <a:p>
            <a:r>
              <a:rPr lang="es-CO" sz="1400" b="1" dirty="0">
                <a:solidFill>
                  <a:schemeClr val="tx1">
                    <a:lumMod val="75000"/>
                    <a:lumOff val="25000"/>
                  </a:schemeClr>
                </a:solidFill>
                <a:latin typeface="Open Sans" panose="020B0606030504020204"/>
              </a:rPr>
              <a:t>El operador </a:t>
            </a:r>
            <a:r>
              <a:rPr lang="es-CO" sz="1400" b="1" i="1" dirty="0">
                <a:solidFill>
                  <a:schemeClr val="tx1">
                    <a:lumMod val="75000"/>
                    <a:lumOff val="25000"/>
                  </a:schemeClr>
                </a:solidFill>
                <a:latin typeface="Open Sans" panose="020B0606030504020204"/>
              </a:rPr>
              <a:t>?</a:t>
            </a:r>
            <a:r>
              <a:rPr lang="es-CO" sz="1400" b="1" dirty="0">
                <a:solidFill>
                  <a:schemeClr val="tx1">
                    <a:lumMod val="75000"/>
                    <a:lumOff val="25000"/>
                  </a:schemeClr>
                </a:solidFill>
                <a:latin typeface="Open Sans" panose="020B0606030504020204"/>
              </a:rPr>
              <a:t>.</a:t>
            </a:r>
          </a:p>
          <a:p>
            <a:r>
              <a:rPr lang="es-CO" sz="1400" dirty="0">
                <a:solidFill>
                  <a:schemeClr val="tx1">
                    <a:lumMod val="75000"/>
                    <a:lumOff val="25000"/>
                  </a:schemeClr>
                </a:solidFill>
                <a:latin typeface="Open Sans" panose="020B0606030504020204"/>
              </a:rPr>
              <a:t>El operador </a:t>
            </a:r>
            <a:r>
              <a:rPr lang="es-CO" sz="1400" i="1" dirty="0">
                <a:solidFill>
                  <a:schemeClr val="tx1">
                    <a:lumMod val="75000"/>
                    <a:lumOff val="25000"/>
                  </a:schemeClr>
                </a:solidFill>
                <a:latin typeface="Open Sans" panose="020B0606030504020204"/>
              </a:rPr>
              <a:t>?</a:t>
            </a:r>
            <a:r>
              <a:rPr lang="es-CO" sz="1400" dirty="0">
                <a:solidFill>
                  <a:schemeClr val="tx1">
                    <a:lumMod val="75000"/>
                    <a:lumOff val="25000"/>
                  </a:schemeClr>
                </a:solidFill>
                <a:latin typeface="Open Sans" panose="020B0606030504020204"/>
              </a:rPr>
              <a:t> se usa para reemplazar las sentencias </a:t>
            </a:r>
            <a:r>
              <a:rPr lang="es-CO" sz="1400" dirty="0" err="1">
                <a:solidFill>
                  <a:schemeClr val="tx1">
                    <a:lumMod val="75000"/>
                    <a:lumOff val="25000"/>
                  </a:schemeClr>
                </a:solidFill>
                <a:latin typeface="Open Sans" panose="020B0606030504020204"/>
              </a:rPr>
              <a:t>if</a:t>
            </a:r>
            <a:r>
              <a:rPr lang="es-CO" sz="1400" dirty="0">
                <a:solidFill>
                  <a:schemeClr val="tx1">
                    <a:lumMod val="75000"/>
                    <a:lumOff val="25000"/>
                  </a:schemeClr>
                </a:solidFill>
                <a:latin typeface="Open Sans" panose="020B0606030504020204"/>
              </a:rPr>
              <a:t>/</a:t>
            </a:r>
            <a:r>
              <a:rPr lang="es-CO" sz="1400" dirty="0" err="1">
                <a:solidFill>
                  <a:schemeClr val="tx1">
                    <a:lumMod val="75000"/>
                    <a:lumOff val="25000"/>
                  </a:schemeClr>
                </a:solidFill>
                <a:latin typeface="Open Sans" panose="020B0606030504020204"/>
              </a:rPr>
              <a:t>else</a:t>
            </a:r>
            <a:r>
              <a:rPr lang="es-CO" sz="1400" dirty="0">
                <a:solidFill>
                  <a:schemeClr val="tx1">
                    <a:lumMod val="75000"/>
                    <a:lumOff val="25000"/>
                  </a:schemeClr>
                </a:solidFill>
                <a:latin typeface="Open Sans" panose="020B0606030504020204"/>
              </a:rPr>
              <a:t> (que veremos con posterioridad) de formato general</a:t>
            </a:r>
            <a:r>
              <a:rPr lang="es-CO" sz="1400" dirty="0" smtClean="0">
                <a:solidFill>
                  <a:schemeClr val="tx1">
                    <a:lumMod val="75000"/>
                    <a:lumOff val="25000"/>
                  </a:schemeClr>
                </a:solidFill>
                <a:latin typeface="Open Sans" panose="020B0606030504020204"/>
              </a:rPr>
              <a:t>:</a:t>
            </a:r>
          </a:p>
          <a:p>
            <a:endParaRPr lang="es-CO" sz="1400" dirty="0" smtClean="0">
              <a:solidFill>
                <a:schemeClr val="tx1">
                  <a:lumMod val="75000"/>
                  <a:lumOff val="25000"/>
                </a:schemeClr>
              </a:solidFill>
              <a:latin typeface="Open Sans" panose="020B0606030504020204"/>
            </a:endParaRPr>
          </a:p>
          <a:p>
            <a:pPr lvl="1"/>
            <a:r>
              <a:rPr lang="es-CO" sz="1400" dirty="0" err="1">
                <a:solidFill>
                  <a:schemeClr val="tx1">
                    <a:lumMod val="75000"/>
                    <a:lumOff val="25000"/>
                  </a:schemeClr>
                </a:solidFill>
                <a:latin typeface="Open Sans" panose="020B0606030504020204"/>
              </a:rPr>
              <a:t>if</a:t>
            </a:r>
            <a:r>
              <a:rPr lang="es-CO" sz="1400" dirty="0">
                <a:solidFill>
                  <a:schemeClr val="tx1">
                    <a:lumMod val="75000"/>
                    <a:lumOff val="25000"/>
                  </a:schemeClr>
                </a:solidFill>
                <a:latin typeface="Open Sans" panose="020B0606030504020204"/>
              </a:rPr>
              <a:t> (condición) expresión; </a:t>
            </a:r>
          </a:p>
          <a:p>
            <a:pPr lvl="1"/>
            <a:r>
              <a:rPr lang="es-CO" sz="1400" dirty="0" err="1">
                <a:solidFill>
                  <a:schemeClr val="tx1">
                    <a:lumMod val="75000"/>
                    <a:lumOff val="25000"/>
                  </a:schemeClr>
                </a:solidFill>
                <a:latin typeface="Open Sans" panose="020B0606030504020204"/>
              </a:rPr>
              <a:t>else</a:t>
            </a:r>
            <a:r>
              <a:rPr lang="es-CO" sz="1400" dirty="0">
                <a:solidFill>
                  <a:schemeClr val="tx1">
                    <a:lumMod val="75000"/>
                    <a:lumOff val="25000"/>
                  </a:schemeClr>
                </a:solidFill>
                <a:latin typeface="Open Sans" panose="020B0606030504020204"/>
              </a:rPr>
              <a:t> expresión</a:t>
            </a:r>
            <a:r>
              <a:rPr lang="es-CO" sz="1400" dirty="0" smtClean="0">
                <a:solidFill>
                  <a:schemeClr val="tx1">
                    <a:lumMod val="75000"/>
                    <a:lumOff val="25000"/>
                  </a:schemeClr>
                </a:solidFill>
                <a:latin typeface="Open Sans" panose="020B0606030504020204"/>
              </a:rPr>
              <a:t>;</a:t>
            </a:r>
          </a:p>
          <a:p>
            <a:pPr lvl="1"/>
            <a:endParaRPr lang="es-CO" sz="1400" dirty="0" smtClean="0">
              <a:solidFill>
                <a:schemeClr val="tx1">
                  <a:lumMod val="75000"/>
                  <a:lumOff val="25000"/>
                </a:schemeClr>
              </a:solidFill>
              <a:latin typeface="Open Sans" panose="020B0606030504020204"/>
            </a:endParaRPr>
          </a:p>
          <a:p>
            <a:r>
              <a:rPr lang="es-CO" sz="1400" dirty="0">
                <a:solidFill>
                  <a:schemeClr val="tx1">
                    <a:lumMod val="75000"/>
                    <a:lumOff val="25000"/>
                  </a:schemeClr>
                </a:solidFill>
                <a:latin typeface="Open Sans" panose="020B0606030504020204"/>
              </a:rPr>
              <a:t>Donde la expresión debe ser una expresión sencilla y no otra sentencia de C. El operador (?) es un operador triduo cuyo formato general es</a:t>
            </a:r>
            <a:r>
              <a:rPr lang="es-CO" sz="1400" dirty="0" smtClean="0">
                <a:solidFill>
                  <a:schemeClr val="tx1">
                    <a:lumMod val="75000"/>
                    <a:lumOff val="25000"/>
                  </a:schemeClr>
                </a:solidFill>
                <a:latin typeface="Open Sans" panose="020B0606030504020204"/>
              </a:rPr>
              <a:t>:</a:t>
            </a:r>
          </a:p>
          <a:p>
            <a:endParaRPr lang="es-CO" sz="1400" dirty="0">
              <a:solidFill>
                <a:schemeClr val="tx1">
                  <a:lumMod val="75000"/>
                  <a:lumOff val="25000"/>
                </a:schemeClr>
              </a:solidFill>
              <a:latin typeface="Open Sans" panose="020B0606030504020204"/>
            </a:endParaRPr>
          </a:p>
          <a:p>
            <a:r>
              <a:rPr lang="es-CO" sz="1400" dirty="0">
                <a:solidFill>
                  <a:schemeClr val="tx1">
                    <a:lumMod val="75000"/>
                    <a:lumOff val="25000"/>
                  </a:schemeClr>
                </a:solidFill>
                <a:latin typeface="Open Sans" panose="020B0606030504020204"/>
              </a:rPr>
              <a:t>Exp1 ? Exp2 : Exp3;</a:t>
            </a:r>
          </a:p>
          <a:p>
            <a:r>
              <a:rPr lang="es-CO" sz="1400" dirty="0">
                <a:solidFill>
                  <a:schemeClr val="tx1">
                    <a:lumMod val="75000"/>
                    <a:lumOff val="25000"/>
                  </a:schemeClr>
                </a:solidFill>
                <a:latin typeface="Open Sans" panose="020B0606030504020204"/>
              </a:rPr>
              <a:t>Donde Exp1, Exp2 y Exp3 son expresiones. El operador ? evalúa la expresión</a:t>
            </a:r>
          </a:p>
          <a:p>
            <a:r>
              <a:rPr lang="es-CO" sz="1400" dirty="0">
                <a:solidFill>
                  <a:schemeClr val="tx1">
                    <a:lumMod val="75000"/>
                    <a:lumOff val="25000"/>
                  </a:schemeClr>
                </a:solidFill>
                <a:latin typeface="Open Sans" panose="020B0606030504020204"/>
              </a:rPr>
              <a:t>Exp1, si es cierta se evalúa Exp2 y si es falsa se evalúa Exp3. </a:t>
            </a:r>
            <a:endParaRPr lang="es-CO" sz="1400" dirty="0" smtClean="0">
              <a:solidFill>
                <a:schemeClr val="tx1">
                  <a:lumMod val="75000"/>
                  <a:lumOff val="25000"/>
                </a:schemeClr>
              </a:solidFill>
              <a:latin typeface="Open Sans" panose="020B0606030504020204"/>
            </a:endParaRPr>
          </a:p>
        </p:txBody>
      </p:sp>
      <p:sp>
        <p:nvSpPr>
          <p:cNvPr id="17" name="Elipse 16"/>
          <p:cNvSpPr/>
          <p:nvPr/>
        </p:nvSpPr>
        <p:spPr>
          <a:xfrm>
            <a:off x="5449575"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Elipse 29"/>
          <p:cNvSpPr/>
          <p:nvPr/>
        </p:nvSpPr>
        <p:spPr>
          <a:xfrm>
            <a:off x="5805591"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Elipse 30"/>
          <p:cNvSpPr/>
          <p:nvPr/>
        </p:nvSpPr>
        <p:spPr>
          <a:xfrm>
            <a:off x="6161607"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Elipse 31"/>
          <p:cNvSpPr/>
          <p:nvPr/>
        </p:nvSpPr>
        <p:spPr>
          <a:xfrm>
            <a:off x="6517623"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Elipse 32"/>
          <p:cNvSpPr/>
          <p:nvPr/>
        </p:nvSpPr>
        <p:spPr>
          <a:xfrm>
            <a:off x="6873639" y="5518707"/>
            <a:ext cx="257175" cy="24765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CuadroTexto 33"/>
          <p:cNvSpPr txBox="1"/>
          <p:nvPr/>
        </p:nvSpPr>
        <p:spPr>
          <a:xfrm>
            <a:off x="4628629" y="5488643"/>
            <a:ext cx="771525" cy="307777"/>
          </a:xfrm>
          <a:prstGeom prst="rect">
            <a:avLst/>
          </a:prstGeom>
          <a:noFill/>
        </p:spPr>
        <p:txBody>
          <a:bodyPr wrap="square" rtlCol="0">
            <a:spAutoFit/>
          </a:bodyPr>
          <a:lstStyle/>
          <a:p>
            <a:r>
              <a:rPr lang="es-CO" sz="1400" i="1" dirty="0" smtClean="0">
                <a:latin typeface="Open Sans" panose="020B0606030504020204"/>
              </a:rPr>
              <a:t>Desliza</a:t>
            </a:r>
            <a:endParaRPr lang="es-CO" sz="1400" i="1" dirty="0">
              <a:latin typeface="Open Sans" panose="020B0606030504020204"/>
            </a:endParaRPr>
          </a:p>
        </p:txBody>
      </p:sp>
      <p:pic>
        <p:nvPicPr>
          <p:cNvPr id="35" name="Imagen 34"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4798" y="5553010"/>
            <a:ext cx="485787" cy="603316"/>
          </a:xfrm>
          <a:prstGeom prst="rect">
            <a:avLst/>
          </a:prstGeom>
        </p:spPr>
      </p:pic>
      <p:sp>
        <p:nvSpPr>
          <p:cNvPr id="19" name="Rectángulo redondeado 18"/>
          <p:cNvSpPr/>
          <p:nvPr/>
        </p:nvSpPr>
        <p:spPr>
          <a:xfrm>
            <a:off x="9796004" y="4825596"/>
            <a:ext cx="1409700" cy="348968"/>
          </a:xfrm>
          <a:prstGeom prst="roundRect">
            <a:avLst/>
          </a:prstGeom>
          <a:solidFill>
            <a:srgbClr val="71DAFF"/>
          </a:solidFill>
          <a:ln>
            <a:solidFill>
              <a:schemeClr val="accent1">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solidFill>
                  <a:schemeClr val="accent1">
                    <a:lumMod val="50000"/>
                  </a:schemeClr>
                </a:solidFill>
              </a:rPr>
              <a:t>EJEMPLOS</a:t>
            </a:r>
            <a:endParaRPr lang="es-CO" dirty="0">
              <a:solidFill>
                <a:schemeClr val="accent1">
                  <a:lumMod val="50000"/>
                </a:schemeClr>
              </a:solidFill>
            </a:endParaRPr>
          </a:p>
        </p:txBody>
      </p:sp>
      <p:pic>
        <p:nvPicPr>
          <p:cNvPr id="20" name="Imagen 19"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3793" y="4903331"/>
            <a:ext cx="485787" cy="603316"/>
          </a:xfrm>
          <a:prstGeom prst="rect">
            <a:avLst/>
          </a:prstGeom>
        </p:spPr>
      </p:pic>
    </p:spTree>
    <p:extLst>
      <p:ext uri="{BB962C8B-B14F-4D97-AF65-F5344CB8AC3E}">
        <p14:creationId xmlns:p14="http://schemas.microsoft.com/office/powerpoint/2010/main" val="508266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3" name="Rectángulo redondeado 2"/>
          <p:cNvSpPr/>
          <p:nvPr/>
        </p:nvSpPr>
        <p:spPr>
          <a:xfrm>
            <a:off x="770354" y="1425050"/>
            <a:ext cx="10534650" cy="923925"/>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latin typeface="Open Sans" panose="020B0606030504020204"/>
              </a:rPr>
              <a:t>Operadores aritméticos, relaciónales y lógicos; operador asignación; operador </a:t>
            </a:r>
            <a:r>
              <a:rPr lang="es-CO" dirty="0" err="1">
                <a:latin typeface="Open Sans" panose="020B0606030504020204"/>
              </a:rPr>
              <a:t>size</a:t>
            </a:r>
            <a:r>
              <a:rPr lang="es-CO" dirty="0">
                <a:latin typeface="Open Sans" panose="020B0606030504020204"/>
              </a:rPr>
              <a:t> of y operadores avanzados (operadores sobre bits y operador ?).</a:t>
            </a:r>
          </a:p>
        </p:txBody>
      </p:sp>
      <p:sp>
        <p:nvSpPr>
          <p:cNvPr id="13" name="Rectángulo redondeado 12"/>
          <p:cNvSpPr/>
          <p:nvPr/>
        </p:nvSpPr>
        <p:spPr>
          <a:xfrm>
            <a:off x="345474" y="1455475"/>
            <a:ext cx="11384410" cy="4591363"/>
          </a:xfrm>
          <a:prstGeom prst="roundRect">
            <a:avLst/>
          </a:prstGeom>
          <a:noFill/>
          <a:ln w="57150">
            <a:solidFill>
              <a:schemeClr val="accent1">
                <a:lumMod val="50000"/>
              </a:schemeClr>
            </a:solidFill>
            <a:prstDash val="sys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033" y="2702235"/>
            <a:ext cx="2535992" cy="2535992"/>
          </a:xfrm>
          <a:prstGeom prst="rect">
            <a:avLst/>
          </a:prstGeom>
        </p:spPr>
      </p:pic>
      <p:cxnSp>
        <p:nvCxnSpPr>
          <p:cNvPr id="7" name="Conector recto 6"/>
          <p:cNvCxnSpPr/>
          <p:nvPr/>
        </p:nvCxnSpPr>
        <p:spPr>
          <a:xfrm>
            <a:off x="779293" y="5228179"/>
            <a:ext cx="3163471"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4185282" y="2425018"/>
            <a:ext cx="6031783" cy="2893100"/>
          </a:xfrm>
          <a:prstGeom prst="rect">
            <a:avLst/>
          </a:prstGeom>
          <a:noFill/>
        </p:spPr>
        <p:txBody>
          <a:bodyPr wrap="square" rtlCol="0">
            <a:spAutoFit/>
          </a:bodyPr>
          <a:lstStyle/>
          <a:p>
            <a:r>
              <a:rPr lang="es-CO" sz="1400" b="1" dirty="0">
                <a:solidFill>
                  <a:schemeClr val="tx1">
                    <a:lumMod val="75000"/>
                    <a:lumOff val="25000"/>
                  </a:schemeClr>
                </a:solidFill>
                <a:latin typeface="Open Sans" panose="020B0606030504020204"/>
              </a:rPr>
              <a:t>El operador </a:t>
            </a:r>
            <a:r>
              <a:rPr lang="es-CO" sz="1400" b="1" i="1" dirty="0">
                <a:solidFill>
                  <a:schemeClr val="tx1">
                    <a:lumMod val="75000"/>
                    <a:lumOff val="25000"/>
                  </a:schemeClr>
                </a:solidFill>
                <a:latin typeface="Open Sans" panose="020B0606030504020204"/>
              </a:rPr>
              <a:t>?</a:t>
            </a:r>
            <a:r>
              <a:rPr lang="es-CO" sz="1400" b="1" dirty="0">
                <a:solidFill>
                  <a:schemeClr val="tx1">
                    <a:lumMod val="75000"/>
                    <a:lumOff val="25000"/>
                  </a:schemeClr>
                </a:solidFill>
                <a:latin typeface="Open Sans" panose="020B0606030504020204"/>
              </a:rPr>
              <a:t>.</a:t>
            </a:r>
          </a:p>
          <a:p>
            <a:r>
              <a:rPr lang="es-CO" sz="1400" dirty="0">
                <a:solidFill>
                  <a:schemeClr val="tx1">
                    <a:lumMod val="75000"/>
                    <a:lumOff val="25000"/>
                  </a:schemeClr>
                </a:solidFill>
                <a:latin typeface="Open Sans" panose="020B0606030504020204"/>
              </a:rPr>
              <a:t>El operador </a:t>
            </a:r>
            <a:r>
              <a:rPr lang="es-CO" sz="1400" i="1" dirty="0">
                <a:solidFill>
                  <a:schemeClr val="tx1">
                    <a:lumMod val="75000"/>
                    <a:lumOff val="25000"/>
                  </a:schemeClr>
                </a:solidFill>
                <a:latin typeface="Open Sans" panose="020B0606030504020204"/>
              </a:rPr>
              <a:t>?</a:t>
            </a:r>
            <a:r>
              <a:rPr lang="es-CO" sz="1400" dirty="0">
                <a:solidFill>
                  <a:schemeClr val="tx1">
                    <a:lumMod val="75000"/>
                    <a:lumOff val="25000"/>
                  </a:schemeClr>
                </a:solidFill>
                <a:latin typeface="Open Sans" panose="020B0606030504020204"/>
              </a:rPr>
              <a:t> se usa para reemplazar las sentencias </a:t>
            </a:r>
            <a:r>
              <a:rPr lang="es-CO" sz="1400" dirty="0" err="1">
                <a:solidFill>
                  <a:schemeClr val="tx1">
                    <a:lumMod val="75000"/>
                    <a:lumOff val="25000"/>
                  </a:schemeClr>
                </a:solidFill>
                <a:latin typeface="Open Sans" panose="020B0606030504020204"/>
              </a:rPr>
              <a:t>if</a:t>
            </a:r>
            <a:r>
              <a:rPr lang="es-CO" sz="1400" dirty="0">
                <a:solidFill>
                  <a:schemeClr val="tx1">
                    <a:lumMod val="75000"/>
                    <a:lumOff val="25000"/>
                  </a:schemeClr>
                </a:solidFill>
                <a:latin typeface="Open Sans" panose="020B0606030504020204"/>
              </a:rPr>
              <a:t>/</a:t>
            </a:r>
            <a:r>
              <a:rPr lang="es-CO" sz="1400" dirty="0" err="1">
                <a:solidFill>
                  <a:schemeClr val="tx1">
                    <a:lumMod val="75000"/>
                    <a:lumOff val="25000"/>
                  </a:schemeClr>
                </a:solidFill>
                <a:latin typeface="Open Sans" panose="020B0606030504020204"/>
              </a:rPr>
              <a:t>else</a:t>
            </a:r>
            <a:r>
              <a:rPr lang="es-CO" sz="1400" dirty="0">
                <a:solidFill>
                  <a:schemeClr val="tx1">
                    <a:lumMod val="75000"/>
                    <a:lumOff val="25000"/>
                  </a:schemeClr>
                </a:solidFill>
                <a:latin typeface="Open Sans" panose="020B0606030504020204"/>
              </a:rPr>
              <a:t> (que veremos con posterioridad) de formato general</a:t>
            </a:r>
            <a:r>
              <a:rPr lang="es-CO" sz="1400" dirty="0" smtClean="0">
                <a:solidFill>
                  <a:schemeClr val="tx1">
                    <a:lumMod val="75000"/>
                    <a:lumOff val="25000"/>
                  </a:schemeClr>
                </a:solidFill>
                <a:latin typeface="Open Sans" panose="020B0606030504020204"/>
              </a:rPr>
              <a:t>:</a:t>
            </a:r>
          </a:p>
          <a:p>
            <a:endParaRPr lang="es-CO" sz="1400" dirty="0" smtClean="0">
              <a:solidFill>
                <a:schemeClr val="tx1">
                  <a:lumMod val="75000"/>
                  <a:lumOff val="25000"/>
                </a:schemeClr>
              </a:solidFill>
              <a:latin typeface="Open Sans" panose="020B0606030504020204"/>
            </a:endParaRPr>
          </a:p>
          <a:p>
            <a:pPr lvl="1"/>
            <a:r>
              <a:rPr lang="es-CO" sz="1400" dirty="0" err="1">
                <a:solidFill>
                  <a:schemeClr val="tx1">
                    <a:lumMod val="75000"/>
                    <a:lumOff val="25000"/>
                  </a:schemeClr>
                </a:solidFill>
                <a:latin typeface="Open Sans" panose="020B0606030504020204"/>
              </a:rPr>
              <a:t>if</a:t>
            </a:r>
            <a:r>
              <a:rPr lang="es-CO" sz="1400" dirty="0">
                <a:solidFill>
                  <a:schemeClr val="tx1">
                    <a:lumMod val="75000"/>
                    <a:lumOff val="25000"/>
                  </a:schemeClr>
                </a:solidFill>
                <a:latin typeface="Open Sans" panose="020B0606030504020204"/>
              </a:rPr>
              <a:t> (condición) expresión; </a:t>
            </a:r>
          </a:p>
          <a:p>
            <a:pPr lvl="1"/>
            <a:r>
              <a:rPr lang="es-CO" sz="1400" dirty="0" err="1">
                <a:solidFill>
                  <a:schemeClr val="tx1">
                    <a:lumMod val="75000"/>
                    <a:lumOff val="25000"/>
                  </a:schemeClr>
                </a:solidFill>
                <a:latin typeface="Open Sans" panose="020B0606030504020204"/>
              </a:rPr>
              <a:t>else</a:t>
            </a:r>
            <a:r>
              <a:rPr lang="es-CO" sz="1400" dirty="0">
                <a:solidFill>
                  <a:schemeClr val="tx1">
                    <a:lumMod val="75000"/>
                    <a:lumOff val="25000"/>
                  </a:schemeClr>
                </a:solidFill>
                <a:latin typeface="Open Sans" panose="020B0606030504020204"/>
              </a:rPr>
              <a:t> expresión</a:t>
            </a:r>
            <a:r>
              <a:rPr lang="es-CO" sz="1400" dirty="0" smtClean="0">
                <a:solidFill>
                  <a:schemeClr val="tx1">
                    <a:lumMod val="75000"/>
                    <a:lumOff val="25000"/>
                  </a:schemeClr>
                </a:solidFill>
                <a:latin typeface="Open Sans" panose="020B0606030504020204"/>
              </a:rPr>
              <a:t>;</a:t>
            </a:r>
          </a:p>
          <a:p>
            <a:pPr lvl="1"/>
            <a:endParaRPr lang="es-CO" sz="1400" dirty="0" smtClean="0">
              <a:solidFill>
                <a:schemeClr val="tx1">
                  <a:lumMod val="75000"/>
                  <a:lumOff val="25000"/>
                </a:schemeClr>
              </a:solidFill>
              <a:latin typeface="Open Sans" panose="020B0606030504020204"/>
            </a:endParaRPr>
          </a:p>
          <a:p>
            <a:r>
              <a:rPr lang="es-CO" sz="1400" dirty="0">
                <a:solidFill>
                  <a:schemeClr val="tx1">
                    <a:lumMod val="75000"/>
                    <a:lumOff val="25000"/>
                  </a:schemeClr>
                </a:solidFill>
                <a:latin typeface="Open Sans" panose="020B0606030504020204"/>
              </a:rPr>
              <a:t>Donde la expresión debe ser una expresión sencilla y no otra sentencia de C. El operador (?) es un operador triduo cuyo formato general es</a:t>
            </a:r>
            <a:r>
              <a:rPr lang="es-CO" sz="1400" dirty="0" smtClean="0">
                <a:solidFill>
                  <a:schemeClr val="tx1">
                    <a:lumMod val="75000"/>
                    <a:lumOff val="25000"/>
                  </a:schemeClr>
                </a:solidFill>
                <a:latin typeface="Open Sans" panose="020B0606030504020204"/>
              </a:rPr>
              <a:t>:</a:t>
            </a:r>
          </a:p>
          <a:p>
            <a:endParaRPr lang="es-CO" sz="1400" dirty="0">
              <a:solidFill>
                <a:schemeClr val="tx1">
                  <a:lumMod val="75000"/>
                  <a:lumOff val="25000"/>
                </a:schemeClr>
              </a:solidFill>
              <a:latin typeface="Open Sans" panose="020B0606030504020204"/>
            </a:endParaRPr>
          </a:p>
          <a:p>
            <a:r>
              <a:rPr lang="es-CO" sz="1400" dirty="0">
                <a:solidFill>
                  <a:schemeClr val="tx1">
                    <a:lumMod val="75000"/>
                    <a:lumOff val="25000"/>
                  </a:schemeClr>
                </a:solidFill>
                <a:latin typeface="Open Sans" panose="020B0606030504020204"/>
              </a:rPr>
              <a:t>Exp1 ? Exp2 : Exp3;</a:t>
            </a:r>
          </a:p>
          <a:p>
            <a:r>
              <a:rPr lang="es-CO" sz="1400" dirty="0">
                <a:solidFill>
                  <a:schemeClr val="tx1">
                    <a:lumMod val="75000"/>
                    <a:lumOff val="25000"/>
                  </a:schemeClr>
                </a:solidFill>
                <a:latin typeface="Open Sans" panose="020B0606030504020204"/>
              </a:rPr>
              <a:t>Donde Exp1, Exp2 y Exp3 son expresiones. El operador ? evalúa la expresión</a:t>
            </a:r>
          </a:p>
          <a:p>
            <a:r>
              <a:rPr lang="es-CO" sz="1400" dirty="0">
                <a:solidFill>
                  <a:schemeClr val="tx1">
                    <a:lumMod val="75000"/>
                    <a:lumOff val="25000"/>
                  </a:schemeClr>
                </a:solidFill>
                <a:latin typeface="Open Sans" panose="020B0606030504020204"/>
              </a:rPr>
              <a:t>Exp1, si es cierta se evalúa Exp2 y si es falsa se evalúa Exp3. </a:t>
            </a:r>
            <a:endParaRPr lang="es-CO" sz="1400" dirty="0" smtClean="0">
              <a:solidFill>
                <a:schemeClr val="tx1">
                  <a:lumMod val="75000"/>
                  <a:lumOff val="25000"/>
                </a:schemeClr>
              </a:solidFill>
              <a:latin typeface="Open Sans" panose="020B0606030504020204"/>
            </a:endParaRPr>
          </a:p>
        </p:txBody>
      </p:sp>
      <p:sp>
        <p:nvSpPr>
          <p:cNvPr id="17" name="Elipse 16"/>
          <p:cNvSpPr/>
          <p:nvPr/>
        </p:nvSpPr>
        <p:spPr>
          <a:xfrm>
            <a:off x="5449575"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Elipse 29"/>
          <p:cNvSpPr/>
          <p:nvPr/>
        </p:nvSpPr>
        <p:spPr>
          <a:xfrm>
            <a:off x="5805591"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Elipse 30"/>
          <p:cNvSpPr/>
          <p:nvPr/>
        </p:nvSpPr>
        <p:spPr>
          <a:xfrm>
            <a:off x="6161607"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Elipse 31"/>
          <p:cNvSpPr/>
          <p:nvPr/>
        </p:nvSpPr>
        <p:spPr>
          <a:xfrm>
            <a:off x="6517623" y="5518707"/>
            <a:ext cx="257175" cy="24765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Elipse 32"/>
          <p:cNvSpPr/>
          <p:nvPr/>
        </p:nvSpPr>
        <p:spPr>
          <a:xfrm>
            <a:off x="6873639" y="5518707"/>
            <a:ext cx="257175" cy="24765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CuadroTexto 33"/>
          <p:cNvSpPr txBox="1"/>
          <p:nvPr/>
        </p:nvSpPr>
        <p:spPr>
          <a:xfrm>
            <a:off x="4628629" y="5488643"/>
            <a:ext cx="771525" cy="307777"/>
          </a:xfrm>
          <a:prstGeom prst="rect">
            <a:avLst/>
          </a:prstGeom>
          <a:noFill/>
        </p:spPr>
        <p:txBody>
          <a:bodyPr wrap="square" rtlCol="0">
            <a:spAutoFit/>
          </a:bodyPr>
          <a:lstStyle/>
          <a:p>
            <a:r>
              <a:rPr lang="es-CO" sz="1400" i="1" dirty="0" smtClean="0">
                <a:latin typeface="Open Sans" panose="020B0606030504020204"/>
              </a:rPr>
              <a:t>Desliza</a:t>
            </a:r>
            <a:endParaRPr lang="es-CO" sz="1400" i="1" dirty="0">
              <a:latin typeface="Open Sans" panose="020B0606030504020204"/>
            </a:endParaRPr>
          </a:p>
        </p:txBody>
      </p:sp>
      <p:pic>
        <p:nvPicPr>
          <p:cNvPr id="35" name="Imagen 34"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4798" y="5553010"/>
            <a:ext cx="485787" cy="603316"/>
          </a:xfrm>
          <a:prstGeom prst="rect">
            <a:avLst/>
          </a:prstGeom>
        </p:spPr>
      </p:pic>
      <p:sp>
        <p:nvSpPr>
          <p:cNvPr id="19" name="Rectángulo redondeado 18"/>
          <p:cNvSpPr/>
          <p:nvPr/>
        </p:nvSpPr>
        <p:spPr>
          <a:xfrm>
            <a:off x="9796004" y="4825596"/>
            <a:ext cx="1409700" cy="348968"/>
          </a:xfrm>
          <a:prstGeom prst="roundRect">
            <a:avLst/>
          </a:prstGeom>
          <a:solidFill>
            <a:srgbClr val="71DAFF"/>
          </a:solidFill>
          <a:ln>
            <a:solidFill>
              <a:schemeClr val="accent1">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solidFill>
                  <a:schemeClr val="accent1">
                    <a:lumMod val="50000"/>
                  </a:schemeClr>
                </a:solidFill>
              </a:rPr>
              <a:t>EJEMPLOS</a:t>
            </a:r>
            <a:endParaRPr lang="es-CO" dirty="0">
              <a:solidFill>
                <a:schemeClr val="accent1">
                  <a:lumMod val="50000"/>
                </a:schemeClr>
              </a:solidFill>
            </a:endParaRPr>
          </a:p>
        </p:txBody>
      </p:sp>
      <p:pic>
        <p:nvPicPr>
          <p:cNvPr id="20" name="Imagen 19"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3793" y="4903331"/>
            <a:ext cx="485787" cy="603316"/>
          </a:xfrm>
          <a:prstGeom prst="rect">
            <a:avLst/>
          </a:prstGeom>
        </p:spPr>
      </p:pic>
      <p:pic>
        <p:nvPicPr>
          <p:cNvPr id="18" name="Imagen 17"/>
          <p:cNvPicPr>
            <a:picLocks noChangeAspect="1"/>
          </p:cNvPicPr>
          <p:nvPr/>
        </p:nvPicPr>
        <p:blipFill>
          <a:blip r:embed="rId5"/>
          <a:stretch>
            <a:fillRect/>
          </a:stretch>
        </p:blipFill>
        <p:spPr>
          <a:xfrm>
            <a:off x="0" y="-2943"/>
            <a:ext cx="12193057" cy="6858594"/>
          </a:xfrm>
          <a:prstGeom prst="rect">
            <a:avLst/>
          </a:prstGeom>
          <a:ln>
            <a:noFill/>
          </a:ln>
        </p:spPr>
      </p:pic>
      <p:sp>
        <p:nvSpPr>
          <p:cNvPr id="21" name="Rectángulo 20"/>
          <p:cNvSpPr/>
          <p:nvPr/>
        </p:nvSpPr>
        <p:spPr>
          <a:xfrm>
            <a:off x="2943753" y="2157910"/>
            <a:ext cx="6305550" cy="29665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dirty="0" err="1" smtClean="0">
                <a:solidFill>
                  <a:schemeClr val="tx1">
                    <a:lumMod val="75000"/>
                    <a:lumOff val="25000"/>
                  </a:schemeClr>
                </a:solidFill>
                <a:latin typeface="Open Sans" panose="020B0606030504020204"/>
              </a:rPr>
              <a:t>int</a:t>
            </a:r>
            <a:r>
              <a:rPr lang="es-CO" sz="1400" dirty="0" smtClean="0">
                <a:solidFill>
                  <a:schemeClr val="tx1">
                    <a:lumMod val="75000"/>
                    <a:lumOff val="25000"/>
                  </a:schemeClr>
                </a:solidFill>
                <a:latin typeface="Open Sans" panose="020B0606030504020204"/>
              </a:rPr>
              <a:t> </a:t>
            </a:r>
            <a:r>
              <a:rPr lang="es-CO" sz="1400" dirty="0" err="1">
                <a:solidFill>
                  <a:schemeClr val="tx1">
                    <a:lumMod val="75000"/>
                    <a:lumOff val="25000"/>
                  </a:schemeClr>
                </a:solidFill>
                <a:latin typeface="Open Sans" panose="020B0606030504020204"/>
              </a:rPr>
              <a:t>x,y</a:t>
            </a:r>
            <a:r>
              <a:rPr lang="es-CO" sz="1400" dirty="0">
                <a:solidFill>
                  <a:schemeClr val="tx1">
                    <a:lumMod val="75000"/>
                    <a:lumOff val="25000"/>
                  </a:schemeClr>
                </a:solidFill>
                <a:latin typeface="Open Sans" panose="020B0606030504020204"/>
              </a:rPr>
              <a:t>;</a:t>
            </a:r>
          </a:p>
          <a:p>
            <a:r>
              <a:rPr lang="es-CO" sz="1400" dirty="0">
                <a:solidFill>
                  <a:schemeClr val="tx1">
                    <a:lumMod val="75000"/>
                    <a:lumOff val="25000"/>
                  </a:schemeClr>
                </a:solidFill>
                <a:latin typeface="Open Sans" panose="020B0606030504020204"/>
              </a:rPr>
              <a:t>y=(x&gt;10) ? 100 : 200</a:t>
            </a:r>
            <a:r>
              <a:rPr lang="es-CO" sz="1400" dirty="0" smtClean="0">
                <a:solidFill>
                  <a:schemeClr val="tx1">
                    <a:lumMod val="75000"/>
                    <a:lumOff val="25000"/>
                  </a:schemeClr>
                </a:solidFill>
                <a:latin typeface="Open Sans" panose="020B0606030504020204"/>
              </a:rPr>
              <a:t>;</a:t>
            </a:r>
          </a:p>
          <a:p>
            <a:endParaRPr lang="es-CO" sz="1400" dirty="0">
              <a:solidFill>
                <a:schemeClr val="tx1">
                  <a:lumMod val="75000"/>
                  <a:lumOff val="25000"/>
                </a:schemeClr>
              </a:solidFill>
              <a:latin typeface="Open Sans" panose="020B0606030504020204"/>
            </a:endParaRPr>
          </a:p>
          <a:p>
            <a:r>
              <a:rPr lang="es-CO" sz="1400" dirty="0">
                <a:solidFill>
                  <a:schemeClr val="tx1">
                    <a:lumMod val="75000"/>
                    <a:lumOff val="25000"/>
                  </a:schemeClr>
                </a:solidFill>
                <a:latin typeface="Open Sans" panose="020B0606030504020204"/>
              </a:rPr>
              <a:t>Asignara el valor 100 a y si x es mayor de 10, y el valor 200 en caso contrario</a:t>
            </a:r>
            <a:r>
              <a:rPr lang="es-CO" sz="1400" dirty="0" smtClean="0">
                <a:solidFill>
                  <a:schemeClr val="tx1">
                    <a:lumMod val="75000"/>
                    <a:lumOff val="25000"/>
                  </a:schemeClr>
                </a:solidFill>
                <a:latin typeface="Open Sans" panose="020B0606030504020204"/>
              </a:rPr>
              <a:t>.</a:t>
            </a:r>
          </a:p>
          <a:p>
            <a:endParaRPr lang="es-CO" sz="1400" dirty="0">
              <a:solidFill>
                <a:schemeClr val="tx1">
                  <a:lumMod val="75000"/>
                  <a:lumOff val="25000"/>
                </a:schemeClr>
              </a:solidFill>
              <a:latin typeface="Open Sans" panose="020B0606030504020204"/>
            </a:endParaRPr>
          </a:p>
          <a:p>
            <a:r>
              <a:rPr lang="es-CO" sz="1400" dirty="0" err="1">
                <a:solidFill>
                  <a:schemeClr val="tx1">
                    <a:lumMod val="75000"/>
                    <a:lumOff val="25000"/>
                  </a:schemeClr>
                </a:solidFill>
                <a:latin typeface="Open Sans" panose="020B0606030504020204"/>
              </a:rPr>
              <a:t>int</a:t>
            </a:r>
            <a:r>
              <a:rPr lang="es-CO" sz="1400" dirty="0">
                <a:solidFill>
                  <a:schemeClr val="tx1">
                    <a:lumMod val="75000"/>
                    <a:lumOff val="25000"/>
                  </a:schemeClr>
                </a:solidFill>
                <a:latin typeface="Open Sans" panose="020B0606030504020204"/>
              </a:rPr>
              <a:t> t;</a:t>
            </a:r>
          </a:p>
          <a:p>
            <a:r>
              <a:rPr lang="es-CO" sz="1400" dirty="0">
                <a:solidFill>
                  <a:schemeClr val="tx1">
                    <a:lumMod val="75000"/>
                    <a:lumOff val="25000"/>
                  </a:schemeClr>
                </a:solidFill>
                <a:latin typeface="Open Sans" panose="020B0606030504020204"/>
              </a:rPr>
              <a:t>(t) ? f1(t)+f2() : </a:t>
            </a:r>
            <a:r>
              <a:rPr lang="es-CO" sz="1400" dirty="0" err="1">
                <a:solidFill>
                  <a:schemeClr val="tx1">
                    <a:lumMod val="75000"/>
                    <a:lumOff val="25000"/>
                  </a:schemeClr>
                </a:solidFill>
                <a:latin typeface="Open Sans" panose="020B0606030504020204"/>
              </a:rPr>
              <a:t>printf</a:t>
            </a:r>
            <a:r>
              <a:rPr lang="es-CO" sz="1400" dirty="0">
                <a:solidFill>
                  <a:schemeClr val="tx1">
                    <a:lumMod val="75000"/>
                    <a:lumOff val="25000"/>
                  </a:schemeClr>
                </a:solidFill>
                <a:latin typeface="Open Sans" panose="020B0606030504020204"/>
              </a:rPr>
              <a:t>(“t vale cero”);</a:t>
            </a:r>
          </a:p>
          <a:p>
            <a:r>
              <a:rPr lang="es-CO" sz="1400" dirty="0">
                <a:solidFill>
                  <a:schemeClr val="tx1">
                    <a:lumMod val="75000"/>
                    <a:lumOff val="25000"/>
                  </a:schemeClr>
                </a:solidFill>
                <a:latin typeface="Open Sans" panose="020B0606030504020204"/>
              </a:rPr>
              <a:t>Ejecutará las funciones f1() y f2() si t es distinto de cero, y la función </a:t>
            </a:r>
            <a:r>
              <a:rPr lang="es-CO" sz="1400" dirty="0" err="1">
                <a:solidFill>
                  <a:schemeClr val="tx1">
                    <a:lumMod val="75000"/>
                    <a:lumOff val="25000"/>
                  </a:schemeClr>
                </a:solidFill>
                <a:latin typeface="Open Sans" panose="020B0606030504020204"/>
              </a:rPr>
              <a:t>printf</a:t>
            </a:r>
            <a:r>
              <a:rPr lang="es-CO" sz="1400" dirty="0">
                <a:solidFill>
                  <a:schemeClr val="tx1">
                    <a:lumMod val="75000"/>
                    <a:lumOff val="25000"/>
                  </a:schemeClr>
                </a:solidFill>
                <a:latin typeface="Open Sans" panose="020B0606030504020204"/>
              </a:rPr>
              <a:t> si t vale cero.</a:t>
            </a:r>
          </a:p>
        </p:txBody>
      </p:sp>
      <p:sp>
        <p:nvSpPr>
          <p:cNvPr id="23" name="Rectángulo redondeado 22"/>
          <p:cNvSpPr/>
          <p:nvPr/>
        </p:nvSpPr>
        <p:spPr>
          <a:xfrm>
            <a:off x="7578335" y="4624010"/>
            <a:ext cx="1409700" cy="348968"/>
          </a:xfrm>
          <a:prstGeom prst="roundRect">
            <a:avLst/>
          </a:prstGeom>
          <a:solidFill>
            <a:srgbClr val="71DAFF"/>
          </a:solidFill>
          <a:ln>
            <a:solidFill>
              <a:schemeClr val="accent1">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solidFill>
                  <a:schemeClr val="accent1">
                    <a:lumMod val="50000"/>
                  </a:schemeClr>
                </a:solidFill>
              </a:rPr>
              <a:t>CONTINUAR</a:t>
            </a:r>
            <a:endParaRPr lang="es-CO" dirty="0">
              <a:solidFill>
                <a:schemeClr val="accent1">
                  <a:lumMod val="50000"/>
                </a:schemeClr>
              </a:solidFill>
            </a:endParaRPr>
          </a:p>
        </p:txBody>
      </p:sp>
      <p:pic>
        <p:nvPicPr>
          <p:cNvPr id="24" name="Imagen 23"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6124" y="4701745"/>
            <a:ext cx="485787" cy="603316"/>
          </a:xfrm>
          <a:prstGeom prst="rect">
            <a:avLst/>
          </a:prstGeom>
        </p:spPr>
      </p:pic>
    </p:spTree>
    <p:extLst>
      <p:ext uri="{BB962C8B-B14F-4D97-AF65-F5344CB8AC3E}">
        <p14:creationId xmlns:p14="http://schemas.microsoft.com/office/powerpoint/2010/main" val="12406323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Rectángulo redondeado"/>
          <p:cNvSpPr/>
          <p:nvPr/>
        </p:nvSpPr>
        <p:spPr>
          <a:xfrm>
            <a:off x="8707947" y="1741344"/>
            <a:ext cx="2507597" cy="545911"/>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latin typeface="Open Sans" panose="020B0606030504020204"/>
              </a:rPr>
              <a:t>Tipo de datos </a:t>
            </a:r>
            <a:endParaRPr lang="es-CO" sz="1400" dirty="0">
              <a:latin typeface="Open Sans" panose="020B0606030504020204"/>
            </a:endParaRPr>
          </a:p>
        </p:txBody>
      </p:sp>
      <p:sp>
        <p:nvSpPr>
          <p:cNvPr id="19" name="18 CuadroTexto"/>
          <p:cNvSpPr txBox="1"/>
          <p:nvPr/>
        </p:nvSpPr>
        <p:spPr>
          <a:xfrm>
            <a:off x="5669684" y="2183643"/>
            <a:ext cx="2544030" cy="646331"/>
          </a:xfrm>
          <a:prstGeom prst="rect">
            <a:avLst/>
          </a:prstGeom>
          <a:noFill/>
        </p:spPr>
        <p:txBody>
          <a:bodyPr wrap="none" rtlCol="0">
            <a:spAutoFit/>
          </a:bodyPr>
          <a:lstStyle/>
          <a:p>
            <a:r>
              <a:rPr lang="es-CO" sz="1400" b="1" dirty="0">
                <a:solidFill>
                  <a:schemeClr val="tx1">
                    <a:lumMod val="75000"/>
                    <a:lumOff val="25000"/>
                  </a:schemeClr>
                </a:solidFill>
                <a:latin typeface="Open Sans"/>
              </a:rPr>
              <a:t>Transistor de potencia BJT</a:t>
            </a:r>
            <a:r>
              <a:rPr lang="es-CO" b="1" dirty="0"/>
              <a:t>:</a:t>
            </a:r>
            <a:endParaRPr lang="es-CO" dirty="0"/>
          </a:p>
          <a:p>
            <a:endParaRPr lang="es-CO" dirty="0"/>
          </a:p>
        </p:txBody>
      </p:sp>
      <p:sp>
        <p:nvSpPr>
          <p:cNvPr id="32" name="31 Rectángulo redondeado"/>
          <p:cNvSpPr/>
          <p:nvPr/>
        </p:nvSpPr>
        <p:spPr>
          <a:xfrm>
            <a:off x="8707946" y="2908205"/>
            <a:ext cx="2507597" cy="545911"/>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latin typeface="Open Sans" panose="020B0606030504020204"/>
              </a:rPr>
              <a:t>Creación de comentarios </a:t>
            </a:r>
            <a:endParaRPr lang="es-CO" sz="1400" dirty="0">
              <a:latin typeface="Open Sans" panose="020B0606030504020204"/>
            </a:endParaRPr>
          </a:p>
        </p:txBody>
      </p:sp>
      <p:sp>
        <p:nvSpPr>
          <p:cNvPr id="34" name="33 Rectángulo redondeado"/>
          <p:cNvSpPr/>
          <p:nvPr/>
        </p:nvSpPr>
        <p:spPr>
          <a:xfrm>
            <a:off x="8707945" y="4075066"/>
            <a:ext cx="2507597" cy="545911"/>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latin typeface="Open Sans" panose="020B0606030504020204"/>
              </a:rPr>
              <a:t>Programación de puertos los digitales </a:t>
            </a:r>
            <a:endParaRPr lang="es-CO" sz="1400" dirty="0">
              <a:latin typeface="Open Sans" panose="020B0606030504020204"/>
            </a:endParaRPr>
          </a:p>
        </p:txBody>
      </p:sp>
      <p:sp>
        <p:nvSpPr>
          <p:cNvPr id="2" name="1 CuadroTexto"/>
          <p:cNvSpPr txBox="1"/>
          <p:nvPr/>
        </p:nvSpPr>
        <p:spPr>
          <a:xfrm>
            <a:off x="699521" y="1660526"/>
            <a:ext cx="6760998" cy="446276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 </a:t>
            </a:r>
            <a:endParaRPr lang="es-CO" sz="1400" dirty="0">
              <a:solidFill>
                <a:schemeClr val="tx1">
                  <a:lumMod val="75000"/>
                  <a:lumOff val="25000"/>
                </a:schemeClr>
              </a:solidFill>
              <a:latin typeface="Open Sans"/>
            </a:endParaRPr>
          </a:p>
          <a:p>
            <a:pPr algn="just"/>
            <a:r>
              <a:rPr lang="es-CO" sz="1400" b="1" dirty="0">
                <a:solidFill>
                  <a:schemeClr val="tx1">
                    <a:lumMod val="75000"/>
                    <a:lumOff val="25000"/>
                  </a:schemeClr>
                </a:solidFill>
                <a:latin typeface="Open Sans"/>
              </a:rPr>
              <a:t>El operador ? se usa para reemplazar las sentencias </a:t>
            </a:r>
            <a:r>
              <a:rPr lang="es-CO" sz="1400" b="1" dirty="0" err="1">
                <a:solidFill>
                  <a:schemeClr val="tx1">
                    <a:lumMod val="75000"/>
                    <a:lumOff val="25000"/>
                  </a:schemeClr>
                </a:solidFill>
                <a:latin typeface="Open Sans"/>
              </a:rPr>
              <a:t>if</a:t>
            </a:r>
            <a:r>
              <a:rPr lang="es-CO" sz="1400" b="1" dirty="0">
                <a:solidFill>
                  <a:schemeClr val="tx1">
                    <a:lumMod val="75000"/>
                    <a:lumOff val="25000"/>
                  </a:schemeClr>
                </a:solidFill>
                <a:latin typeface="Open Sans"/>
              </a:rPr>
              <a:t>/</a:t>
            </a:r>
            <a:r>
              <a:rPr lang="es-CO" sz="1400" b="1" dirty="0" err="1">
                <a:solidFill>
                  <a:schemeClr val="tx1">
                    <a:lumMod val="75000"/>
                    <a:lumOff val="25000"/>
                  </a:schemeClr>
                </a:solidFill>
                <a:latin typeface="Open Sans"/>
              </a:rPr>
              <a:t>else</a:t>
            </a:r>
            <a:r>
              <a:rPr lang="es-CO" sz="1400" b="1" dirty="0">
                <a:solidFill>
                  <a:schemeClr val="tx1">
                    <a:lumMod val="75000"/>
                    <a:lumOff val="25000"/>
                  </a:schemeClr>
                </a:solidFill>
                <a:latin typeface="Open Sans"/>
              </a:rPr>
              <a:t> (que veremos con posterioridad) de formato general:</a:t>
            </a:r>
          </a:p>
          <a:p>
            <a:pPr algn="just"/>
            <a:r>
              <a:rPr lang="es-CO" sz="1400" b="1" dirty="0" err="1">
                <a:solidFill>
                  <a:schemeClr val="tx1">
                    <a:lumMod val="75000"/>
                    <a:lumOff val="25000"/>
                  </a:schemeClr>
                </a:solidFill>
                <a:latin typeface="Open Sans"/>
              </a:rPr>
              <a:t>if</a:t>
            </a:r>
            <a:r>
              <a:rPr lang="es-CO" sz="1400" b="1" dirty="0">
                <a:solidFill>
                  <a:schemeClr val="tx1">
                    <a:lumMod val="75000"/>
                    <a:lumOff val="25000"/>
                  </a:schemeClr>
                </a:solidFill>
                <a:latin typeface="Open Sans"/>
              </a:rPr>
              <a:t> (condición) expresión; </a:t>
            </a:r>
            <a:r>
              <a:rPr lang="es-CO" sz="1400" b="1" dirty="0" err="1" smtClean="0">
                <a:solidFill>
                  <a:schemeClr val="tx1">
                    <a:lumMod val="75000"/>
                    <a:lumOff val="25000"/>
                  </a:schemeClr>
                </a:solidFill>
                <a:latin typeface="Open Sans"/>
              </a:rPr>
              <a:t>else</a:t>
            </a:r>
            <a:r>
              <a:rPr lang="es-CO" sz="1400" b="1" dirty="0" smtClean="0">
                <a:solidFill>
                  <a:schemeClr val="tx1">
                    <a:lumMod val="75000"/>
                    <a:lumOff val="25000"/>
                  </a:schemeClr>
                </a:solidFill>
                <a:latin typeface="Open Sans"/>
              </a:rPr>
              <a:t> </a:t>
            </a:r>
            <a:r>
              <a:rPr lang="es-CO" sz="1400" b="1" dirty="0">
                <a:solidFill>
                  <a:schemeClr val="tx1">
                    <a:lumMod val="75000"/>
                    <a:lumOff val="25000"/>
                  </a:schemeClr>
                </a:solidFill>
                <a:latin typeface="Open Sans"/>
              </a:rPr>
              <a:t>expresión;</a:t>
            </a:r>
          </a:p>
          <a:p>
            <a:pPr algn="just"/>
            <a:r>
              <a:rPr lang="es-CO" sz="1400" b="1" dirty="0">
                <a:solidFill>
                  <a:schemeClr val="tx1">
                    <a:lumMod val="75000"/>
                    <a:lumOff val="25000"/>
                  </a:schemeClr>
                </a:solidFill>
                <a:latin typeface="Open Sans"/>
              </a:rPr>
              <a:t> Donde la expresión debe ser una expresión sencilla y no otra sentencia de C. El operador (?) es un operador triduo cuyo formato general es:</a:t>
            </a:r>
          </a:p>
          <a:p>
            <a:pPr algn="just"/>
            <a:r>
              <a:rPr lang="es-CO" sz="1400" b="1" dirty="0">
                <a:solidFill>
                  <a:schemeClr val="tx1">
                    <a:lumMod val="75000"/>
                    <a:lumOff val="25000"/>
                  </a:schemeClr>
                </a:solidFill>
                <a:latin typeface="Open Sans"/>
              </a:rPr>
              <a:t>Exp1 ? Exp2 : Exp3;</a:t>
            </a:r>
          </a:p>
          <a:p>
            <a:pPr algn="just"/>
            <a:r>
              <a:rPr lang="es-CO" sz="1400" b="1" dirty="0">
                <a:solidFill>
                  <a:schemeClr val="tx1">
                    <a:lumMod val="75000"/>
                    <a:lumOff val="25000"/>
                  </a:schemeClr>
                </a:solidFill>
                <a:latin typeface="Open Sans"/>
              </a:rPr>
              <a:t>Donde Exp1, Exp2 y Exp3 son expresiones. El operador ? evalúa la expresión</a:t>
            </a:r>
          </a:p>
          <a:p>
            <a:pPr algn="just"/>
            <a:r>
              <a:rPr lang="es-CO" sz="1400" b="1" dirty="0">
                <a:solidFill>
                  <a:schemeClr val="tx1">
                    <a:lumMod val="75000"/>
                    <a:lumOff val="25000"/>
                  </a:schemeClr>
                </a:solidFill>
                <a:latin typeface="Open Sans"/>
              </a:rPr>
              <a:t>Exp1, si es cierta se evalúa Exp2 y si es falsa se evalúa Exp3. Veamos algunos</a:t>
            </a:r>
          </a:p>
          <a:p>
            <a:pPr algn="just"/>
            <a:r>
              <a:rPr lang="es-CO" sz="1400" b="1" dirty="0">
                <a:solidFill>
                  <a:schemeClr val="tx1">
                    <a:lumMod val="75000"/>
                    <a:lumOff val="25000"/>
                  </a:schemeClr>
                </a:solidFill>
                <a:latin typeface="Open Sans"/>
              </a:rPr>
              <a:t>ejemplos:</a:t>
            </a:r>
          </a:p>
          <a:p>
            <a:pPr algn="just"/>
            <a:r>
              <a:rPr lang="es-CO" sz="1400" b="1" dirty="0" err="1">
                <a:solidFill>
                  <a:schemeClr val="tx1">
                    <a:lumMod val="75000"/>
                    <a:lumOff val="25000"/>
                  </a:schemeClr>
                </a:solidFill>
                <a:latin typeface="Open Sans"/>
              </a:rPr>
              <a:t>int</a:t>
            </a:r>
            <a:r>
              <a:rPr lang="es-CO" sz="1400" b="1" dirty="0">
                <a:solidFill>
                  <a:schemeClr val="tx1">
                    <a:lumMod val="75000"/>
                    <a:lumOff val="25000"/>
                  </a:schemeClr>
                </a:solidFill>
                <a:latin typeface="Open Sans"/>
              </a:rPr>
              <a:t> </a:t>
            </a:r>
            <a:r>
              <a:rPr lang="es-CO" sz="1400" b="1" dirty="0" err="1">
                <a:solidFill>
                  <a:schemeClr val="tx1">
                    <a:lumMod val="75000"/>
                    <a:lumOff val="25000"/>
                  </a:schemeClr>
                </a:solidFill>
                <a:latin typeface="Open Sans"/>
              </a:rPr>
              <a:t>x,y</a:t>
            </a:r>
            <a:r>
              <a:rPr lang="es-CO" sz="1400" b="1" dirty="0">
                <a:solidFill>
                  <a:schemeClr val="tx1">
                    <a:lumMod val="75000"/>
                    <a:lumOff val="25000"/>
                  </a:schemeClr>
                </a:solidFill>
                <a:latin typeface="Open Sans"/>
              </a:rPr>
              <a:t>;</a:t>
            </a:r>
          </a:p>
          <a:p>
            <a:pPr algn="just"/>
            <a:r>
              <a:rPr lang="es-CO" sz="1400" b="1" dirty="0">
                <a:solidFill>
                  <a:schemeClr val="tx1">
                    <a:lumMod val="75000"/>
                    <a:lumOff val="25000"/>
                  </a:schemeClr>
                </a:solidFill>
                <a:latin typeface="Open Sans"/>
              </a:rPr>
              <a:t>y=(x&gt;10) ? 100 : 200;</a:t>
            </a:r>
          </a:p>
          <a:p>
            <a:pPr algn="just"/>
            <a:r>
              <a:rPr lang="es-CO" sz="1400" b="1" dirty="0">
                <a:solidFill>
                  <a:schemeClr val="tx1">
                    <a:lumMod val="75000"/>
                    <a:lumOff val="25000"/>
                  </a:schemeClr>
                </a:solidFill>
                <a:latin typeface="Open Sans"/>
              </a:rPr>
              <a:t>Asignara el valor 100 a y si x es mayor de 10, y el valor 200 en caso </a:t>
            </a:r>
            <a:r>
              <a:rPr lang="es-CO" sz="1400" b="1" dirty="0" smtClean="0">
                <a:solidFill>
                  <a:schemeClr val="tx1">
                    <a:lumMod val="75000"/>
                    <a:lumOff val="25000"/>
                  </a:schemeClr>
                </a:solidFill>
                <a:latin typeface="Open Sans"/>
              </a:rPr>
              <a:t>contrario.int </a:t>
            </a:r>
            <a:r>
              <a:rPr lang="es-CO" sz="1400" b="1" dirty="0">
                <a:solidFill>
                  <a:schemeClr val="tx1">
                    <a:lumMod val="75000"/>
                    <a:lumOff val="25000"/>
                  </a:schemeClr>
                </a:solidFill>
                <a:latin typeface="Open Sans"/>
              </a:rPr>
              <a:t>t;</a:t>
            </a:r>
          </a:p>
          <a:p>
            <a:pPr algn="just"/>
            <a:r>
              <a:rPr lang="es-CO" sz="1400" b="1" dirty="0">
                <a:solidFill>
                  <a:schemeClr val="tx1">
                    <a:lumMod val="75000"/>
                    <a:lumOff val="25000"/>
                  </a:schemeClr>
                </a:solidFill>
                <a:latin typeface="Open Sans"/>
              </a:rPr>
              <a:t>(t) ? f1(t)+f2() : </a:t>
            </a:r>
            <a:r>
              <a:rPr lang="es-CO" sz="1400" b="1" dirty="0" err="1">
                <a:solidFill>
                  <a:schemeClr val="tx1">
                    <a:lumMod val="75000"/>
                    <a:lumOff val="25000"/>
                  </a:schemeClr>
                </a:solidFill>
                <a:latin typeface="Open Sans"/>
              </a:rPr>
              <a:t>printf</a:t>
            </a:r>
            <a:r>
              <a:rPr lang="es-CO" sz="1400" b="1" dirty="0">
                <a:solidFill>
                  <a:schemeClr val="tx1">
                    <a:lumMod val="75000"/>
                    <a:lumOff val="25000"/>
                  </a:schemeClr>
                </a:solidFill>
                <a:latin typeface="Open Sans"/>
              </a:rPr>
              <a:t>(“t vale cero”);</a:t>
            </a:r>
          </a:p>
          <a:p>
            <a:pPr algn="just"/>
            <a:r>
              <a:rPr lang="es-CO" sz="1400" b="1" dirty="0">
                <a:solidFill>
                  <a:schemeClr val="tx1">
                    <a:lumMod val="75000"/>
                    <a:lumOff val="25000"/>
                  </a:schemeClr>
                </a:solidFill>
                <a:latin typeface="Open Sans"/>
              </a:rPr>
              <a:t>Ejecutará las funciones f1() y f2() si t es distinto de cero, y la función </a:t>
            </a:r>
            <a:r>
              <a:rPr lang="es-CO" sz="1400" b="1" dirty="0" err="1">
                <a:solidFill>
                  <a:schemeClr val="tx1">
                    <a:lumMod val="75000"/>
                    <a:lumOff val="25000"/>
                  </a:schemeClr>
                </a:solidFill>
                <a:latin typeface="Open Sans"/>
              </a:rPr>
              <a:t>printf</a:t>
            </a:r>
            <a:r>
              <a:rPr lang="es-CO" sz="1400" b="1" dirty="0">
                <a:solidFill>
                  <a:schemeClr val="tx1">
                    <a:lumMod val="75000"/>
                    <a:lumOff val="25000"/>
                  </a:schemeClr>
                </a:solidFill>
                <a:latin typeface="Open Sans"/>
              </a:rPr>
              <a:t> si t vale cero.</a:t>
            </a:r>
          </a:p>
          <a:p>
            <a:pPr algn="just"/>
            <a:endParaRPr lang="es-CO" sz="1400" dirty="0" smtClean="0">
              <a:solidFill>
                <a:schemeClr val="tx1">
                  <a:lumMod val="75000"/>
                  <a:lumOff val="25000"/>
                </a:schemeClr>
              </a:solidFill>
              <a:latin typeface="Open Sans"/>
            </a:endParaRPr>
          </a:p>
          <a:p>
            <a:endParaRPr lang="es-CO" dirty="0"/>
          </a:p>
        </p:txBody>
      </p:sp>
      <p:sp>
        <p:nvSpPr>
          <p:cNvPr id="21" name="14 Rectángulo redondeado"/>
          <p:cNvSpPr/>
          <p:nvPr/>
        </p:nvSpPr>
        <p:spPr>
          <a:xfrm>
            <a:off x="8707945" y="5241927"/>
            <a:ext cx="2507597" cy="545911"/>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latin typeface="Open Sans" panose="020B0606030504020204"/>
              </a:rPr>
              <a:t>Funciones para trabajar con </a:t>
            </a:r>
            <a:r>
              <a:rPr lang="es-CO" sz="1400" dirty="0" err="1" smtClean="0">
                <a:latin typeface="Open Sans" panose="020B0606030504020204"/>
              </a:rPr>
              <a:t>BITs</a:t>
            </a:r>
            <a:endParaRPr lang="es-CO" sz="1400" dirty="0">
              <a:latin typeface="Open Sans" panose="020B0606030504020204"/>
            </a:endParaRPr>
          </a:p>
        </p:txBody>
      </p:sp>
      <p:pic>
        <p:nvPicPr>
          <p:cNvPr id="10" name="Imagen 9"/>
          <p:cNvPicPr>
            <a:picLocks noChangeAspect="1"/>
          </p:cNvPicPr>
          <p:nvPr/>
        </p:nvPicPr>
        <p:blipFill>
          <a:blip r:embed="rId2"/>
          <a:stretch>
            <a:fillRect/>
          </a:stretch>
        </p:blipFill>
        <p:spPr>
          <a:xfrm>
            <a:off x="10740038" y="1946536"/>
            <a:ext cx="614744" cy="622940"/>
          </a:xfrm>
          <a:prstGeom prst="rect">
            <a:avLst/>
          </a:prstGeom>
        </p:spPr>
      </p:pic>
      <p:sp>
        <p:nvSpPr>
          <p:cNvPr id="3" name="Redondear rectángulo de esquina diagonal 2"/>
          <p:cNvSpPr/>
          <p:nvPr/>
        </p:nvSpPr>
        <p:spPr>
          <a:xfrm>
            <a:off x="602018" y="1660526"/>
            <a:ext cx="7611690" cy="4046494"/>
          </a:xfrm>
          <a:prstGeom prst="round2DiagRect">
            <a:avLst>
              <a:gd name="adj1" fmla="val 16667"/>
              <a:gd name="adj2" fmla="val 10985"/>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14" name="Rectángulo redondeado 13"/>
          <p:cNvSpPr/>
          <p:nvPr/>
        </p:nvSpPr>
        <p:spPr>
          <a:xfrm>
            <a:off x="345474" y="1455475"/>
            <a:ext cx="11384410" cy="4591363"/>
          </a:xfrm>
          <a:prstGeom prst="roundRect">
            <a:avLst/>
          </a:prstGeom>
          <a:noFill/>
          <a:ln w="57150">
            <a:solidFill>
              <a:schemeClr val="accent1">
                <a:lumMod val="50000"/>
              </a:schemeClr>
            </a:solidFill>
            <a:prstDash val="sys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spTree>
    <p:extLst>
      <p:ext uri="{BB962C8B-B14F-4D97-AF65-F5344CB8AC3E}">
        <p14:creationId xmlns:p14="http://schemas.microsoft.com/office/powerpoint/2010/main" val="36762164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Rectángulo redondeado"/>
          <p:cNvSpPr/>
          <p:nvPr/>
        </p:nvSpPr>
        <p:spPr>
          <a:xfrm>
            <a:off x="8707947" y="1741344"/>
            <a:ext cx="2507597" cy="545911"/>
          </a:xfrm>
          <a:prstGeom prst="roundRect">
            <a:avLst/>
          </a:prstGeom>
          <a:solidFill>
            <a:schemeClr val="bg1"/>
          </a:solidFill>
          <a:ln w="38100">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solidFill>
                  <a:schemeClr val="accent1">
                    <a:lumMod val="50000"/>
                  </a:schemeClr>
                </a:solidFill>
                <a:latin typeface="Open Sans" panose="020B0606030504020204"/>
              </a:rPr>
              <a:t>Tipo de datos </a:t>
            </a:r>
            <a:endParaRPr lang="es-CO" sz="1400" dirty="0">
              <a:solidFill>
                <a:schemeClr val="accent1">
                  <a:lumMod val="50000"/>
                </a:schemeClr>
              </a:solidFill>
              <a:latin typeface="Open Sans" panose="020B0606030504020204"/>
            </a:endParaRPr>
          </a:p>
        </p:txBody>
      </p:sp>
      <p:sp>
        <p:nvSpPr>
          <p:cNvPr id="19" name="18 CuadroTexto"/>
          <p:cNvSpPr txBox="1"/>
          <p:nvPr/>
        </p:nvSpPr>
        <p:spPr>
          <a:xfrm>
            <a:off x="5669684" y="2183643"/>
            <a:ext cx="2544030" cy="646331"/>
          </a:xfrm>
          <a:prstGeom prst="rect">
            <a:avLst/>
          </a:prstGeom>
          <a:noFill/>
        </p:spPr>
        <p:txBody>
          <a:bodyPr wrap="none" rtlCol="0">
            <a:spAutoFit/>
          </a:bodyPr>
          <a:lstStyle/>
          <a:p>
            <a:r>
              <a:rPr lang="es-CO" sz="1400" b="1" dirty="0">
                <a:solidFill>
                  <a:schemeClr val="tx1">
                    <a:lumMod val="75000"/>
                    <a:lumOff val="25000"/>
                  </a:schemeClr>
                </a:solidFill>
                <a:latin typeface="Open Sans"/>
              </a:rPr>
              <a:t>Transistor de potencia BJT</a:t>
            </a:r>
            <a:r>
              <a:rPr lang="es-CO" b="1" dirty="0"/>
              <a:t>:</a:t>
            </a:r>
            <a:endParaRPr lang="es-CO" dirty="0"/>
          </a:p>
          <a:p>
            <a:endParaRPr lang="es-CO" dirty="0"/>
          </a:p>
        </p:txBody>
      </p:sp>
      <p:sp>
        <p:nvSpPr>
          <p:cNvPr id="32" name="31 Rectángulo redondeado"/>
          <p:cNvSpPr/>
          <p:nvPr/>
        </p:nvSpPr>
        <p:spPr>
          <a:xfrm>
            <a:off x="8707946" y="2908205"/>
            <a:ext cx="2507597" cy="545911"/>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latin typeface="Open Sans" panose="020B0606030504020204"/>
              </a:rPr>
              <a:t>Creación de comentarios </a:t>
            </a:r>
            <a:endParaRPr lang="es-CO" sz="1400" dirty="0">
              <a:latin typeface="Open Sans" panose="020B0606030504020204"/>
            </a:endParaRPr>
          </a:p>
        </p:txBody>
      </p:sp>
      <p:sp>
        <p:nvSpPr>
          <p:cNvPr id="34" name="33 Rectángulo redondeado"/>
          <p:cNvSpPr/>
          <p:nvPr/>
        </p:nvSpPr>
        <p:spPr>
          <a:xfrm>
            <a:off x="8707945" y="4075066"/>
            <a:ext cx="2507597" cy="545911"/>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latin typeface="Open Sans" panose="020B0606030504020204"/>
              </a:rPr>
              <a:t>Programación de puertos los digitales </a:t>
            </a:r>
            <a:endParaRPr lang="es-CO" sz="1400" dirty="0">
              <a:latin typeface="Open Sans" panose="020B0606030504020204"/>
            </a:endParaRPr>
          </a:p>
        </p:txBody>
      </p:sp>
      <p:sp>
        <p:nvSpPr>
          <p:cNvPr id="2" name="1 CuadroTexto"/>
          <p:cNvSpPr txBox="1"/>
          <p:nvPr/>
        </p:nvSpPr>
        <p:spPr>
          <a:xfrm>
            <a:off x="699521" y="1660526"/>
            <a:ext cx="6760998" cy="446276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 </a:t>
            </a:r>
            <a:endParaRPr lang="es-CO" sz="1400" dirty="0">
              <a:solidFill>
                <a:schemeClr val="tx1">
                  <a:lumMod val="75000"/>
                  <a:lumOff val="25000"/>
                </a:schemeClr>
              </a:solidFill>
              <a:latin typeface="Open Sans"/>
            </a:endParaRPr>
          </a:p>
          <a:p>
            <a:pPr algn="just"/>
            <a:r>
              <a:rPr lang="es-CO" sz="1400" b="1" dirty="0">
                <a:solidFill>
                  <a:schemeClr val="tx1">
                    <a:lumMod val="75000"/>
                    <a:lumOff val="25000"/>
                  </a:schemeClr>
                </a:solidFill>
                <a:latin typeface="Open Sans"/>
              </a:rPr>
              <a:t>El operador ? se usa para reemplazar las sentencias </a:t>
            </a:r>
            <a:r>
              <a:rPr lang="es-CO" sz="1400" b="1" dirty="0" err="1">
                <a:solidFill>
                  <a:schemeClr val="tx1">
                    <a:lumMod val="75000"/>
                    <a:lumOff val="25000"/>
                  </a:schemeClr>
                </a:solidFill>
                <a:latin typeface="Open Sans"/>
              </a:rPr>
              <a:t>if</a:t>
            </a:r>
            <a:r>
              <a:rPr lang="es-CO" sz="1400" b="1" dirty="0">
                <a:solidFill>
                  <a:schemeClr val="tx1">
                    <a:lumMod val="75000"/>
                    <a:lumOff val="25000"/>
                  </a:schemeClr>
                </a:solidFill>
                <a:latin typeface="Open Sans"/>
              </a:rPr>
              <a:t>/</a:t>
            </a:r>
            <a:r>
              <a:rPr lang="es-CO" sz="1400" b="1" dirty="0" err="1">
                <a:solidFill>
                  <a:schemeClr val="tx1">
                    <a:lumMod val="75000"/>
                    <a:lumOff val="25000"/>
                  </a:schemeClr>
                </a:solidFill>
                <a:latin typeface="Open Sans"/>
              </a:rPr>
              <a:t>else</a:t>
            </a:r>
            <a:r>
              <a:rPr lang="es-CO" sz="1400" b="1" dirty="0">
                <a:solidFill>
                  <a:schemeClr val="tx1">
                    <a:lumMod val="75000"/>
                    <a:lumOff val="25000"/>
                  </a:schemeClr>
                </a:solidFill>
                <a:latin typeface="Open Sans"/>
              </a:rPr>
              <a:t> (que veremos con posterioridad) de formato general:</a:t>
            </a:r>
          </a:p>
          <a:p>
            <a:pPr algn="just"/>
            <a:r>
              <a:rPr lang="es-CO" sz="1400" b="1" dirty="0" err="1">
                <a:solidFill>
                  <a:schemeClr val="tx1">
                    <a:lumMod val="75000"/>
                    <a:lumOff val="25000"/>
                  </a:schemeClr>
                </a:solidFill>
                <a:latin typeface="Open Sans"/>
              </a:rPr>
              <a:t>if</a:t>
            </a:r>
            <a:r>
              <a:rPr lang="es-CO" sz="1400" b="1" dirty="0">
                <a:solidFill>
                  <a:schemeClr val="tx1">
                    <a:lumMod val="75000"/>
                    <a:lumOff val="25000"/>
                  </a:schemeClr>
                </a:solidFill>
                <a:latin typeface="Open Sans"/>
              </a:rPr>
              <a:t> (condición) expresión; </a:t>
            </a:r>
            <a:r>
              <a:rPr lang="es-CO" sz="1400" b="1" dirty="0" err="1" smtClean="0">
                <a:solidFill>
                  <a:schemeClr val="tx1">
                    <a:lumMod val="75000"/>
                    <a:lumOff val="25000"/>
                  </a:schemeClr>
                </a:solidFill>
                <a:latin typeface="Open Sans"/>
              </a:rPr>
              <a:t>else</a:t>
            </a:r>
            <a:r>
              <a:rPr lang="es-CO" sz="1400" b="1" dirty="0" smtClean="0">
                <a:solidFill>
                  <a:schemeClr val="tx1">
                    <a:lumMod val="75000"/>
                    <a:lumOff val="25000"/>
                  </a:schemeClr>
                </a:solidFill>
                <a:latin typeface="Open Sans"/>
              </a:rPr>
              <a:t> </a:t>
            </a:r>
            <a:r>
              <a:rPr lang="es-CO" sz="1400" b="1" dirty="0">
                <a:solidFill>
                  <a:schemeClr val="tx1">
                    <a:lumMod val="75000"/>
                    <a:lumOff val="25000"/>
                  </a:schemeClr>
                </a:solidFill>
                <a:latin typeface="Open Sans"/>
              </a:rPr>
              <a:t>expresión;</a:t>
            </a:r>
          </a:p>
          <a:p>
            <a:pPr algn="just"/>
            <a:r>
              <a:rPr lang="es-CO" sz="1400" b="1" dirty="0">
                <a:solidFill>
                  <a:schemeClr val="tx1">
                    <a:lumMod val="75000"/>
                    <a:lumOff val="25000"/>
                  </a:schemeClr>
                </a:solidFill>
                <a:latin typeface="Open Sans"/>
              </a:rPr>
              <a:t> Donde la expresión debe ser una expresión sencilla y no otra sentencia de C. El operador (?) es un operador triduo cuyo formato general es:</a:t>
            </a:r>
          </a:p>
          <a:p>
            <a:pPr algn="just"/>
            <a:r>
              <a:rPr lang="es-CO" sz="1400" b="1" dirty="0">
                <a:solidFill>
                  <a:schemeClr val="tx1">
                    <a:lumMod val="75000"/>
                    <a:lumOff val="25000"/>
                  </a:schemeClr>
                </a:solidFill>
                <a:latin typeface="Open Sans"/>
              </a:rPr>
              <a:t>Exp1 ? Exp2 : Exp3;</a:t>
            </a:r>
          </a:p>
          <a:p>
            <a:pPr algn="just"/>
            <a:r>
              <a:rPr lang="es-CO" sz="1400" b="1" dirty="0">
                <a:solidFill>
                  <a:schemeClr val="tx1">
                    <a:lumMod val="75000"/>
                    <a:lumOff val="25000"/>
                  </a:schemeClr>
                </a:solidFill>
                <a:latin typeface="Open Sans"/>
              </a:rPr>
              <a:t>Donde Exp1, Exp2 y Exp3 son expresiones. El operador ? evalúa la expresión</a:t>
            </a:r>
          </a:p>
          <a:p>
            <a:pPr algn="just"/>
            <a:r>
              <a:rPr lang="es-CO" sz="1400" b="1" dirty="0">
                <a:solidFill>
                  <a:schemeClr val="tx1">
                    <a:lumMod val="75000"/>
                    <a:lumOff val="25000"/>
                  </a:schemeClr>
                </a:solidFill>
                <a:latin typeface="Open Sans"/>
              </a:rPr>
              <a:t>Exp1, si es cierta se evalúa Exp2 y si es falsa se evalúa Exp3. Veamos algunos</a:t>
            </a:r>
          </a:p>
          <a:p>
            <a:pPr algn="just"/>
            <a:r>
              <a:rPr lang="es-CO" sz="1400" b="1" dirty="0">
                <a:solidFill>
                  <a:schemeClr val="tx1">
                    <a:lumMod val="75000"/>
                    <a:lumOff val="25000"/>
                  </a:schemeClr>
                </a:solidFill>
                <a:latin typeface="Open Sans"/>
              </a:rPr>
              <a:t>ejemplos:</a:t>
            </a:r>
          </a:p>
          <a:p>
            <a:pPr algn="just"/>
            <a:r>
              <a:rPr lang="es-CO" sz="1400" b="1" dirty="0" err="1">
                <a:solidFill>
                  <a:schemeClr val="tx1">
                    <a:lumMod val="75000"/>
                    <a:lumOff val="25000"/>
                  </a:schemeClr>
                </a:solidFill>
                <a:latin typeface="Open Sans"/>
              </a:rPr>
              <a:t>int</a:t>
            </a:r>
            <a:r>
              <a:rPr lang="es-CO" sz="1400" b="1" dirty="0">
                <a:solidFill>
                  <a:schemeClr val="tx1">
                    <a:lumMod val="75000"/>
                    <a:lumOff val="25000"/>
                  </a:schemeClr>
                </a:solidFill>
                <a:latin typeface="Open Sans"/>
              </a:rPr>
              <a:t> </a:t>
            </a:r>
            <a:r>
              <a:rPr lang="es-CO" sz="1400" b="1" dirty="0" err="1">
                <a:solidFill>
                  <a:schemeClr val="tx1">
                    <a:lumMod val="75000"/>
                    <a:lumOff val="25000"/>
                  </a:schemeClr>
                </a:solidFill>
                <a:latin typeface="Open Sans"/>
              </a:rPr>
              <a:t>x,y</a:t>
            </a:r>
            <a:r>
              <a:rPr lang="es-CO" sz="1400" b="1" dirty="0">
                <a:solidFill>
                  <a:schemeClr val="tx1">
                    <a:lumMod val="75000"/>
                    <a:lumOff val="25000"/>
                  </a:schemeClr>
                </a:solidFill>
                <a:latin typeface="Open Sans"/>
              </a:rPr>
              <a:t>;</a:t>
            </a:r>
          </a:p>
          <a:p>
            <a:pPr algn="just"/>
            <a:r>
              <a:rPr lang="es-CO" sz="1400" b="1" dirty="0">
                <a:solidFill>
                  <a:schemeClr val="tx1">
                    <a:lumMod val="75000"/>
                    <a:lumOff val="25000"/>
                  </a:schemeClr>
                </a:solidFill>
                <a:latin typeface="Open Sans"/>
              </a:rPr>
              <a:t>y=(x&gt;10) ? 100 : 200;</a:t>
            </a:r>
          </a:p>
          <a:p>
            <a:pPr algn="just"/>
            <a:r>
              <a:rPr lang="es-CO" sz="1400" b="1" dirty="0">
                <a:solidFill>
                  <a:schemeClr val="tx1">
                    <a:lumMod val="75000"/>
                    <a:lumOff val="25000"/>
                  </a:schemeClr>
                </a:solidFill>
                <a:latin typeface="Open Sans"/>
              </a:rPr>
              <a:t>Asignara el valor 100 a y si x es mayor de 10, y el valor 200 en caso </a:t>
            </a:r>
            <a:r>
              <a:rPr lang="es-CO" sz="1400" b="1" dirty="0" smtClean="0">
                <a:solidFill>
                  <a:schemeClr val="tx1">
                    <a:lumMod val="75000"/>
                    <a:lumOff val="25000"/>
                  </a:schemeClr>
                </a:solidFill>
                <a:latin typeface="Open Sans"/>
              </a:rPr>
              <a:t>contrario.int </a:t>
            </a:r>
            <a:r>
              <a:rPr lang="es-CO" sz="1400" b="1" dirty="0">
                <a:solidFill>
                  <a:schemeClr val="tx1">
                    <a:lumMod val="75000"/>
                    <a:lumOff val="25000"/>
                  </a:schemeClr>
                </a:solidFill>
                <a:latin typeface="Open Sans"/>
              </a:rPr>
              <a:t>t;</a:t>
            </a:r>
          </a:p>
          <a:p>
            <a:pPr algn="just"/>
            <a:r>
              <a:rPr lang="es-CO" sz="1400" b="1" dirty="0">
                <a:solidFill>
                  <a:schemeClr val="tx1">
                    <a:lumMod val="75000"/>
                    <a:lumOff val="25000"/>
                  </a:schemeClr>
                </a:solidFill>
                <a:latin typeface="Open Sans"/>
              </a:rPr>
              <a:t>(t) ? f1(t)+f2() : </a:t>
            </a:r>
            <a:r>
              <a:rPr lang="es-CO" sz="1400" b="1" dirty="0" err="1">
                <a:solidFill>
                  <a:schemeClr val="tx1">
                    <a:lumMod val="75000"/>
                    <a:lumOff val="25000"/>
                  </a:schemeClr>
                </a:solidFill>
                <a:latin typeface="Open Sans"/>
              </a:rPr>
              <a:t>printf</a:t>
            </a:r>
            <a:r>
              <a:rPr lang="es-CO" sz="1400" b="1" dirty="0">
                <a:solidFill>
                  <a:schemeClr val="tx1">
                    <a:lumMod val="75000"/>
                    <a:lumOff val="25000"/>
                  </a:schemeClr>
                </a:solidFill>
                <a:latin typeface="Open Sans"/>
              </a:rPr>
              <a:t>(“t vale cero”);</a:t>
            </a:r>
          </a:p>
          <a:p>
            <a:pPr algn="just"/>
            <a:r>
              <a:rPr lang="es-CO" sz="1400" b="1" dirty="0">
                <a:solidFill>
                  <a:schemeClr val="tx1">
                    <a:lumMod val="75000"/>
                    <a:lumOff val="25000"/>
                  </a:schemeClr>
                </a:solidFill>
                <a:latin typeface="Open Sans"/>
              </a:rPr>
              <a:t>Ejecutará las funciones f1() y f2() si t es distinto de cero, y la función </a:t>
            </a:r>
            <a:r>
              <a:rPr lang="es-CO" sz="1400" b="1" dirty="0" err="1">
                <a:solidFill>
                  <a:schemeClr val="tx1">
                    <a:lumMod val="75000"/>
                    <a:lumOff val="25000"/>
                  </a:schemeClr>
                </a:solidFill>
                <a:latin typeface="Open Sans"/>
              </a:rPr>
              <a:t>printf</a:t>
            </a:r>
            <a:r>
              <a:rPr lang="es-CO" sz="1400" b="1" dirty="0">
                <a:solidFill>
                  <a:schemeClr val="tx1">
                    <a:lumMod val="75000"/>
                    <a:lumOff val="25000"/>
                  </a:schemeClr>
                </a:solidFill>
                <a:latin typeface="Open Sans"/>
              </a:rPr>
              <a:t> si t vale cero.</a:t>
            </a:r>
          </a:p>
          <a:p>
            <a:pPr algn="just"/>
            <a:endParaRPr lang="es-CO" sz="1400" dirty="0" smtClean="0">
              <a:solidFill>
                <a:schemeClr val="tx1">
                  <a:lumMod val="75000"/>
                  <a:lumOff val="25000"/>
                </a:schemeClr>
              </a:solidFill>
              <a:latin typeface="Open Sans"/>
            </a:endParaRPr>
          </a:p>
          <a:p>
            <a:endParaRPr lang="es-CO" dirty="0"/>
          </a:p>
        </p:txBody>
      </p:sp>
      <p:sp>
        <p:nvSpPr>
          <p:cNvPr id="21" name="14 Rectángulo redondeado"/>
          <p:cNvSpPr/>
          <p:nvPr/>
        </p:nvSpPr>
        <p:spPr>
          <a:xfrm>
            <a:off x="8707945" y="5241927"/>
            <a:ext cx="2507597" cy="545911"/>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latin typeface="Open Sans" panose="020B0606030504020204"/>
              </a:rPr>
              <a:t>Funciones para trabajar con </a:t>
            </a:r>
            <a:r>
              <a:rPr lang="es-CO" sz="1400" dirty="0" err="1" smtClean="0">
                <a:latin typeface="Open Sans" panose="020B0606030504020204"/>
              </a:rPr>
              <a:t>BITs</a:t>
            </a:r>
            <a:endParaRPr lang="es-CO" sz="1400" dirty="0">
              <a:latin typeface="Open Sans" panose="020B0606030504020204"/>
            </a:endParaRPr>
          </a:p>
        </p:txBody>
      </p:sp>
      <p:pic>
        <p:nvPicPr>
          <p:cNvPr id="10" name="Imagen 9"/>
          <p:cNvPicPr>
            <a:picLocks noChangeAspect="1"/>
          </p:cNvPicPr>
          <p:nvPr/>
        </p:nvPicPr>
        <p:blipFill>
          <a:blip r:embed="rId2"/>
          <a:stretch>
            <a:fillRect/>
          </a:stretch>
        </p:blipFill>
        <p:spPr>
          <a:xfrm>
            <a:off x="10740038" y="1946536"/>
            <a:ext cx="614744" cy="622940"/>
          </a:xfrm>
          <a:prstGeom prst="rect">
            <a:avLst/>
          </a:prstGeom>
        </p:spPr>
      </p:pic>
      <p:sp>
        <p:nvSpPr>
          <p:cNvPr id="3" name="Redondear rectángulo de esquina diagonal 2"/>
          <p:cNvSpPr/>
          <p:nvPr/>
        </p:nvSpPr>
        <p:spPr>
          <a:xfrm>
            <a:off x="602018" y="1660526"/>
            <a:ext cx="7611690" cy="4046494"/>
          </a:xfrm>
          <a:prstGeom prst="round2DiagRect">
            <a:avLst>
              <a:gd name="adj1" fmla="val 16667"/>
              <a:gd name="adj2" fmla="val 10985"/>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Imagen 3"/>
          <p:cNvPicPr>
            <a:picLocks noChangeAspect="1"/>
          </p:cNvPicPr>
          <p:nvPr/>
        </p:nvPicPr>
        <p:blipFill>
          <a:blip r:embed="rId3"/>
          <a:stretch>
            <a:fillRect/>
          </a:stretch>
        </p:blipFill>
        <p:spPr>
          <a:xfrm>
            <a:off x="1853711" y="1804067"/>
            <a:ext cx="5118716" cy="3759412"/>
          </a:xfrm>
          <a:prstGeom prst="rect">
            <a:avLst/>
          </a:prstGeom>
        </p:spPr>
      </p:pic>
      <p:sp>
        <p:nvSpPr>
          <p:cNvPr id="13" name="Rectángulo 12"/>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14" name="Rectángulo redondeado 13"/>
          <p:cNvSpPr/>
          <p:nvPr/>
        </p:nvSpPr>
        <p:spPr>
          <a:xfrm>
            <a:off x="345474" y="1455475"/>
            <a:ext cx="11384410" cy="4591363"/>
          </a:xfrm>
          <a:prstGeom prst="roundRect">
            <a:avLst/>
          </a:prstGeom>
          <a:noFill/>
          <a:ln w="57150">
            <a:solidFill>
              <a:schemeClr val="accent1">
                <a:lumMod val="50000"/>
              </a:schemeClr>
            </a:solidFill>
            <a:prstDash val="sys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spTree>
    <p:extLst>
      <p:ext uri="{BB962C8B-B14F-4D97-AF65-F5344CB8AC3E}">
        <p14:creationId xmlns:p14="http://schemas.microsoft.com/office/powerpoint/2010/main" val="2320048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Rectángulo redondeado"/>
          <p:cNvSpPr/>
          <p:nvPr/>
        </p:nvSpPr>
        <p:spPr>
          <a:xfrm>
            <a:off x="8707947" y="1741344"/>
            <a:ext cx="2507597" cy="545911"/>
          </a:xfrm>
          <a:prstGeom prst="roundRect">
            <a:avLst/>
          </a:prstGeom>
          <a:solidFill>
            <a:schemeClr val="accent1">
              <a:lumMod val="50000"/>
            </a:schemeClr>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solidFill>
                  <a:schemeClr val="bg1"/>
                </a:solidFill>
                <a:latin typeface="Open Sans" panose="020B0606030504020204"/>
              </a:rPr>
              <a:t>Tipo de datos </a:t>
            </a:r>
            <a:endParaRPr lang="es-CO" sz="1400" dirty="0">
              <a:solidFill>
                <a:schemeClr val="bg1"/>
              </a:solidFill>
              <a:latin typeface="Open Sans" panose="020B0606030504020204"/>
            </a:endParaRPr>
          </a:p>
        </p:txBody>
      </p:sp>
      <p:sp>
        <p:nvSpPr>
          <p:cNvPr id="19" name="18 CuadroTexto"/>
          <p:cNvSpPr txBox="1"/>
          <p:nvPr/>
        </p:nvSpPr>
        <p:spPr>
          <a:xfrm>
            <a:off x="5669684" y="2183643"/>
            <a:ext cx="2544030" cy="646331"/>
          </a:xfrm>
          <a:prstGeom prst="rect">
            <a:avLst/>
          </a:prstGeom>
          <a:noFill/>
        </p:spPr>
        <p:txBody>
          <a:bodyPr wrap="none" rtlCol="0">
            <a:spAutoFit/>
          </a:bodyPr>
          <a:lstStyle/>
          <a:p>
            <a:r>
              <a:rPr lang="es-CO" sz="1400" b="1" dirty="0">
                <a:solidFill>
                  <a:schemeClr val="tx1">
                    <a:lumMod val="75000"/>
                    <a:lumOff val="25000"/>
                  </a:schemeClr>
                </a:solidFill>
                <a:latin typeface="Open Sans"/>
              </a:rPr>
              <a:t>Transistor de potencia BJT</a:t>
            </a:r>
            <a:r>
              <a:rPr lang="es-CO" b="1" dirty="0"/>
              <a:t>:</a:t>
            </a:r>
            <a:endParaRPr lang="es-CO" dirty="0"/>
          </a:p>
          <a:p>
            <a:endParaRPr lang="es-CO" dirty="0"/>
          </a:p>
        </p:txBody>
      </p:sp>
      <p:sp>
        <p:nvSpPr>
          <p:cNvPr id="32" name="31 Rectángulo redondeado"/>
          <p:cNvSpPr/>
          <p:nvPr/>
        </p:nvSpPr>
        <p:spPr>
          <a:xfrm>
            <a:off x="8707946" y="2908205"/>
            <a:ext cx="2507597" cy="545911"/>
          </a:xfrm>
          <a:prstGeom prst="roundRect">
            <a:avLst/>
          </a:prstGeom>
          <a:solidFill>
            <a:schemeClr val="bg1"/>
          </a:solidFill>
          <a:ln w="38100">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solidFill>
                  <a:schemeClr val="accent1">
                    <a:lumMod val="50000"/>
                  </a:schemeClr>
                </a:solidFill>
                <a:latin typeface="Open Sans" panose="020B0606030504020204"/>
              </a:rPr>
              <a:t>Creación de comentarios </a:t>
            </a:r>
            <a:endParaRPr lang="es-CO" sz="1400" dirty="0">
              <a:solidFill>
                <a:schemeClr val="accent1">
                  <a:lumMod val="50000"/>
                </a:schemeClr>
              </a:solidFill>
              <a:latin typeface="Open Sans" panose="020B0606030504020204"/>
            </a:endParaRPr>
          </a:p>
        </p:txBody>
      </p:sp>
      <p:sp>
        <p:nvSpPr>
          <p:cNvPr id="34" name="33 Rectángulo redondeado"/>
          <p:cNvSpPr/>
          <p:nvPr/>
        </p:nvSpPr>
        <p:spPr>
          <a:xfrm>
            <a:off x="8707945" y="4075066"/>
            <a:ext cx="2507597" cy="545911"/>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latin typeface="Open Sans" panose="020B0606030504020204"/>
              </a:rPr>
              <a:t>Programación de puertos los digitales </a:t>
            </a:r>
            <a:endParaRPr lang="es-CO" sz="1400" dirty="0">
              <a:latin typeface="Open Sans" panose="020B0606030504020204"/>
            </a:endParaRPr>
          </a:p>
        </p:txBody>
      </p:sp>
      <p:sp>
        <p:nvSpPr>
          <p:cNvPr id="2" name="1 CuadroTexto"/>
          <p:cNvSpPr txBox="1"/>
          <p:nvPr/>
        </p:nvSpPr>
        <p:spPr>
          <a:xfrm>
            <a:off x="699521" y="1660526"/>
            <a:ext cx="6760998" cy="446276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 </a:t>
            </a:r>
            <a:endParaRPr lang="es-CO" sz="1400" dirty="0">
              <a:solidFill>
                <a:schemeClr val="tx1">
                  <a:lumMod val="75000"/>
                  <a:lumOff val="25000"/>
                </a:schemeClr>
              </a:solidFill>
              <a:latin typeface="Open Sans"/>
            </a:endParaRPr>
          </a:p>
          <a:p>
            <a:pPr algn="just"/>
            <a:r>
              <a:rPr lang="es-CO" sz="1400" b="1" dirty="0">
                <a:solidFill>
                  <a:schemeClr val="tx1">
                    <a:lumMod val="75000"/>
                    <a:lumOff val="25000"/>
                  </a:schemeClr>
                </a:solidFill>
                <a:latin typeface="Open Sans"/>
              </a:rPr>
              <a:t>El operador ? se usa para reemplazar las sentencias </a:t>
            </a:r>
            <a:r>
              <a:rPr lang="es-CO" sz="1400" b="1" dirty="0" err="1">
                <a:solidFill>
                  <a:schemeClr val="tx1">
                    <a:lumMod val="75000"/>
                    <a:lumOff val="25000"/>
                  </a:schemeClr>
                </a:solidFill>
                <a:latin typeface="Open Sans"/>
              </a:rPr>
              <a:t>if</a:t>
            </a:r>
            <a:r>
              <a:rPr lang="es-CO" sz="1400" b="1" dirty="0">
                <a:solidFill>
                  <a:schemeClr val="tx1">
                    <a:lumMod val="75000"/>
                    <a:lumOff val="25000"/>
                  </a:schemeClr>
                </a:solidFill>
                <a:latin typeface="Open Sans"/>
              </a:rPr>
              <a:t>/</a:t>
            </a:r>
            <a:r>
              <a:rPr lang="es-CO" sz="1400" b="1" dirty="0" err="1">
                <a:solidFill>
                  <a:schemeClr val="tx1">
                    <a:lumMod val="75000"/>
                    <a:lumOff val="25000"/>
                  </a:schemeClr>
                </a:solidFill>
                <a:latin typeface="Open Sans"/>
              </a:rPr>
              <a:t>else</a:t>
            </a:r>
            <a:r>
              <a:rPr lang="es-CO" sz="1400" b="1" dirty="0">
                <a:solidFill>
                  <a:schemeClr val="tx1">
                    <a:lumMod val="75000"/>
                    <a:lumOff val="25000"/>
                  </a:schemeClr>
                </a:solidFill>
                <a:latin typeface="Open Sans"/>
              </a:rPr>
              <a:t> (que veremos con posterioridad) de formato general:</a:t>
            </a:r>
          </a:p>
          <a:p>
            <a:pPr algn="just"/>
            <a:r>
              <a:rPr lang="es-CO" sz="1400" b="1" dirty="0" err="1">
                <a:solidFill>
                  <a:schemeClr val="tx1">
                    <a:lumMod val="75000"/>
                    <a:lumOff val="25000"/>
                  </a:schemeClr>
                </a:solidFill>
                <a:latin typeface="Open Sans"/>
              </a:rPr>
              <a:t>if</a:t>
            </a:r>
            <a:r>
              <a:rPr lang="es-CO" sz="1400" b="1" dirty="0">
                <a:solidFill>
                  <a:schemeClr val="tx1">
                    <a:lumMod val="75000"/>
                    <a:lumOff val="25000"/>
                  </a:schemeClr>
                </a:solidFill>
                <a:latin typeface="Open Sans"/>
              </a:rPr>
              <a:t> (condición) expresión; </a:t>
            </a:r>
            <a:r>
              <a:rPr lang="es-CO" sz="1400" b="1" dirty="0" err="1" smtClean="0">
                <a:solidFill>
                  <a:schemeClr val="tx1">
                    <a:lumMod val="75000"/>
                    <a:lumOff val="25000"/>
                  </a:schemeClr>
                </a:solidFill>
                <a:latin typeface="Open Sans"/>
              </a:rPr>
              <a:t>else</a:t>
            </a:r>
            <a:r>
              <a:rPr lang="es-CO" sz="1400" b="1" dirty="0" smtClean="0">
                <a:solidFill>
                  <a:schemeClr val="tx1">
                    <a:lumMod val="75000"/>
                    <a:lumOff val="25000"/>
                  </a:schemeClr>
                </a:solidFill>
                <a:latin typeface="Open Sans"/>
              </a:rPr>
              <a:t> </a:t>
            </a:r>
            <a:r>
              <a:rPr lang="es-CO" sz="1400" b="1" dirty="0">
                <a:solidFill>
                  <a:schemeClr val="tx1">
                    <a:lumMod val="75000"/>
                    <a:lumOff val="25000"/>
                  </a:schemeClr>
                </a:solidFill>
                <a:latin typeface="Open Sans"/>
              </a:rPr>
              <a:t>expresión;</a:t>
            </a:r>
          </a:p>
          <a:p>
            <a:pPr algn="just"/>
            <a:r>
              <a:rPr lang="es-CO" sz="1400" b="1" dirty="0">
                <a:solidFill>
                  <a:schemeClr val="tx1">
                    <a:lumMod val="75000"/>
                    <a:lumOff val="25000"/>
                  </a:schemeClr>
                </a:solidFill>
                <a:latin typeface="Open Sans"/>
              </a:rPr>
              <a:t> Donde la expresión debe ser una expresión sencilla y no otra sentencia de C. El operador (?) es un operador triduo cuyo formato general es:</a:t>
            </a:r>
          </a:p>
          <a:p>
            <a:pPr algn="just"/>
            <a:r>
              <a:rPr lang="es-CO" sz="1400" b="1" dirty="0">
                <a:solidFill>
                  <a:schemeClr val="tx1">
                    <a:lumMod val="75000"/>
                    <a:lumOff val="25000"/>
                  </a:schemeClr>
                </a:solidFill>
                <a:latin typeface="Open Sans"/>
              </a:rPr>
              <a:t>Exp1 ? Exp2 : Exp3;</a:t>
            </a:r>
          </a:p>
          <a:p>
            <a:pPr algn="just"/>
            <a:r>
              <a:rPr lang="es-CO" sz="1400" b="1" dirty="0">
                <a:solidFill>
                  <a:schemeClr val="tx1">
                    <a:lumMod val="75000"/>
                    <a:lumOff val="25000"/>
                  </a:schemeClr>
                </a:solidFill>
                <a:latin typeface="Open Sans"/>
              </a:rPr>
              <a:t>Donde Exp1, Exp2 y Exp3 son expresiones. El operador ? evalúa la expresión</a:t>
            </a:r>
          </a:p>
          <a:p>
            <a:pPr algn="just"/>
            <a:r>
              <a:rPr lang="es-CO" sz="1400" b="1" dirty="0">
                <a:solidFill>
                  <a:schemeClr val="tx1">
                    <a:lumMod val="75000"/>
                    <a:lumOff val="25000"/>
                  </a:schemeClr>
                </a:solidFill>
                <a:latin typeface="Open Sans"/>
              </a:rPr>
              <a:t>Exp1, si es cierta se evalúa Exp2 y si es falsa se evalúa Exp3. Veamos algunos</a:t>
            </a:r>
          </a:p>
          <a:p>
            <a:pPr algn="just"/>
            <a:r>
              <a:rPr lang="es-CO" sz="1400" b="1" dirty="0">
                <a:solidFill>
                  <a:schemeClr val="tx1">
                    <a:lumMod val="75000"/>
                    <a:lumOff val="25000"/>
                  </a:schemeClr>
                </a:solidFill>
                <a:latin typeface="Open Sans"/>
              </a:rPr>
              <a:t>ejemplos:</a:t>
            </a:r>
          </a:p>
          <a:p>
            <a:pPr algn="just"/>
            <a:r>
              <a:rPr lang="es-CO" sz="1400" b="1" dirty="0" err="1">
                <a:solidFill>
                  <a:schemeClr val="tx1">
                    <a:lumMod val="75000"/>
                    <a:lumOff val="25000"/>
                  </a:schemeClr>
                </a:solidFill>
                <a:latin typeface="Open Sans"/>
              </a:rPr>
              <a:t>int</a:t>
            </a:r>
            <a:r>
              <a:rPr lang="es-CO" sz="1400" b="1" dirty="0">
                <a:solidFill>
                  <a:schemeClr val="tx1">
                    <a:lumMod val="75000"/>
                    <a:lumOff val="25000"/>
                  </a:schemeClr>
                </a:solidFill>
                <a:latin typeface="Open Sans"/>
              </a:rPr>
              <a:t> </a:t>
            </a:r>
            <a:r>
              <a:rPr lang="es-CO" sz="1400" b="1" dirty="0" err="1">
                <a:solidFill>
                  <a:schemeClr val="tx1">
                    <a:lumMod val="75000"/>
                    <a:lumOff val="25000"/>
                  </a:schemeClr>
                </a:solidFill>
                <a:latin typeface="Open Sans"/>
              </a:rPr>
              <a:t>x,y</a:t>
            </a:r>
            <a:r>
              <a:rPr lang="es-CO" sz="1400" b="1" dirty="0">
                <a:solidFill>
                  <a:schemeClr val="tx1">
                    <a:lumMod val="75000"/>
                    <a:lumOff val="25000"/>
                  </a:schemeClr>
                </a:solidFill>
                <a:latin typeface="Open Sans"/>
              </a:rPr>
              <a:t>;</a:t>
            </a:r>
          </a:p>
          <a:p>
            <a:pPr algn="just"/>
            <a:r>
              <a:rPr lang="es-CO" sz="1400" b="1" dirty="0">
                <a:solidFill>
                  <a:schemeClr val="tx1">
                    <a:lumMod val="75000"/>
                    <a:lumOff val="25000"/>
                  </a:schemeClr>
                </a:solidFill>
                <a:latin typeface="Open Sans"/>
              </a:rPr>
              <a:t>y=(x&gt;10) ? 100 : 200;</a:t>
            </a:r>
          </a:p>
          <a:p>
            <a:pPr algn="just"/>
            <a:r>
              <a:rPr lang="es-CO" sz="1400" b="1" dirty="0">
                <a:solidFill>
                  <a:schemeClr val="tx1">
                    <a:lumMod val="75000"/>
                    <a:lumOff val="25000"/>
                  </a:schemeClr>
                </a:solidFill>
                <a:latin typeface="Open Sans"/>
              </a:rPr>
              <a:t>Asignara el valor 100 a y si x es mayor de 10, y el valor 200 en caso </a:t>
            </a:r>
            <a:r>
              <a:rPr lang="es-CO" sz="1400" b="1" dirty="0" smtClean="0">
                <a:solidFill>
                  <a:schemeClr val="tx1">
                    <a:lumMod val="75000"/>
                    <a:lumOff val="25000"/>
                  </a:schemeClr>
                </a:solidFill>
                <a:latin typeface="Open Sans"/>
              </a:rPr>
              <a:t>contrario.int </a:t>
            </a:r>
            <a:r>
              <a:rPr lang="es-CO" sz="1400" b="1" dirty="0">
                <a:solidFill>
                  <a:schemeClr val="tx1">
                    <a:lumMod val="75000"/>
                    <a:lumOff val="25000"/>
                  </a:schemeClr>
                </a:solidFill>
                <a:latin typeface="Open Sans"/>
              </a:rPr>
              <a:t>t;</a:t>
            </a:r>
          </a:p>
          <a:p>
            <a:pPr algn="just"/>
            <a:r>
              <a:rPr lang="es-CO" sz="1400" b="1" dirty="0">
                <a:solidFill>
                  <a:schemeClr val="tx1">
                    <a:lumMod val="75000"/>
                    <a:lumOff val="25000"/>
                  </a:schemeClr>
                </a:solidFill>
                <a:latin typeface="Open Sans"/>
              </a:rPr>
              <a:t>(t) ? f1(t)+f2() : </a:t>
            </a:r>
            <a:r>
              <a:rPr lang="es-CO" sz="1400" b="1" dirty="0" err="1">
                <a:solidFill>
                  <a:schemeClr val="tx1">
                    <a:lumMod val="75000"/>
                    <a:lumOff val="25000"/>
                  </a:schemeClr>
                </a:solidFill>
                <a:latin typeface="Open Sans"/>
              </a:rPr>
              <a:t>printf</a:t>
            </a:r>
            <a:r>
              <a:rPr lang="es-CO" sz="1400" b="1" dirty="0">
                <a:solidFill>
                  <a:schemeClr val="tx1">
                    <a:lumMod val="75000"/>
                    <a:lumOff val="25000"/>
                  </a:schemeClr>
                </a:solidFill>
                <a:latin typeface="Open Sans"/>
              </a:rPr>
              <a:t>(“t vale cero”);</a:t>
            </a:r>
          </a:p>
          <a:p>
            <a:pPr algn="just"/>
            <a:r>
              <a:rPr lang="es-CO" sz="1400" b="1" dirty="0">
                <a:solidFill>
                  <a:schemeClr val="tx1">
                    <a:lumMod val="75000"/>
                    <a:lumOff val="25000"/>
                  </a:schemeClr>
                </a:solidFill>
                <a:latin typeface="Open Sans"/>
              </a:rPr>
              <a:t>Ejecutará las funciones f1() y f2() si t es distinto de cero, y la función </a:t>
            </a:r>
            <a:r>
              <a:rPr lang="es-CO" sz="1400" b="1" dirty="0" err="1">
                <a:solidFill>
                  <a:schemeClr val="tx1">
                    <a:lumMod val="75000"/>
                    <a:lumOff val="25000"/>
                  </a:schemeClr>
                </a:solidFill>
                <a:latin typeface="Open Sans"/>
              </a:rPr>
              <a:t>printf</a:t>
            </a:r>
            <a:r>
              <a:rPr lang="es-CO" sz="1400" b="1" dirty="0">
                <a:solidFill>
                  <a:schemeClr val="tx1">
                    <a:lumMod val="75000"/>
                    <a:lumOff val="25000"/>
                  </a:schemeClr>
                </a:solidFill>
                <a:latin typeface="Open Sans"/>
              </a:rPr>
              <a:t> si t vale cero.</a:t>
            </a:r>
          </a:p>
          <a:p>
            <a:pPr algn="just"/>
            <a:endParaRPr lang="es-CO" sz="1400" dirty="0" smtClean="0">
              <a:solidFill>
                <a:schemeClr val="tx1">
                  <a:lumMod val="75000"/>
                  <a:lumOff val="25000"/>
                </a:schemeClr>
              </a:solidFill>
              <a:latin typeface="Open Sans"/>
            </a:endParaRPr>
          </a:p>
          <a:p>
            <a:endParaRPr lang="es-CO" dirty="0"/>
          </a:p>
        </p:txBody>
      </p:sp>
      <p:sp>
        <p:nvSpPr>
          <p:cNvPr id="21" name="14 Rectángulo redondeado"/>
          <p:cNvSpPr/>
          <p:nvPr/>
        </p:nvSpPr>
        <p:spPr>
          <a:xfrm>
            <a:off x="8707945" y="5241927"/>
            <a:ext cx="2507597" cy="545911"/>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latin typeface="Open Sans" panose="020B0606030504020204"/>
              </a:rPr>
              <a:t>Funciones para trabajar con </a:t>
            </a:r>
            <a:r>
              <a:rPr lang="es-CO" sz="1400" dirty="0" err="1" smtClean="0">
                <a:latin typeface="Open Sans" panose="020B0606030504020204"/>
              </a:rPr>
              <a:t>BITs</a:t>
            </a:r>
            <a:endParaRPr lang="es-CO" sz="1400" dirty="0">
              <a:latin typeface="Open Sans" panose="020B0606030504020204"/>
            </a:endParaRPr>
          </a:p>
        </p:txBody>
      </p:sp>
      <p:pic>
        <p:nvPicPr>
          <p:cNvPr id="10" name="Imagen 9"/>
          <p:cNvPicPr>
            <a:picLocks noChangeAspect="1"/>
          </p:cNvPicPr>
          <p:nvPr/>
        </p:nvPicPr>
        <p:blipFill>
          <a:blip r:embed="rId2"/>
          <a:stretch>
            <a:fillRect/>
          </a:stretch>
        </p:blipFill>
        <p:spPr>
          <a:xfrm>
            <a:off x="10807771" y="3057427"/>
            <a:ext cx="614744" cy="622940"/>
          </a:xfrm>
          <a:prstGeom prst="rect">
            <a:avLst/>
          </a:prstGeom>
        </p:spPr>
      </p:pic>
      <p:sp>
        <p:nvSpPr>
          <p:cNvPr id="3" name="Redondear rectángulo de esquina diagonal 2"/>
          <p:cNvSpPr/>
          <p:nvPr/>
        </p:nvSpPr>
        <p:spPr>
          <a:xfrm>
            <a:off x="602018" y="1660526"/>
            <a:ext cx="7611690" cy="4046494"/>
          </a:xfrm>
          <a:prstGeom prst="round2DiagRect">
            <a:avLst>
              <a:gd name="adj1" fmla="val 16667"/>
              <a:gd name="adj2" fmla="val 10985"/>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14" name="Rectángulo redondeado 13"/>
          <p:cNvSpPr/>
          <p:nvPr/>
        </p:nvSpPr>
        <p:spPr>
          <a:xfrm>
            <a:off x="345474" y="1455475"/>
            <a:ext cx="11384410" cy="4591363"/>
          </a:xfrm>
          <a:prstGeom prst="roundRect">
            <a:avLst/>
          </a:prstGeom>
          <a:noFill/>
          <a:ln w="57150">
            <a:solidFill>
              <a:schemeClr val="accent1">
                <a:lumMod val="50000"/>
              </a:schemeClr>
            </a:solidFill>
            <a:prstDash val="sys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pic>
        <p:nvPicPr>
          <p:cNvPr id="16" name="Imagen 15"/>
          <p:cNvPicPr/>
          <p:nvPr/>
        </p:nvPicPr>
        <p:blipFill>
          <a:blip r:embed="rId3"/>
          <a:stretch>
            <a:fillRect/>
          </a:stretch>
        </p:blipFill>
        <p:spPr>
          <a:xfrm>
            <a:off x="1449004" y="2126719"/>
            <a:ext cx="5561395" cy="3275518"/>
          </a:xfrm>
          <a:prstGeom prst="rect">
            <a:avLst/>
          </a:prstGeom>
        </p:spPr>
      </p:pic>
    </p:spTree>
    <p:extLst>
      <p:ext uri="{BB962C8B-B14F-4D97-AF65-F5344CB8AC3E}">
        <p14:creationId xmlns:p14="http://schemas.microsoft.com/office/powerpoint/2010/main" val="36749344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Rectángulo redondeado"/>
          <p:cNvSpPr/>
          <p:nvPr/>
        </p:nvSpPr>
        <p:spPr>
          <a:xfrm>
            <a:off x="8707947" y="1741344"/>
            <a:ext cx="2507597" cy="545911"/>
          </a:xfrm>
          <a:prstGeom prst="roundRect">
            <a:avLst/>
          </a:prstGeom>
          <a:solidFill>
            <a:schemeClr val="accent1">
              <a:lumMod val="50000"/>
            </a:schemeClr>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solidFill>
                  <a:schemeClr val="bg1"/>
                </a:solidFill>
                <a:latin typeface="Open Sans" panose="020B0606030504020204"/>
              </a:rPr>
              <a:t>Tipo de datos </a:t>
            </a:r>
            <a:endParaRPr lang="es-CO" sz="1400" dirty="0">
              <a:solidFill>
                <a:schemeClr val="bg1"/>
              </a:solidFill>
              <a:latin typeface="Open Sans" panose="020B0606030504020204"/>
            </a:endParaRPr>
          </a:p>
        </p:txBody>
      </p:sp>
      <p:sp>
        <p:nvSpPr>
          <p:cNvPr id="19" name="18 CuadroTexto"/>
          <p:cNvSpPr txBox="1"/>
          <p:nvPr/>
        </p:nvSpPr>
        <p:spPr>
          <a:xfrm>
            <a:off x="5669684" y="2183643"/>
            <a:ext cx="2544030" cy="646331"/>
          </a:xfrm>
          <a:prstGeom prst="rect">
            <a:avLst/>
          </a:prstGeom>
          <a:noFill/>
        </p:spPr>
        <p:txBody>
          <a:bodyPr wrap="none" rtlCol="0">
            <a:spAutoFit/>
          </a:bodyPr>
          <a:lstStyle/>
          <a:p>
            <a:r>
              <a:rPr lang="es-CO" sz="1400" b="1" dirty="0">
                <a:solidFill>
                  <a:schemeClr val="tx1">
                    <a:lumMod val="75000"/>
                    <a:lumOff val="25000"/>
                  </a:schemeClr>
                </a:solidFill>
                <a:latin typeface="Open Sans"/>
              </a:rPr>
              <a:t>Transistor de potencia BJT</a:t>
            </a:r>
            <a:r>
              <a:rPr lang="es-CO" b="1" dirty="0"/>
              <a:t>:</a:t>
            </a:r>
            <a:endParaRPr lang="es-CO" dirty="0"/>
          </a:p>
          <a:p>
            <a:endParaRPr lang="es-CO" dirty="0"/>
          </a:p>
        </p:txBody>
      </p:sp>
      <p:sp>
        <p:nvSpPr>
          <p:cNvPr id="32" name="31 Rectángulo redondeado"/>
          <p:cNvSpPr/>
          <p:nvPr/>
        </p:nvSpPr>
        <p:spPr>
          <a:xfrm>
            <a:off x="8707946" y="2908205"/>
            <a:ext cx="2507597" cy="545911"/>
          </a:xfrm>
          <a:prstGeom prst="roundRect">
            <a:avLst/>
          </a:prstGeom>
          <a:solidFill>
            <a:schemeClr val="accent1">
              <a:lumMod val="50000"/>
            </a:schemeClr>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solidFill>
                  <a:schemeClr val="bg1"/>
                </a:solidFill>
                <a:latin typeface="Open Sans" panose="020B0606030504020204"/>
              </a:rPr>
              <a:t>Creación de comentarios </a:t>
            </a:r>
            <a:endParaRPr lang="es-CO" sz="1400" dirty="0">
              <a:solidFill>
                <a:schemeClr val="bg1"/>
              </a:solidFill>
              <a:latin typeface="Open Sans" panose="020B0606030504020204"/>
            </a:endParaRPr>
          </a:p>
        </p:txBody>
      </p:sp>
      <p:sp>
        <p:nvSpPr>
          <p:cNvPr id="34" name="33 Rectángulo redondeado"/>
          <p:cNvSpPr/>
          <p:nvPr/>
        </p:nvSpPr>
        <p:spPr>
          <a:xfrm>
            <a:off x="8707945" y="4075066"/>
            <a:ext cx="2507597" cy="545911"/>
          </a:xfrm>
          <a:prstGeom prst="roundRect">
            <a:avLst/>
          </a:prstGeom>
          <a:solidFill>
            <a:schemeClr val="bg1"/>
          </a:solidFill>
          <a:ln w="38100">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solidFill>
                  <a:schemeClr val="accent1">
                    <a:lumMod val="50000"/>
                  </a:schemeClr>
                </a:solidFill>
                <a:latin typeface="Open Sans" panose="020B0606030504020204"/>
              </a:rPr>
              <a:t>Programación de puertos los digitales </a:t>
            </a:r>
            <a:endParaRPr lang="es-CO" sz="1400" dirty="0">
              <a:solidFill>
                <a:schemeClr val="accent1">
                  <a:lumMod val="50000"/>
                </a:schemeClr>
              </a:solidFill>
              <a:latin typeface="Open Sans" panose="020B0606030504020204"/>
            </a:endParaRPr>
          </a:p>
        </p:txBody>
      </p:sp>
      <p:sp>
        <p:nvSpPr>
          <p:cNvPr id="2" name="1 CuadroTexto"/>
          <p:cNvSpPr txBox="1"/>
          <p:nvPr/>
        </p:nvSpPr>
        <p:spPr>
          <a:xfrm>
            <a:off x="699521" y="1660526"/>
            <a:ext cx="6760998" cy="446276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 </a:t>
            </a:r>
            <a:endParaRPr lang="es-CO" sz="1400" dirty="0">
              <a:solidFill>
                <a:schemeClr val="tx1">
                  <a:lumMod val="75000"/>
                  <a:lumOff val="25000"/>
                </a:schemeClr>
              </a:solidFill>
              <a:latin typeface="Open Sans"/>
            </a:endParaRPr>
          </a:p>
          <a:p>
            <a:pPr algn="just"/>
            <a:r>
              <a:rPr lang="es-CO" sz="1400" b="1" dirty="0">
                <a:solidFill>
                  <a:schemeClr val="tx1">
                    <a:lumMod val="75000"/>
                    <a:lumOff val="25000"/>
                  </a:schemeClr>
                </a:solidFill>
                <a:latin typeface="Open Sans"/>
              </a:rPr>
              <a:t>El operador ? se usa para reemplazar las sentencias </a:t>
            </a:r>
            <a:r>
              <a:rPr lang="es-CO" sz="1400" b="1" dirty="0" err="1">
                <a:solidFill>
                  <a:schemeClr val="tx1">
                    <a:lumMod val="75000"/>
                    <a:lumOff val="25000"/>
                  </a:schemeClr>
                </a:solidFill>
                <a:latin typeface="Open Sans"/>
              </a:rPr>
              <a:t>if</a:t>
            </a:r>
            <a:r>
              <a:rPr lang="es-CO" sz="1400" b="1" dirty="0">
                <a:solidFill>
                  <a:schemeClr val="tx1">
                    <a:lumMod val="75000"/>
                    <a:lumOff val="25000"/>
                  </a:schemeClr>
                </a:solidFill>
                <a:latin typeface="Open Sans"/>
              </a:rPr>
              <a:t>/</a:t>
            </a:r>
            <a:r>
              <a:rPr lang="es-CO" sz="1400" b="1" dirty="0" err="1">
                <a:solidFill>
                  <a:schemeClr val="tx1">
                    <a:lumMod val="75000"/>
                    <a:lumOff val="25000"/>
                  </a:schemeClr>
                </a:solidFill>
                <a:latin typeface="Open Sans"/>
              </a:rPr>
              <a:t>else</a:t>
            </a:r>
            <a:r>
              <a:rPr lang="es-CO" sz="1400" b="1" dirty="0">
                <a:solidFill>
                  <a:schemeClr val="tx1">
                    <a:lumMod val="75000"/>
                    <a:lumOff val="25000"/>
                  </a:schemeClr>
                </a:solidFill>
                <a:latin typeface="Open Sans"/>
              </a:rPr>
              <a:t> (que veremos con posterioridad) de formato general:</a:t>
            </a:r>
          </a:p>
          <a:p>
            <a:pPr algn="just"/>
            <a:r>
              <a:rPr lang="es-CO" sz="1400" b="1" dirty="0" err="1">
                <a:solidFill>
                  <a:schemeClr val="tx1">
                    <a:lumMod val="75000"/>
                    <a:lumOff val="25000"/>
                  </a:schemeClr>
                </a:solidFill>
                <a:latin typeface="Open Sans"/>
              </a:rPr>
              <a:t>if</a:t>
            </a:r>
            <a:r>
              <a:rPr lang="es-CO" sz="1400" b="1" dirty="0">
                <a:solidFill>
                  <a:schemeClr val="tx1">
                    <a:lumMod val="75000"/>
                    <a:lumOff val="25000"/>
                  </a:schemeClr>
                </a:solidFill>
                <a:latin typeface="Open Sans"/>
              </a:rPr>
              <a:t> (condición) expresión; </a:t>
            </a:r>
            <a:r>
              <a:rPr lang="es-CO" sz="1400" b="1" dirty="0" err="1" smtClean="0">
                <a:solidFill>
                  <a:schemeClr val="tx1">
                    <a:lumMod val="75000"/>
                    <a:lumOff val="25000"/>
                  </a:schemeClr>
                </a:solidFill>
                <a:latin typeface="Open Sans"/>
              </a:rPr>
              <a:t>else</a:t>
            </a:r>
            <a:r>
              <a:rPr lang="es-CO" sz="1400" b="1" dirty="0" smtClean="0">
                <a:solidFill>
                  <a:schemeClr val="tx1">
                    <a:lumMod val="75000"/>
                    <a:lumOff val="25000"/>
                  </a:schemeClr>
                </a:solidFill>
                <a:latin typeface="Open Sans"/>
              </a:rPr>
              <a:t> </a:t>
            </a:r>
            <a:r>
              <a:rPr lang="es-CO" sz="1400" b="1" dirty="0">
                <a:solidFill>
                  <a:schemeClr val="tx1">
                    <a:lumMod val="75000"/>
                    <a:lumOff val="25000"/>
                  </a:schemeClr>
                </a:solidFill>
                <a:latin typeface="Open Sans"/>
              </a:rPr>
              <a:t>expresión;</a:t>
            </a:r>
          </a:p>
          <a:p>
            <a:pPr algn="just"/>
            <a:r>
              <a:rPr lang="es-CO" sz="1400" b="1" dirty="0">
                <a:solidFill>
                  <a:schemeClr val="tx1">
                    <a:lumMod val="75000"/>
                    <a:lumOff val="25000"/>
                  </a:schemeClr>
                </a:solidFill>
                <a:latin typeface="Open Sans"/>
              </a:rPr>
              <a:t> Donde la expresión debe ser una expresión sencilla y no otra sentencia de C. El operador (?) es un operador triduo cuyo formato general es:</a:t>
            </a:r>
          </a:p>
          <a:p>
            <a:pPr algn="just"/>
            <a:r>
              <a:rPr lang="es-CO" sz="1400" b="1" dirty="0">
                <a:solidFill>
                  <a:schemeClr val="tx1">
                    <a:lumMod val="75000"/>
                    <a:lumOff val="25000"/>
                  </a:schemeClr>
                </a:solidFill>
                <a:latin typeface="Open Sans"/>
              </a:rPr>
              <a:t>Exp1 ? Exp2 : Exp3;</a:t>
            </a:r>
          </a:p>
          <a:p>
            <a:pPr algn="just"/>
            <a:r>
              <a:rPr lang="es-CO" sz="1400" b="1" dirty="0">
                <a:solidFill>
                  <a:schemeClr val="tx1">
                    <a:lumMod val="75000"/>
                    <a:lumOff val="25000"/>
                  </a:schemeClr>
                </a:solidFill>
                <a:latin typeface="Open Sans"/>
              </a:rPr>
              <a:t>Donde Exp1, Exp2 y Exp3 son expresiones. El operador ? evalúa la expresión</a:t>
            </a:r>
          </a:p>
          <a:p>
            <a:pPr algn="just"/>
            <a:r>
              <a:rPr lang="es-CO" sz="1400" b="1" dirty="0">
                <a:solidFill>
                  <a:schemeClr val="tx1">
                    <a:lumMod val="75000"/>
                    <a:lumOff val="25000"/>
                  </a:schemeClr>
                </a:solidFill>
                <a:latin typeface="Open Sans"/>
              </a:rPr>
              <a:t>Exp1, si es cierta se evalúa Exp2 y si es falsa se evalúa Exp3. Veamos algunos</a:t>
            </a:r>
          </a:p>
          <a:p>
            <a:pPr algn="just"/>
            <a:r>
              <a:rPr lang="es-CO" sz="1400" b="1" dirty="0">
                <a:solidFill>
                  <a:schemeClr val="tx1">
                    <a:lumMod val="75000"/>
                    <a:lumOff val="25000"/>
                  </a:schemeClr>
                </a:solidFill>
                <a:latin typeface="Open Sans"/>
              </a:rPr>
              <a:t>ejemplos:</a:t>
            </a:r>
          </a:p>
          <a:p>
            <a:pPr algn="just"/>
            <a:r>
              <a:rPr lang="es-CO" sz="1400" b="1" dirty="0" err="1">
                <a:solidFill>
                  <a:schemeClr val="tx1">
                    <a:lumMod val="75000"/>
                    <a:lumOff val="25000"/>
                  </a:schemeClr>
                </a:solidFill>
                <a:latin typeface="Open Sans"/>
              </a:rPr>
              <a:t>int</a:t>
            </a:r>
            <a:r>
              <a:rPr lang="es-CO" sz="1400" b="1" dirty="0">
                <a:solidFill>
                  <a:schemeClr val="tx1">
                    <a:lumMod val="75000"/>
                    <a:lumOff val="25000"/>
                  </a:schemeClr>
                </a:solidFill>
                <a:latin typeface="Open Sans"/>
              </a:rPr>
              <a:t> </a:t>
            </a:r>
            <a:r>
              <a:rPr lang="es-CO" sz="1400" b="1" dirty="0" err="1">
                <a:solidFill>
                  <a:schemeClr val="tx1">
                    <a:lumMod val="75000"/>
                    <a:lumOff val="25000"/>
                  </a:schemeClr>
                </a:solidFill>
                <a:latin typeface="Open Sans"/>
              </a:rPr>
              <a:t>x,y</a:t>
            </a:r>
            <a:r>
              <a:rPr lang="es-CO" sz="1400" b="1" dirty="0">
                <a:solidFill>
                  <a:schemeClr val="tx1">
                    <a:lumMod val="75000"/>
                    <a:lumOff val="25000"/>
                  </a:schemeClr>
                </a:solidFill>
                <a:latin typeface="Open Sans"/>
              </a:rPr>
              <a:t>;</a:t>
            </a:r>
          </a:p>
          <a:p>
            <a:pPr algn="just"/>
            <a:r>
              <a:rPr lang="es-CO" sz="1400" b="1" dirty="0">
                <a:solidFill>
                  <a:schemeClr val="tx1">
                    <a:lumMod val="75000"/>
                    <a:lumOff val="25000"/>
                  </a:schemeClr>
                </a:solidFill>
                <a:latin typeface="Open Sans"/>
              </a:rPr>
              <a:t>y=(x&gt;10) ? 100 : 200;</a:t>
            </a:r>
          </a:p>
          <a:p>
            <a:pPr algn="just"/>
            <a:r>
              <a:rPr lang="es-CO" sz="1400" b="1" dirty="0">
                <a:solidFill>
                  <a:schemeClr val="tx1">
                    <a:lumMod val="75000"/>
                    <a:lumOff val="25000"/>
                  </a:schemeClr>
                </a:solidFill>
                <a:latin typeface="Open Sans"/>
              </a:rPr>
              <a:t>Asignara el valor 100 a y si x es mayor de 10, y el valor 200 en caso </a:t>
            </a:r>
            <a:r>
              <a:rPr lang="es-CO" sz="1400" b="1" dirty="0" smtClean="0">
                <a:solidFill>
                  <a:schemeClr val="tx1">
                    <a:lumMod val="75000"/>
                    <a:lumOff val="25000"/>
                  </a:schemeClr>
                </a:solidFill>
                <a:latin typeface="Open Sans"/>
              </a:rPr>
              <a:t>contrario.int </a:t>
            </a:r>
            <a:r>
              <a:rPr lang="es-CO" sz="1400" b="1" dirty="0">
                <a:solidFill>
                  <a:schemeClr val="tx1">
                    <a:lumMod val="75000"/>
                    <a:lumOff val="25000"/>
                  </a:schemeClr>
                </a:solidFill>
                <a:latin typeface="Open Sans"/>
              </a:rPr>
              <a:t>t;</a:t>
            </a:r>
          </a:p>
          <a:p>
            <a:pPr algn="just"/>
            <a:r>
              <a:rPr lang="es-CO" sz="1400" b="1" dirty="0">
                <a:solidFill>
                  <a:schemeClr val="tx1">
                    <a:lumMod val="75000"/>
                    <a:lumOff val="25000"/>
                  </a:schemeClr>
                </a:solidFill>
                <a:latin typeface="Open Sans"/>
              </a:rPr>
              <a:t>(t) ? f1(t)+f2() : </a:t>
            </a:r>
            <a:r>
              <a:rPr lang="es-CO" sz="1400" b="1" dirty="0" err="1">
                <a:solidFill>
                  <a:schemeClr val="tx1">
                    <a:lumMod val="75000"/>
                    <a:lumOff val="25000"/>
                  </a:schemeClr>
                </a:solidFill>
                <a:latin typeface="Open Sans"/>
              </a:rPr>
              <a:t>printf</a:t>
            </a:r>
            <a:r>
              <a:rPr lang="es-CO" sz="1400" b="1" dirty="0">
                <a:solidFill>
                  <a:schemeClr val="tx1">
                    <a:lumMod val="75000"/>
                    <a:lumOff val="25000"/>
                  </a:schemeClr>
                </a:solidFill>
                <a:latin typeface="Open Sans"/>
              </a:rPr>
              <a:t>(“t vale cero”);</a:t>
            </a:r>
          </a:p>
          <a:p>
            <a:pPr algn="just"/>
            <a:r>
              <a:rPr lang="es-CO" sz="1400" b="1" dirty="0">
                <a:solidFill>
                  <a:schemeClr val="tx1">
                    <a:lumMod val="75000"/>
                    <a:lumOff val="25000"/>
                  </a:schemeClr>
                </a:solidFill>
                <a:latin typeface="Open Sans"/>
              </a:rPr>
              <a:t>Ejecutará las funciones f1() y f2() si t es distinto de cero, y la función </a:t>
            </a:r>
            <a:r>
              <a:rPr lang="es-CO" sz="1400" b="1" dirty="0" err="1">
                <a:solidFill>
                  <a:schemeClr val="tx1">
                    <a:lumMod val="75000"/>
                    <a:lumOff val="25000"/>
                  </a:schemeClr>
                </a:solidFill>
                <a:latin typeface="Open Sans"/>
              </a:rPr>
              <a:t>printf</a:t>
            </a:r>
            <a:r>
              <a:rPr lang="es-CO" sz="1400" b="1" dirty="0">
                <a:solidFill>
                  <a:schemeClr val="tx1">
                    <a:lumMod val="75000"/>
                    <a:lumOff val="25000"/>
                  </a:schemeClr>
                </a:solidFill>
                <a:latin typeface="Open Sans"/>
              </a:rPr>
              <a:t> si t vale cero.</a:t>
            </a:r>
          </a:p>
          <a:p>
            <a:pPr algn="just"/>
            <a:endParaRPr lang="es-CO" sz="1400" dirty="0" smtClean="0">
              <a:solidFill>
                <a:schemeClr val="tx1">
                  <a:lumMod val="75000"/>
                  <a:lumOff val="25000"/>
                </a:schemeClr>
              </a:solidFill>
              <a:latin typeface="Open Sans"/>
            </a:endParaRPr>
          </a:p>
          <a:p>
            <a:endParaRPr lang="es-CO" dirty="0"/>
          </a:p>
        </p:txBody>
      </p:sp>
      <p:sp>
        <p:nvSpPr>
          <p:cNvPr id="21" name="14 Rectángulo redondeado"/>
          <p:cNvSpPr/>
          <p:nvPr/>
        </p:nvSpPr>
        <p:spPr>
          <a:xfrm>
            <a:off x="8707945" y="5241927"/>
            <a:ext cx="2507597" cy="545911"/>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latin typeface="Open Sans" panose="020B0606030504020204"/>
              </a:rPr>
              <a:t>Funciones para trabajar con </a:t>
            </a:r>
            <a:r>
              <a:rPr lang="es-CO" sz="1400" dirty="0" err="1" smtClean="0">
                <a:latin typeface="Open Sans" panose="020B0606030504020204"/>
              </a:rPr>
              <a:t>BITs</a:t>
            </a:r>
            <a:endParaRPr lang="es-CO" sz="1400" dirty="0">
              <a:latin typeface="Open Sans" panose="020B0606030504020204"/>
            </a:endParaRPr>
          </a:p>
        </p:txBody>
      </p:sp>
      <p:pic>
        <p:nvPicPr>
          <p:cNvPr id="10" name="Imagen 9"/>
          <p:cNvPicPr>
            <a:picLocks noChangeAspect="1"/>
          </p:cNvPicPr>
          <p:nvPr/>
        </p:nvPicPr>
        <p:blipFill>
          <a:blip r:embed="rId2"/>
          <a:stretch>
            <a:fillRect/>
          </a:stretch>
        </p:blipFill>
        <p:spPr>
          <a:xfrm>
            <a:off x="10807771" y="4224288"/>
            <a:ext cx="614744" cy="622940"/>
          </a:xfrm>
          <a:prstGeom prst="rect">
            <a:avLst/>
          </a:prstGeom>
        </p:spPr>
      </p:pic>
      <p:sp>
        <p:nvSpPr>
          <p:cNvPr id="3" name="Redondear rectángulo de esquina diagonal 2"/>
          <p:cNvSpPr/>
          <p:nvPr/>
        </p:nvSpPr>
        <p:spPr>
          <a:xfrm>
            <a:off x="602018" y="1660526"/>
            <a:ext cx="7611690" cy="4046494"/>
          </a:xfrm>
          <a:prstGeom prst="round2DiagRect">
            <a:avLst>
              <a:gd name="adj1" fmla="val 16667"/>
              <a:gd name="adj2" fmla="val 10985"/>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14" name="Rectángulo redondeado 13"/>
          <p:cNvSpPr/>
          <p:nvPr/>
        </p:nvSpPr>
        <p:spPr>
          <a:xfrm>
            <a:off x="345474" y="1455475"/>
            <a:ext cx="11384410" cy="4591363"/>
          </a:xfrm>
          <a:prstGeom prst="roundRect">
            <a:avLst/>
          </a:prstGeom>
          <a:noFill/>
          <a:ln w="57150">
            <a:solidFill>
              <a:schemeClr val="accent1">
                <a:lumMod val="50000"/>
              </a:schemeClr>
            </a:solidFill>
            <a:prstDash val="sys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pic>
        <p:nvPicPr>
          <p:cNvPr id="17" name="Imagen 16"/>
          <p:cNvPicPr/>
          <p:nvPr/>
        </p:nvPicPr>
        <p:blipFill>
          <a:blip r:embed="rId3"/>
          <a:stretch>
            <a:fillRect/>
          </a:stretch>
        </p:blipFill>
        <p:spPr>
          <a:xfrm>
            <a:off x="1664663" y="2042298"/>
            <a:ext cx="5486400" cy="3282950"/>
          </a:xfrm>
          <a:prstGeom prst="rect">
            <a:avLst/>
          </a:prstGeom>
        </p:spPr>
      </p:pic>
    </p:spTree>
    <p:extLst>
      <p:ext uri="{BB962C8B-B14F-4D97-AF65-F5344CB8AC3E}">
        <p14:creationId xmlns:p14="http://schemas.microsoft.com/office/powerpoint/2010/main" val="23367683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Rectángulo redondeado"/>
          <p:cNvSpPr/>
          <p:nvPr/>
        </p:nvSpPr>
        <p:spPr>
          <a:xfrm>
            <a:off x="8707947" y="1741344"/>
            <a:ext cx="2507597" cy="545911"/>
          </a:xfrm>
          <a:prstGeom prst="roundRect">
            <a:avLst/>
          </a:prstGeom>
          <a:solidFill>
            <a:schemeClr val="accent1">
              <a:lumMod val="50000"/>
            </a:schemeClr>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solidFill>
                  <a:schemeClr val="bg1"/>
                </a:solidFill>
                <a:latin typeface="Open Sans" panose="020B0606030504020204"/>
              </a:rPr>
              <a:t>Tipo de datos </a:t>
            </a:r>
            <a:endParaRPr lang="es-CO" sz="1400" dirty="0">
              <a:solidFill>
                <a:schemeClr val="bg1"/>
              </a:solidFill>
              <a:latin typeface="Open Sans" panose="020B0606030504020204"/>
            </a:endParaRPr>
          </a:p>
        </p:txBody>
      </p:sp>
      <p:sp>
        <p:nvSpPr>
          <p:cNvPr id="19" name="18 CuadroTexto"/>
          <p:cNvSpPr txBox="1"/>
          <p:nvPr/>
        </p:nvSpPr>
        <p:spPr>
          <a:xfrm>
            <a:off x="5669684" y="2183643"/>
            <a:ext cx="2544030" cy="646331"/>
          </a:xfrm>
          <a:prstGeom prst="rect">
            <a:avLst/>
          </a:prstGeom>
          <a:noFill/>
        </p:spPr>
        <p:txBody>
          <a:bodyPr wrap="none" rtlCol="0">
            <a:spAutoFit/>
          </a:bodyPr>
          <a:lstStyle/>
          <a:p>
            <a:r>
              <a:rPr lang="es-CO" sz="1400" b="1" dirty="0">
                <a:solidFill>
                  <a:schemeClr val="tx1">
                    <a:lumMod val="75000"/>
                    <a:lumOff val="25000"/>
                  </a:schemeClr>
                </a:solidFill>
                <a:latin typeface="Open Sans"/>
              </a:rPr>
              <a:t>Transistor de potencia BJT</a:t>
            </a:r>
            <a:r>
              <a:rPr lang="es-CO" b="1" dirty="0"/>
              <a:t>:</a:t>
            </a:r>
            <a:endParaRPr lang="es-CO" dirty="0"/>
          </a:p>
          <a:p>
            <a:endParaRPr lang="es-CO" dirty="0"/>
          </a:p>
        </p:txBody>
      </p:sp>
      <p:sp>
        <p:nvSpPr>
          <p:cNvPr id="32" name="31 Rectángulo redondeado"/>
          <p:cNvSpPr/>
          <p:nvPr/>
        </p:nvSpPr>
        <p:spPr>
          <a:xfrm>
            <a:off x="8707946" y="2908205"/>
            <a:ext cx="2507597" cy="545911"/>
          </a:xfrm>
          <a:prstGeom prst="roundRect">
            <a:avLst/>
          </a:prstGeom>
          <a:solidFill>
            <a:schemeClr val="accent1">
              <a:lumMod val="50000"/>
            </a:schemeClr>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solidFill>
                  <a:schemeClr val="bg1"/>
                </a:solidFill>
                <a:latin typeface="Open Sans" panose="020B0606030504020204"/>
              </a:rPr>
              <a:t>Creación de comentarios </a:t>
            </a:r>
            <a:endParaRPr lang="es-CO" sz="1400" dirty="0">
              <a:solidFill>
                <a:schemeClr val="bg1"/>
              </a:solidFill>
              <a:latin typeface="Open Sans" panose="020B0606030504020204"/>
            </a:endParaRPr>
          </a:p>
        </p:txBody>
      </p:sp>
      <p:sp>
        <p:nvSpPr>
          <p:cNvPr id="34" name="33 Rectángulo redondeado"/>
          <p:cNvSpPr/>
          <p:nvPr/>
        </p:nvSpPr>
        <p:spPr>
          <a:xfrm>
            <a:off x="8707945" y="4075066"/>
            <a:ext cx="2507597" cy="545911"/>
          </a:xfrm>
          <a:prstGeom prst="roundRect">
            <a:avLst/>
          </a:prstGeom>
          <a:solidFill>
            <a:schemeClr val="accent1">
              <a:lumMod val="50000"/>
            </a:schemeClr>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solidFill>
                  <a:schemeClr val="bg1"/>
                </a:solidFill>
                <a:latin typeface="Open Sans" panose="020B0606030504020204"/>
              </a:rPr>
              <a:t>Programación de puertos los digitales </a:t>
            </a:r>
            <a:endParaRPr lang="es-CO" sz="1400" dirty="0">
              <a:solidFill>
                <a:schemeClr val="bg1"/>
              </a:solidFill>
              <a:latin typeface="Open Sans" panose="020B0606030504020204"/>
            </a:endParaRPr>
          </a:p>
        </p:txBody>
      </p:sp>
      <p:sp>
        <p:nvSpPr>
          <p:cNvPr id="2" name="1 CuadroTexto"/>
          <p:cNvSpPr txBox="1"/>
          <p:nvPr/>
        </p:nvSpPr>
        <p:spPr>
          <a:xfrm>
            <a:off x="699521" y="1660526"/>
            <a:ext cx="6760998" cy="446276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 </a:t>
            </a:r>
            <a:endParaRPr lang="es-CO" sz="1400" dirty="0">
              <a:solidFill>
                <a:schemeClr val="tx1">
                  <a:lumMod val="75000"/>
                  <a:lumOff val="25000"/>
                </a:schemeClr>
              </a:solidFill>
              <a:latin typeface="Open Sans"/>
            </a:endParaRPr>
          </a:p>
          <a:p>
            <a:pPr algn="just"/>
            <a:r>
              <a:rPr lang="es-CO" sz="1400" b="1" dirty="0">
                <a:solidFill>
                  <a:schemeClr val="tx1">
                    <a:lumMod val="75000"/>
                    <a:lumOff val="25000"/>
                  </a:schemeClr>
                </a:solidFill>
                <a:latin typeface="Open Sans"/>
              </a:rPr>
              <a:t>El operador ? se usa para reemplazar las sentencias </a:t>
            </a:r>
            <a:r>
              <a:rPr lang="es-CO" sz="1400" b="1" dirty="0" err="1">
                <a:solidFill>
                  <a:schemeClr val="tx1">
                    <a:lumMod val="75000"/>
                    <a:lumOff val="25000"/>
                  </a:schemeClr>
                </a:solidFill>
                <a:latin typeface="Open Sans"/>
              </a:rPr>
              <a:t>if</a:t>
            </a:r>
            <a:r>
              <a:rPr lang="es-CO" sz="1400" b="1" dirty="0">
                <a:solidFill>
                  <a:schemeClr val="tx1">
                    <a:lumMod val="75000"/>
                    <a:lumOff val="25000"/>
                  </a:schemeClr>
                </a:solidFill>
                <a:latin typeface="Open Sans"/>
              </a:rPr>
              <a:t>/</a:t>
            </a:r>
            <a:r>
              <a:rPr lang="es-CO" sz="1400" b="1" dirty="0" err="1">
                <a:solidFill>
                  <a:schemeClr val="tx1">
                    <a:lumMod val="75000"/>
                    <a:lumOff val="25000"/>
                  </a:schemeClr>
                </a:solidFill>
                <a:latin typeface="Open Sans"/>
              </a:rPr>
              <a:t>else</a:t>
            </a:r>
            <a:r>
              <a:rPr lang="es-CO" sz="1400" b="1" dirty="0">
                <a:solidFill>
                  <a:schemeClr val="tx1">
                    <a:lumMod val="75000"/>
                    <a:lumOff val="25000"/>
                  </a:schemeClr>
                </a:solidFill>
                <a:latin typeface="Open Sans"/>
              </a:rPr>
              <a:t> (que veremos con posterioridad) de formato general:</a:t>
            </a:r>
          </a:p>
          <a:p>
            <a:pPr algn="just"/>
            <a:r>
              <a:rPr lang="es-CO" sz="1400" b="1" dirty="0" err="1">
                <a:solidFill>
                  <a:schemeClr val="tx1">
                    <a:lumMod val="75000"/>
                    <a:lumOff val="25000"/>
                  </a:schemeClr>
                </a:solidFill>
                <a:latin typeface="Open Sans"/>
              </a:rPr>
              <a:t>if</a:t>
            </a:r>
            <a:r>
              <a:rPr lang="es-CO" sz="1400" b="1" dirty="0">
                <a:solidFill>
                  <a:schemeClr val="tx1">
                    <a:lumMod val="75000"/>
                    <a:lumOff val="25000"/>
                  </a:schemeClr>
                </a:solidFill>
                <a:latin typeface="Open Sans"/>
              </a:rPr>
              <a:t> (condición) expresión; </a:t>
            </a:r>
            <a:r>
              <a:rPr lang="es-CO" sz="1400" b="1" dirty="0" err="1" smtClean="0">
                <a:solidFill>
                  <a:schemeClr val="tx1">
                    <a:lumMod val="75000"/>
                    <a:lumOff val="25000"/>
                  </a:schemeClr>
                </a:solidFill>
                <a:latin typeface="Open Sans"/>
              </a:rPr>
              <a:t>else</a:t>
            </a:r>
            <a:r>
              <a:rPr lang="es-CO" sz="1400" b="1" dirty="0" smtClean="0">
                <a:solidFill>
                  <a:schemeClr val="tx1">
                    <a:lumMod val="75000"/>
                    <a:lumOff val="25000"/>
                  </a:schemeClr>
                </a:solidFill>
                <a:latin typeface="Open Sans"/>
              </a:rPr>
              <a:t> </a:t>
            </a:r>
            <a:r>
              <a:rPr lang="es-CO" sz="1400" b="1" dirty="0">
                <a:solidFill>
                  <a:schemeClr val="tx1">
                    <a:lumMod val="75000"/>
                    <a:lumOff val="25000"/>
                  </a:schemeClr>
                </a:solidFill>
                <a:latin typeface="Open Sans"/>
              </a:rPr>
              <a:t>expresión;</a:t>
            </a:r>
          </a:p>
          <a:p>
            <a:pPr algn="just"/>
            <a:r>
              <a:rPr lang="es-CO" sz="1400" b="1" dirty="0">
                <a:solidFill>
                  <a:schemeClr val="tx1">
                    <a:lumMod val="75000"/>
                    <a:lumOff val="25000"/>
                  </a:schemeClr>
                </a:solidFill>
                <a:latin typeface="Open Sans"/>
              </a:rPr>
              <a:t> Donde la expresión debe ser una expresión sencilla y no otra sentencia de C. El operador (?) es un operador triduo cuyo formato general es:</a:t>
            </a:r>
          </a:p>
          <a:p>
            <a:pPr algn="just"/>
            <a:r>
              <a:rPr lang="es-CO" sz="1400" b="1" dirty="0">
                <a:solidFill>
                  <a:schemeClr val="tx1">
                    <a:lumMod val="75000"/>
                    <a:lumOff val="25000"/>
                  </a:schemeClr>
                </a:solidFill>
                <a:latin typeface="Open Sans"/>
              </a:rPr>
              <a:t>Exp1 ? Exp2 : Exp3;</a:t>
            </a:r>
          </a:p>
          <a:p>
            <a:pPr algn="just"/>
            <a:r>
              <a:rPr lang="es-CO" sz="1400" b="1" dirty="0">
                <a:solidFill>
                  <a:schemeClr val="tx1">
                    <a:lumMod val="75000"/>
                    <a:lumOff val="25000"/>
                  </a:schemeClr>
                </a:solidFill>
                <a:latin typeface="Open Sans"/>
              </a:rPr>
              <a:t>Donde Exp1, Exp2 y Exp3 son expresiones. El operador ? evalúa la expresión</a:t>
            </a:r>
          </a:p>
          <a:p>
            <a:pPr algn="just"/>
            <a:r>
              <a:rPr lang="es-CO" sz="1400" b="1" dirty="0">
                <a:solidFill>
                  <a:schemeClr val="tx1">
                    <a:lumMod val="75000"/>
                    <a:lumOff val="25000"/>
                  </a:schemeClr>
                </a:solidFill>
                <a:latin typeface="Open Sans"/>
              </a:rPr>
              <a:t>Exp1, si es cierta se evalúa Exp2 y si es falsa se evalúa Exp3. Veamos algunos</a:t>
            </a:r>
          </a:p>
          <a:p>
            <a:pPr algn="just"/>
            <a:r>
              <a:rPr lang="es-CO" sz="1400" b="1" dirty="0">
                <a:solidFill>
                  <a:schemeClr val="tx1">
                    <a:lumMod val="75000"/>
                    <a:lumOff val="25000"/>
                  </a:schemeClr>
                </a:solidFill>
                <a:latin typeface="Open Sans"/>
              </a:rPr>
              <a:t>ejemplos:</a:t>
            </a:r>
          </a:p>
          <a:p>
            <a:pPr algn="just"/>
            <a:r>
              <a:rPr lang="es-CO" sz="1400" b="1" dirty="0" err="1">
                <a:solidFill>
                  <a:schemeClr val="tx1">
                    <a:lumMod val="75000"/>
                    <a:lumOff val="25000"/>
                  </a:schemeClr>
                </a:solidFill>
                <a:latin typeface="Open Sans"/>
              </a:rPr>
              <a:t>int</a:t>
            </a:r>
            <a:r>
              <a:rPr lang="es-CO" sz="1400" b="1" dirty="0">
                <a:solidFill>
                  <a:schemeClr val="tx1">
                    <a:lumMod val="75000"/>
                    <a:lumOff val="25000"/>
                  </a:schemeClr>
                </a:solidFill>
                <a:latin typeface="Open Sans"/>
              </a:rPr>
              <a:t> </a:t>
            </a:r>
            <a:r>
              <a:rPr lang="es-CO" sz="1400" b="1" dirty="0" err="1">
                <a:solidFill>
                  <a:schemeClr val="tx1">
                    <a:lumMod val="75000"/>
                    <a:lumOff val="25000"/>
                  </a:schemeClr>
                </a:solidFill>
                <a:latin typeface="Open Sans"/>
              </a:rPr>
              <a:t>x,y</a:t>
            </a:r>
            <a:r>
              <a:rPr lang="es-CO" sz="1400" b="1" dirty="0">
                <a:solidFill>
                  <a:schemeClr val="tx1">
                    <a:lumMod val="75000"/>
                    <a:lumOff val="25000"/>
                  </a:schemeClr>
                </a:solidFill>
                <a:latin typeface="Open Sans"/>
              </a:rPr>
              <a:t>;</a:t>
            </a:r>
          </a:p>
          <a:p>
            <a:pPr algn="just"/>
            <a:r>
              <a:rPr lang="es-CO" sz="1400" b="1" dirty="0">
                <a:solidFill>
                  <a:schemeClr val="tx1">
                    <a:lumMod val="75000"/>
                    <a:lumOff val="25000"/>
                  </a:schemeClr>
                </a:solidFill>
                <a:latin typeface="Open Sans"/>
              </a:rPr>
              <a:t>y=(x&gt;10) ? 100 : 200;</a:t>
            </a:r>
          </a:p>
          <a:p>
            <a:pPr algn="just"/>
            <a:r>
              <a:rPr lang="es-CO" sz="1400" b="1" dirty="0">
                <a:solidFill>
                  <a:schemeClr val="tx1">
                    <a:lumMod val="75000"/>
                    <a:lumOff val="25000"/>
                  </a:schemeClr>
                </a:solidFill>
                <a:latin typeface="Open Sans"/>
              </a:rPr>
              <a:t>Asignara el valor 100 a y si x es mayor de 10, y el valor 200 en caso </a:t>
            </a:r>
            <a:r>
              <a:rPr lang="es-CO" sz="1400" b="1" dirty="0" smtClean="0">
                <a:solidFill>
                  <a:schemeClr val="tx1">
                    <a:lumMod val="75000"/>
                    <a:lumOff val="25000"/>
                  </a:schemeClr>
                </a:solidFill>
                <a:latin typeface="Open Sans"/>
              </a:rPr>
              <a:t>contrario.int </a:t>
            </a:r>
            <a:r>
              <a:rPr lang="es-CO" sz="1400" b="1" dirty="0">
                <a:solidFill>
                  <a:schemeClr val="tx1">
                    <a:lumMod val="75000"/>
                    <a:lumOff val="25000"/>
                  </a:schemeClr>
                </a:solidFill>
                <a:latin typeface="Open Sans"/>
              </a:rPr>
              <a:t>t;</a:t>
            </a:r>
          </a:p>
          <a:p>
            <a:pPr algn="just"/>
            <a:r>
              <a:rPr lang="es-CO" sz="1400" b="1" dirty="0">
                <a:solidFill>
                  <a:schemeClr val="tx1">
                    <a:lumMod val="75000"/>
                    <a:lumOff val="25000"/>
                  </a:schemeClr>
                </a:solidFill>
                <a:latin typeface="Open Sans"/>
              </a:rPr>
              <a:t>(t) ? f1(t)+f2() : </a:t>
            </a:r>
            <a:r>
              <a:rPr lang="es-CO" sz="1400" b="1" dirty="0" err="1">
                <a:solidFill>
                  <a:schemeClr val="tx1">
                    <a:lumMod val="75000"/>
                    <a:lumOff val="25000"/>
                  </a:schemeClr>
                </a:solidFill>
                <a:latin typeface="Open Sans"/>
              </a:rPr>
              <a:t>printf</a:t>
            </a:r>
            <a:r>
              <a:rPr lang="es-CO" sz="1400" b="1" dirty="0">
                <a:solidFill>
                  <a:schemeClr val="tx1">
                    <a:lumMod val="75000"/>
                    <a:lumOff val="25000"/>
                  </a:schemeClr>
                </a:solidFill>
                <a:latin typeface="Open Sans"/>
              </a:rPr>
              <a:t>(“t vale cero”);</a:t>
            </a:r>
          </a:p>
          <a:p>
            <a:pPr algn="just"/>
            <a:r>
              <a:rPr lang="es-CO" sz="1400" b="1" dirty="0">
                <a:solidFill>
                  <a:schemeClr val="tx1">
                    <a:lumMod val="75000"/>
                    <a:lumOff val="25000"/>
                  </a:schemeClr>
                </a:solidFill>
                <a:latin typeface="Open Sans"/>
              </a:rPr>
              <a:t>Ejecutará las funciones f1() y f2() si t es distinto de cero, y la función </a:t>
            </a:r>
            <a:r>
              <a:rPr lang="es-CO" sz="1400" b="1" dirty="0" err="1">
                <a:solidFill>
                  <a:schemeClr val="tx1">
                    <a:lumMod val="75000"/>
                    <a:lumOff val="25000"/>
                  </a:schemeClr>
                </a:solidFill>
                <a:latin typeface="Open Sans"/>
              </a:rPr>
              <a:t>printf</a:t>
            </a:r>
            <a:r>
              <a:rPr lang="es-CO" sz="1400" b="1" dirty="0">
                <a:solidFill>
                  <a:schemeClr val="tx1">
                    <a:lumMod val="75000"/>
                    <a:lumOff val="25000"/>
                  </a:schemeClr>
                </a:solidFill>
                <a:latin typeface="Open Sans"/>
              </a:rPr>
              <a:t> si t vale cero.</a:t>
            </a:r>
          </a:p>
          <a:p>
            <a:pPr algn="just"/>
            <a:endParaRPr lang="es-CO" sz="1400" dirty="0" smtClean="0">
              <a:solidFill>
                <a:schemeClr val="tx1">
                  <a:lumMod val="75000"/>
                  <a:lumOff val="25000"/>
                </a:schemeClr>
              </a:solidFill>
              <a:latin typeface="Open Sans"/>
            </a:endParaRPr>
          </a:p>
          <a:p>
            <a:endParaRPr lang="es-CO" dirty="0"/>
          </a:p>
        </p:txBody>
      </p:sp>
      <p:sp>
        <p:nvSpPr>
          <p:cNvPr id="21" name="14 Rectángulo redondeado"/>
          <p:cNvSpPr/>
          <p:nvPr/>
        </p:nvSpPr>
        <p:spPr>
          <a:xfrm>
            <a:off x="8707945" y="5241927"/>
            <a:ext cx="2507597" cy="545911"/>
          </a:xfrm>
          <a:prstGeom prst="roundRect">
            <a:avLst/>
          </a:prstGeom>
          <a:solidFill>
            <a:schemeClr val="bg1"/>
          </a:solidFill>
          <a:ln w="38100">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solidFill>
                  <a:schemeClr val="accent1">
                    <a:lumMod val="50000"/>
                  </a:schemeClr>
                </a:solidFill>
                <a:latin typeface="Open Sans" panose="020B0606030504020204"/>
              </a:rPr>
              <a:t>Funciones para trabajar con </a:t>
            </a:r>
            <a:r>
              <a:rPr lang="es-CO" sz="1400" dirty="0" err="1" smtClean="0">
                <a:solidFill>
                  <a:schemeClr val="accent1">
                    <a:lumMod val="50000"/>
                  </a:schemeClr>
                </a:solidFill>
                <a:latin typeface="Open Sans" panose="020B0606030504020204"/>
              </a:rPr>
              <a:t>BITs</a:t>
            </a:r>
            <a:endParaRPr lang="es-CO" sz="1400" dirty="0">
              <a:solidFill>
                <a:schemeClr val="accent1">
                  <a:lumMod val="50000"/>
                </a:schemeClr>
              </a:solidFill>
              <a:latin typeface="Open Sans" panose="020B0606030504020204"/>
            </a:endParaRPr>
          </a:p>
        </p:txBody>
      </p:sp>
      <p:pic>
        <p:nvPicPr>
          <p:cNvPr id="10" name="Imagen 9"/>
          <p:cNvPicPr>
            <a:picLocks noChangeAspect="1"/>
          </p:cNvPicPr>
          <p:nvPr/>
        </p:nvPicPr>
        <p:blipFill>
          <a:blip r:embed="rId2"/>
          <a:stretch>
            <a:fillRect/>
          </a:stretch>
        </p:blipFill>
        <p:spPr>
          <a:xfrm>
            <a:off x="10857969" y="5500346"/>
            <a:ext cx="614744" cy="622940"/>
          </a:xfrm>
          <a:prstGeom prst="rect">
            <a:avLst/>
          </a:prstGeom>
        </p:spPr>
      </p:pic>
      <p:sp>
        <p:nvSpPr>
          <p:cNvPr id="3" name="Redondear rectángulo de esquina diagonal 2"/>
          <p:cNvSpPr/>
          <p:nvPr/>
        </p:nvSpPr>
        <p:spPr>
          <a:xfrm>
            <a:off x="602018" y="1660526"/>
            <a:ext cx="7611690" cy="4046494"/>
          </a:xfrm>
          <a:prstGeom prst="round2DiagRect">
            <a:avLst>
              <a:gd name="adj1" fmla="val 16667"/>
              <a:gd name="adj2" fmla="val 10985"/>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14" name="Rectángulo redondeado 13"/>
          <p:cNvSpPr/>
          <p:nvPr/>
        </p:nvSpPr>
        <p:spPr>
          <a:xfrm>
            <a:off x="345474" y="1455475"/>
            <a:ext cx="11384410" cy="4591363"/>
          </a:xfrm>
          <a:prstGeom prst="roundRect">
            <a:avLst/>
          </a:prstGeom>
          <a:noFill/>
          <a:ln w="57150">
            <a:solidFill>
              <a:schemeClr val="accent1">
                <a:lumMod val="50000"/>
              </a:schemeClr>
            </a:solidFill>
            <a:prstDash val="sys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sz="1400" dirty="0">
              <a:solidFill>
                <a:schemeClr val="tx1">
                  <a:lumMod val="75000"/>
                  <a:lumOff val="25000"/>
                </a:schemeClr>
              </a:solidFill>
              <a:latin typeface="Open Sans" panose="020B0606030504020204"/>
            </a:endParaRPr>
          </a:p>
        </p:txBody>
      </p:sp>
      <p:pic>
        <p:nvPicPr>
          <p:cNvPr id="16" name="Imagen 15"/>
          <p:cNvPicPr/>
          <p:nvPr/>
        </p:nvPicPr>
        <p:blipFill>
          <a:blip r:embed="rId3"/>
          <a:stretch>
            <a:fillRect/>
          </a:stretch>
        </p:blipFill>
        <p:spPr>
          <a:xfrm>
            <a:off x="1664663" y="2680155"/>
            <a:ext cx="5486400" cy="2007235"/>
          </a:xfrm>
          <a:prstGeom prst="rect">
            <a:avLst/>
          </a:prstGeom>
        </p:spPr>
      </p:pic>
    </p:spTree>
    <p:extLst>
      <p:ext uri="{BB962C8B-B14F-4D97-AF65-F5344CB8AC3E}">
        <p14:creationId xmlns:p14="http://schemas.microsoft.com/office/powerpoint/2010/main" val="2099013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11" name="Rectángulo redondeado 10"/>
          <p:cNvSpPr/>
          <p:nvPr/>
        </p:nvSpPr>
        <p:spPr>
          <a:xfrm>
            <a:off x="345474" y="1404630"/>
            <a:ext cx="11478664" cy="925616"/>
          </a:xfrm>
          <a:prstGeom prst="roundRect">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CO" sz="1400" b="1" dirty="0">
                <a:solidFill>
                  <a:schemeClr val="tx1">
                    <a:lumMod val="75000"/>
                    <a:lumOff val="25000"/>
                  </a:schemeClr>
                </a:solidFill>
                <a:latin typeface="Open Sans" panose="020B0606030504020204"/>
              </a:rPr>
              <a:t>Resumen</a:t>
            </a:r>
          </a:p>
          <a:p>
            <a:pPr algn="just"/>
            <a:r>
              <a:rPr lang="es-CO" sz="1400" dirty="0">
                <a:solidFill>
                  <a:schemeClr val="tx1">
                    <a:lumMod val="75000"/>
                    <a:lumOff val="25000"/>
                  </a:schemeClr>
                </a:solidFill>
                <a:latin typeface="Open Sans" panose="020B0606030504020204"/>
              </a:rPr>
              <a:t>En esta lección se define que es un sistema embebido, como se puede programar, cuáles son sus características, donde se puede aplicar, como está conformado y se explica su programación básica.</a:t>
            </a:r>
          </a:p>
        </p:txBody>
      </p:sp>
      <p:sp>
        <p:nvSpPr>
          <p:cNvPr id="2" name="CuadroTexto 1"/>
          <p:cNvSpPr txBox="1"/>
          <p:nvPr/>
        </p:nvSpPr>
        <p:spPr>
          <a:xfrm>
            <a:off x="345475" y="2690348"/>
            <a:ext cx="3081014" cy="738664"/>
          </a:xfrm>
          <a:prstGeom prst="rect">
            <a:avLst/>
          </a:prstGeom>
          <a:solidFill>
            <a:schemeClr val="bg1"/>
          </a:solidFill>
        </p:spPr>
        <p:txBody>
          <a:bodyPr wrap="square" rtlCol="0">
            <a:spAutoFit/>
          </a:bodyPr>
          <a:lstStyle/>
          <a:p>
            <a:pPr algn="just"/>
            <a:r>
              <a:rPr lang="es-CO" sz="1400" dirty="0">
                <a:solidFill>
                  <a:schemeClr val="tx1">
                    <a:lumMod val="75000"/>
                    <a:lumOff val="25000"/>
                  </a:schemeClr>
                </a:solidFill>
                <a:latin typeface="Open Sans" panose="020B0606030504020204"/>
              </a:rPr>
              <a:t>Se darán dos ejemplos de cómo sería un programa para un sistema de embebido utilizando el lenguaje maquina: </a:t>
            </a:r>
          </a:p>
        </p:txBody>
      </p:sp>
      <p:sp>
        <p:nvSpPr>
          <p:cNvPr id="15" name="Rectángulo redondeado 14"/>
          <p:cNvSpPr/>
          <p:nvPr/>
        </p:nvSpPr>
        <p:spPr>
          <a:xfrm>
            <a:off x="1118541" y="3789114"/>
            <a:ext cx="1409700" cy="348968"/>
          </a:xfrm>
          <a:prstGeom prst="roundRect">
            <a:avLst/>
          </a:prstGeom>
          <a:solidFill>
            <a:schemeClr val="accent4"/>
          </a:solidFill>
          <a:ln>
            <a:solidFill>
              <a:schemeClr val="accent4"/>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solidFill>
                  <a:schemeClr val="accent1">
                    <a:lumMod val="50000"/>
                  </a:schemeClr>
                </a:solidFill>
                <a:latin typeface="Open Sans" panose="020B0606030504020204"/>
              </a:rPr>
              <a:t>EJEMPLO 1</a:t>
            </a:r>
            <a:endParaRPr lang="es-CO" dirty="0">
              <a:solidFill>
                <a:schemeClr val="accent1">
                  <a:lumMod val="50000"/>
                </a:schemeClr>
              </a:solidFill>
              <a:latin typeface="Open Sans" panose="020B0606030504020204"/>
            </a:endParaRPr>
          </a:p>
        </p:txBody>
      </p:sp>
      <p:pic>
        <p:nvPicPr>
          <p:cNvPr id="16" name="Imagen 15"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6330" y="3866849"/>
            <a:ext cx="485787" cy="603316"/>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2877" y="2571135"/>
            <a:ext cx="3583858" cy="3583858"/>
          </a:xfrm>
          <a:prstGeom prst="rect">
            <a:avLst/>
          </a:prstGeom>
        </p:spPr>
      </p:pic>
      <p:sp>
        <p:nvSpPr>
          <p:cNvPr id="17" name="Rectángulo redondeado 16"/>
          <p:cNvSpPr/>
          <p:nvPr/>
        </p:nvSpPr>
        <p:spPr>
          <a:xfrm>
            <a:off x="1118541" y="4733518"/>
            <a:ext cx="1409700" cy="348968"/>
          </a:xfrm>
          <a:prstGeom prst="roundRect">
            <a:avLst/>
          </a:prstGeom>
          <a:solidFill>
            <a:schemeClr val="accent4"/>
          </a:solidFill>
          <a:ln>
            <a:solidFill>
              <a:schemeClr val="accent4"/>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solidFill>
                  <a:schemeClr val="accent1">
                    <a:lumMod val="50000"/>
                  </a:schemeClr>
                </a:solidFill>
                <a:latin typeface="Open Sans" panose="020B0606030504020204"/>
              </a:rPr>
              <a:t>EJEMPLO 2</a:t>
            </a:r>
            <a:endParaRPr lang="es-CO" dirty="0">
              <a:solidFill>
                <a:schemeClr val="accent1">
                  <a:lumMod val="50000"/>
                </a:schemeClr>
              </a:solidFill>
              <a:latin typeface="Open Sans" panose="020B0606030504020204"/>
            </a:endParaRPr>
          </a:p>
        </p:txBody>
      </p:sp>
      <p:sp>
        <p:nvSpPr>
          <p:cNvPr id="18" name="Rectángulo 17"/>
          <p:cNvSpPr/>
          <p:nvPr/>
        </p:nvSpPr>
        <p:spPr>
          <a:xfrm>
            <a:off x="8111613" y="2571135"/>
            <a:ext cx="3608439" cy="3583857"/>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Después de conocer un poco la metodología de como programar un </a:t>
            </a:r>
            <a:r>
              <a:rPr lang="es-CO" sz="1400" dirty="0" err="1">
                <a:solidFill>
                  <a:schemeClr val="tx1">
                    <a:lumMod val="75000"/>
                    <a:lumOff val="25000"/>
                  </a:schemeClr>
                </a:solidFill>
                <a:latin typeface="Open Sans" panose="020B0606030504020204"/>
              </a:rPr>
              <a:t>microcontrolador</a:t>
            </a:r>
            <a:r>
              <a:rPr lang="es-CO" sz="1400" dirty="0">
                <a:solidFill>
                  <a:schemeClr val="tx1">
                    <a:lumMod val="75000"/>
                    <a:lumOff val="25000"/>
                  </a:schemeClr>
                </a:solidFill>
                <a:latin typeface="Open Sans" panose="020B0606030504020204"/>
              </a:rPr>
              <a:t> para un sistema de embebido, se puede entender su importancia y analizar mediante dos ejemplos de programas sencillos como sería la programación de estos, cabe aclarar que se dan los parámetros y la introducción de cómo funciona el sistema, más no implica la programación de un </a:t>
            </a:r>
            <a:r>
              <a:rPr lang="es-CO" sz="1400" dirty="0" err="1">
                <a:solidFill>
                  <a:schemeClr val="tx1">
                    <a:lumMod val="75000"/>
                    <a:lumOff val="25000"/>
                  </a:schemeClr>
                </a:solidFill>
                <a:latin typeface="Open Sans" panose="020B0606030504020204"/>
              </a:rPr>
              <a:t>microcontrolador</a:t>
            </a:r>
            <a:r>
              <a:rPr lang="es-CO" sz="1400" dirty="0">
                <a:solidFill>
                  <a:schemeClr val="tx1">
                    <a:lumMod val="75000"/>
                    <a:lumOff val="25000"/>
                  </a:schemeClr>
                </a:solidFill>
                <a:latin typeface="Open Sans" panose="020B0606030504020204"/>
              </a:rPr>
              <a:t>.</a:t>
            </a:r>
          </a:p>
        </p:txBody>
      </p:sp>
    </p:spTree>
    <p:extLst>
      <p:ext uri="{BB962C8B-B14F-4D97-AF65-F5344CB8AC3E}">
        <p14:creationId xmlns:p14="http://schemas.microsoft.com/office/powerpoint/2010/main" val="38204783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11" name="Rectángulo redondeado 10"/>
          <p:cNvSpPr/>
          <p:nvPr/>
        </p:nvSpPr>
        <p:spPr>
          <a:xfrm>
            <a:off x="345474" y="1404630"/>
            <a:ext cx="11478664" cy="925616"/>
          </a:xfrm>
          <a:prstGeom prst="roundRect">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CO" sz="1400" b="1" dirty="0">
                <a:solidFill>
                  <a:schemeClr val="tx1">
                    <a:lumMod val="75000"/>
                    <a:lumOff val="25000"/>
                  </a:schemeClr>
                </a:solidFill>
                <a:latin typeface="Open Sans" panose="020B0606030504020204"/>
              </a:rPr>
              <a:t>Resumen</a:t>
            </a:r>
          </a:p>
          <a:p>
            <a:pPr algn="just"/>
            <a:r>
              <a:rPr lang="es-CO" sz="1400" dirty="0">
                <a:solidFill>
                  <a:schemeClr val="tx1">
                    <a:lumMod val="75000"/>
                    <a:lumOff val="25000"/>
                  </a:schemeClr>
                </a:solidFill>
                <a:latin typeface="Open Sans" panose="020B0606030504020204"/>
              </a:rPr>
              <a:t>En esta lección se define que es un sistema embebido, como se puede programar, cuáles son sus características, donde se puede aplicar, como está conformado y se explica su programación básica.</a:t>
            </a:r>
          </a:p>
        </p:txBody>
      </p:sp>
      <p:sp>
        <p:nvSpPr>
          <p:cNvPr id="2" name="CuadroTexto 1"/>
          <p:cNvSpPr txBox="1"/>
          <p:nvPr/>
        </p:nvSpPr>
        <p:spPr>
          <a:xfrm>
            <a:off x="345475" y="2690348"/>
            <a:ext cx="3081014" cy="738664"/>
          </a:xfrm>
          <a:prstGeom prst="rect">
            <a:avLst/>
          </a:prstGeom>
          <a:solidFill>
            <a:schemeClr val="bg1"/>
          </a:solidFill>
        </p:spPr>
        <p:txBody>
          <a:bodyPr wrap="square" rtlCol="0">
            <a:spAutoFit/>
          </a:bodyPr>
          <a:lstStyle/>
          <a:p>
            <a:pPr algn="just"/>
            <a:r>
              <a:rPr lang="es-CO" sz="1400" dirty="0">
                <a:solidFill>
                  <a:schemeClr val="tx1">
                    <a:lumMod val="75000"/>
                    <a:lumOff val="25000"/>
                  </a:schemeClr>
                </a:solidFill>
                <a:latin typeface="Open Sans" panose="020B0606030504020204"/>
              </a:rPr>
              <a:t>Se darán dos ejemplos de cómo sería un programa para un sistema de embebido utilizando el lenguaje maquina: </a:t>
            </a:r>
          </a:p>
        </p:txBody>
      </p:sp>
      <p:sp>
        <p:nvSpPr>
          <p:cNvPr id="15" name="Rectángulo redondeado 14"/>
          <p:cNvSpPr/>
          <p:nvPr/>
        </p:nvSpPr>
        <p:spPr>
          <a:xfrm>
            <a:off x="1118541" y="3789114"/>
            <a:ext cx="1409700" cy="348968"/>
          </a:xfrm>
          <a:prstGeom prst="roundRect">
            <a:avLst/>
          </a:prstGeom>
          <a:solidFill>
            <a:schemeClr val="accent4"/>
          </a:solidFill>
          <a:ln>
            <a:solidFill>
              <a:schemeClr val="accent4"/>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solidFill>
                  <a:schemeClr val="accent1">
                    <a:lumMod val="50000"/>
                  </a:schemeClr>
                </a:solidFill>
                <a:latin typeface="Open Sans" panose="020B0606030504020204"/>
              </a:rPr>
              <a:t>EJEMPLO 1</a:t>
            </a:r>
            <a:endParaRPr lang="es-CO" dirty="0">
              <a:solidFill>
                <a:schemeClr val="accent1">
                  <a:lumMod val="50000"/>
                </a:schemeClr>
              </a:solidFill>
              <a:latin typeface="Open Sans" panose="020B0606030504020204"/>
            </a:endParaRPr>
          </a:p>
        </p:txBody>
      </p:sp>
      <p:pic>
        <p:nvPicPr>
          <p:cNvPr id="16" name="Imagen 15"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6330" y="3866849"/>
            <a:ext cx="485787" cy="603316"/>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2877" y="2571135"/>
            <a:ext cx="3583858" cy="3583858"/>
          </a:xfrm>
          <a:prstGeom prst="rect">
            <a:avLst/>
          </a:prstGeom>
        </p:spPr>
      </p:pic>
      <p:sp>
        <p:nvSpPr>
          <p:cNvPr id="17" name="Rectángulo redondeado 16"/>
          <p:cNvSpPr/>
          <p:nvPr/>
        </p:nvSpPr>
        <p:spPr>
          <a:xfrm>
            <a:off x="1118541" y="4733518"/>
            <a:ext cx="1409700" cy="348968"/>
          </a:xfrm>
          <a:prstGeom prst="roundRect">
            <a:avLst/>
          </a:prstGeom>
          <a:solidFill>
            <a:schemeClr val="accent4"/>
          </a:solidFill>
          <a:ln>
            <a:solidFill>
              <a:schemeClr val="accent4"/>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solidFill>
                  <a:schemeClr val="accent1">
                    <a:lumMod val="50000"/>
                  </a:schemeClr>
                </a:solidFill>
                <a:latin typeface="Open Sans" panose="020B0606030504020204"/>
              </a:rPr>
              <a:t>EJEMPLO 2</a:t>
            </a:r>
            <a:endParaRPr lang="es-CO" dirty="0">
              <a:solidFill>
                <a:schemeClr val="accent1">
                  <a:lumMod val="50000"/>
                </a:schemeClr>
              </a:solidFill>
              <a:latin typeface="Open Sans" panose="020B0606030504020204"/>
            </a:endParaRPr>
          </a:p>
        </p:txBody>
      </p:sp>
      <p:sp>
        <p:nvSpPr>
          <p:cNvPr id="18" name="Rectángulo 17"/>
          <p:cNvSpPr/>
          <p:nvPr/>
        </p:nvSpPr>
        <p:spPr>
          <a:xfrm>
            <a:off x="8111613" y="2571135"/>
            <a:ext cx="3608439" cy="3583857"/>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dirty="0">
                <a:solidFill>
                  <a:schemeClr val="tx1">
                    <a:lumMod val="75000"/>
                    <a:lumOff val="25000"/>
                  </a:schemeClr>
                </a:solidFill>
                <a:latin typeface="Open Sans" panose="020B0606030504020204"/>
              </a:rPr>
              <a:t>Después de conocer un poco la metodología de como programar un </a:t>
            </a:r>
            <a:r>
              <a:rPr lang="es-CO" dirty="0" err="1">
                <a:solidFill>
                  <a:schemeClr val="tx1">
                    <a:lumMod val="75000"/>
                    <a:lumOff val="25000"/>
                  </a:schemeClr>
                </a:solidFill>
                <a:latin typeface="Open Sans" panose="020B0606030504020204"/>
              </a:rPr>
              <a:t>microcontrolador</a:t>
            </a:r>
            <a:r>
              <a:rPr lang="es-CO" dirty="0">
                <a:solidFill>
                  <a:schemeClr val="tx1">
                    <a:lumMod val="75000"/>
                    <a:lumOff val="25000"/>
                  </a:schemeClr>
                </a:solidFill>
                <a:latin typeface="Open Sans" panose="020B0606030504020204"/>
              </a:rPr>
              <a:t> para un sistema de embebido, se puede entender su importancia y analizar mediante dos ejemplos de programas sencillos como sería la programación de estos, cabe aclarar que se dan los parámetros y la introducción de cómo funciona el sistema, más no implica la programación de un </a:t>
            </a:r>
            <a:r>
              <a:rPr lang="es-CO" dirty="0" err="1">
                <a:solidFill>
                  <a:schemeClr val="tx1">
                    <a:lumMod val="75000"/>
                    <a:lumOff val="25000"/>
                  </a:schemeClr>
                </a:solidFill>
                <a:latin typeface="Open Sans" panose="020B0606030504020204"/>
              </a:rPr>
              <a:t>microcontrolador</a:t>
            </a:r>
            <a:r>
              <a:rPr lang="es-CO" dirty="0">
                <a:solidFill>
                  <a:schemeClr val="tx1">
                    <a:lumMod val="75000"/>
                    <a:lumOff val="25000"/>
                  </a:schemeClr>
                </a:solidFill>
                <a:latin typeface="Open Sans" panose="020B0606030504020204"/>
              </a:rPr>
              <a:t>.</a:t>
            </a:r>
          </a:p>
        </p:txBody>
      </p:sp>
      <p:sp>
        <p:nvSpPr>
          <p:cNvPr id="10" name="Rectángulo 9">
            <a:extLst>
              <a:ext uri="{FF2B5EF4-FFF2-40B4-BE49-F238E27FC236}">
                <a16:creationId xmlns="" xmlns:a16="http://schemas.microsoft.com/office/drawing/2014/main" id="{819F9F16-6D6B-46A9-BA46-AD98818E333B}"/>
              </a:ext>
            </a:extLst>
          </p:cNvPr>
          <p:cNvSpPr/>
          <p:nvPr/>
        </p:nvSpPr>
        <p:spPr>
          <a:xfrm>
            <a:off x="0" y="0"/>
            <a:ext cx="12192000" cy="6858000"/>
          </a:xfrm>
          <a:prstGeom prst="rect">
            <a:avLst/>
          </a:prstGeom>
          <a:solidFill>
            <a:schemeClr val="tx1">
              <a:lumMod val="95000"/>
              <a:lumOff val="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CuadroTexto 2"/>
          <p:cNvSpPr txBox="1"/>
          <p:nvPr/>
        </p:nvSpPr>
        <p:spPr>
          <a:xfrm>
            <a:off x="3125296" y="1120676"/>
            <a:ext cx="5919020" cy="4616648"/>
          </a:xfrm>
          <a:prstGeom prst="rect">
            <a:avLst/>
          </a:prstGeom>
          <a:solidFill>
            <a:schemeClr val="accent4">
              <a:lumMod val="20000"/>
              <a:lumOff val="80000"/>
            </a:schemeClr>
          </a:solidFill>
        </p:spPr>
        <p:txBody>
          <a:bodyPr wrap="square" rtlCol="0">
            <a:spAutoFit/>
          </a:bodyPr>
          <a:lstStyle/>
          <a:p>
            <a:r>
              <a:rPr lang="es-CO" sz="1400" b="1" dirty="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a:p>
            <a:r>
              <a:rPr lang="es-CO" sz="1400" dirty="0">
                <a:solidFill>
                  <a:schemeClr val="tx1">
                    <a:lumMod val="75000"/>
                    <a:lumOff val="25000"/>
                  </a:schemeClr>
                </a:solidFill>
                <a:latin typeface="Open Sans" panose="020B0606030504020204"/>
              </a:rPr>
              <a:t>El siguiente programa lee el </a:t>
            </a:r>
            <a:r>
              <a:rPr lang="es-CO" sz="1400" dirty="0" err="1">
                <a:solidFill>
                  <a:schemeClr val="tx1">
                    <a:lumMod val="75000"/>
                    <a:lumOff val="25000"/>
                  </a:schemeClr>
                </a:solidFill>
                <a:latin typeface="Open Sans" panose="020B0606030504020204"/>
              </a:rPr>
              <a:t>nibble</a:t>
            </a:r>
            <a:r>
              <a:rPr lang="es-CO" sz="1400" dirty="0">
                <a:solidFill>
                  <a:schemeClr val="tx1">
                    <a:lumMod val="75000"/>
                    <a:lumOff val="25000"/>
                  </a:schemeClr>
                </a:solidFill>
                <a:latin typeface="Open Sans" panose="020B0606030504020204"/>
              </a:rPr>
              <a:t> bajo del puerto B y lo coloca en el </a:t>
            </a:r>
            <a:r>
              <a:rPr lang="es-CO" sz="1400" dirty="0" err="1">
                <a:solidFill>
                  <a:schemeClr val="tx1">
                    <a:lumMod val="75000"/>
                    <a:lumOff val="25000"/>
                  </a:schemeClr>
                </a:solidFill>
                <a:latin typeface="Open Sans" panose="020B0606030504020204"/>
              </a:rPr>
              <a:t>nibble</a:t>
            </a:r>
            <a:r>
              <a:rPr lang="es-CO" sz="1400" dirty="0">
                <a:solidFill>
                  <a:schemeClr val="tx1">
                    <a:lumMod val="75000"/>
                    <a:lumOff val="25000"/>
                  </a:schemeClr>
                </a:solidFill>
                <a:latin typeface="Open Sans" panose="020B0606030504020204"/>
              </a:rPr>
              <a:t> alto del mismo puerto</a:t>
            </a:r>
          </a:p>
          <a:p>
            <a:r>
              <a:rPr lang="en-US" sz="1400" dirty="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a:p>
            <a:r>
              <a:rPr lang="en-US" sz="1400" dirty="0">
                <a:solidFill>
                  <a:schemeClr val="tx1">
                    <a:lumMod val="75000"/>
                    <a:lumOff val="25000"/>
                  </a:schemeClr>
                </a:solidFill>
                <a:latin typeface="Open Sans" panose="020B0606030504020204"/>
              </a:rPr>
              <a:t>#INCLUDE &lt;16F887,H&gt; </a:t>
            </a:r>
            <a:endParaRPr lang="es-CO" sz="1400" dirty="0">
              <a:solidFill>
                <a:schemeClr val="tx1">
                  <a:lumMod val="75000"/>
                  <a:lumOff val="25000"/>
                </a:schemeClr>
              </a:solidFill>
              <a:latin typeface="Open Sans" panose="020B0606030504020204"/>
            </a:endParaRPr>
          </a:p>
          <a:p>
            <a:r>
              <a:rPr lang="en-US" sz="1400" dirty="0">
                <a:solidFill>
                  <a:schemeClr val="tx1">
                    <a:lumMod val="75000"/>
                    <a:lumOff val="25000"/>
                  </a:schemeClr>
                </a:solidFill>
                <a:latin typeface="Open Sans" panose="020B0606030504020204"/>
              </a:rPr>
              <a:t>#FUSES NOWDT, NOPUT, INTRC_IO, NOMCLR, NOPROTECT, NOBROWNOUT, NOWRT</a:t>
            </a:r>
            <a:endParaRPr lang="es-CO" sz="1400" dirty="0">
              <a:solidFill>
                <a:schemeClr val="tx1">
                  <a:lumMod val="75000"/>
                  <a:lumOff val="25000"/>
                </a:schemeClr>
              </a:solidFill>
              <a:latin typeface="Open Sans" panose="020B0606030504020204"/>
            </a:endParaRPr>
          </a:p>
          <a:p>
            <a:r>
              <a:rPr lang="en-US" sz="1400" dirty="0">
                <a:solidFill>
                  <a:schemeClr val="tx1">
                    <a:lumMod val="75000"/>
                    <a:lumOff val="25000"/>
                  </a:schemeClr>
                </a:solidFill>
                <a:latin typeface="Open Sans" panose="020B0606030504020204"/>
              </a:rPr>
              <a:t>#USE DELAY (internal=8MHZ)</a:t>
            </a:r>
            <a:endParaRPr lang="es-CO" sz="1400" dirty="0">
              <a:solidFill>
                <a:schemeClr val="tx1">
                  <a:lumMod val="75000"/>
                  <a:lumOff val="25000"/>
                </a:schemeClr>
              </a:solidFill>
              <a:latin typeface="Open Sans" panose="020B0606030504020204"/>
            </a:endParaRPr>
          </a:p>
          <a:p>
            <a:r>
              <a:rPr lang="en-US" sz="1400" dirty="0">
                <a:solidFill>
                  <a:schemeClr val="tx1">
                    <a:lumMod val="75000"/>
                    <a:lumOff val="25000"/>
                  </a:schemeClr>
                </a:solidFill>
                <a:latin typeface="Open Sans" panose="020B0606030504020204"/>
              </a:rPr>
              <a:t>#use </a:t>
            </a:r>
            <a:r>
              <a:rPr lang="en-US" sz="1400" dirty="0" err="1">
                <a:solidFill>
                  <a:schemeClr val="tx1">
                    <a:lumMod val="75000"/>
                    <a:lumOff val="25000"/>
                  </a:schemeClr>
                </a:solidFill>
                <a:latin typeface="Open Sans" panose="020B0606030504020204"/>
              </a:rPr>
              <a:t>fast_io</a:t>
            </a:r>
            <a:r>
              <a:rPr lang="en-US" sz="1400" dirty="0">
                <a:solidFill>
                  <a:schemeClr val="tx1">
                    <a:lumMod val="75000"/>
                    <a:lumOff val="25000"/>
                  </a:schemeClr>
                </a:solidFill>
                <a:latin typeface="Open Sans" panose="020B0606030504020204"/>
              </a:rPr>
              <a:t>(b)</a:t>
            </a:r>
            <a:endParaRPr lang="es-CO" sz="1400" dirty="0">
              <a:solidFill>
                <a:schemeClr val="tx1">
                  <a:lumMod val="75000"/>
                  <a:lumOff val="25000"/>
                </a:schemeClr>
              </a:solidFill>
              <a:latin typeface="Open Sans" panose="020B0606030504020204"/>
            </a:endParaRPr>
          </a:p>
          <a:p>
            <a:r>
              <a:rPr lang="en-US" sz="1400" dirty="0">
                <a:solidFill>
                  <a:schemeClr val="tx1">
                    <a:lumMod val="75000"/>
                    <a:lumOff val="25000"/>
                  </a:schemeClr>
                </a:solidFill>
                <a:latin typeface="Open Sans" panose="020B0606030504020204"/>
              </a:rPr>
              <a:t> </a:t>
            </a:r>
            <a:endParaRPr lang="es-CO" sz="1400" dirty="0">
              <a:solidFill>
                <a:schemeClr val="tx1">
                  <a:lumMod val="75000"/>
                  <a:lumOff val="25000"/>
                </a:schemeClr>
              </a:solidFill>
              <a:latin typeface="Open Sans" panose="020B0606030504020204"/>
            </a:endParaRPr>
          </a:p>
          <a:p>
            <a:r>
              <a:rPr lang="en-US" sz="1400" dirty="0">
                <a:solidFill>
                  <a:schemeClr val="tx1">
                    <a:lumMod val="75000"/>
                    <a:lumOff val="25000"/>
                  </a:schemeClr>
                </a:solidFill>
                <a:latin typeface="Open Sans" panose="020B0606030504020204"/>
              </a:rPr>
              <a:t>INT  DATO;</a:t>
            </a:r>
            <a:endParaRPr lang="es-CO" sz="1400" dirty="0">
              <a:solidFill>
                <a:schemeClr val="tx1">
                  <a:lumMod val="75000"/>
                  <a:lumOff val="25000"/>
                </a:schemeClr>
              </a:solidFill>
              <a:latin typeface="Open Sans" panose="020B0606030504020204"/>
            </a:endParaRPr>
          </a:p>
          <a:p>
            <a:r>
              <a:rPr lang="en-US" sz="1400" dirty="0">
                <a:solidFill>
                  <a:schemeClr val="tx1">
                    <a:lumMod val="75000"/>
                    <a:lumOff val="25000"/>
                  </a:schemeClr>
                </a:solidFill>
                <a:latin typeface="Open Sans" panose="020B0606030504020204"/>
              </a:rPr>
              <a:t>VOID  MAIN ()</a:t>
            </a:r>
            <a:endParaRPr lang="es-CO" sz="1400" dirty="0">
              <a:solidFill>
                <a:schemeClr val="tx1">
                  <a:lumMod val="75000"/>
                  <a:lumOff val="25000"/>
                </a:schemeClr>
              </a:solidFill>
              <a:latin typeface="Open Sans" panose="020B0606030504020204"/>
            </a:endParaRPr>
          </a:p>
          <a:p>
            <a:r>
              <a:rPr lang="en-US" sz="1400" dirty="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a:p>
            <a:r>
              <a:rPr lang="en-US" sz="1400" dirty="0">
                <a:solidFill>
                  <a:schemeClr val="tx1">
                    <a:lumMod val="75000"/>
                    <a:lumOff val="25000"/>
                  </a:schemeClr>
                </a:solidFill>
                <a:latin typeface="Open Sans" panose="020B0606030504020204"/>
              </a:rPr>
              <a:t>     SET TRIS_B (0B00001111);</a:t>
            </a:r>
            <a:endParaRPr lang="es-CO" sz="1400" dirty="0">
              <a:solidFill>
                <a:schemeClr val="tx1">
                  <a:lumMod val="75000"/>
                  <a:lumOff val="25000"/>
                </a:schemeClr>
              </a:solidFill>
              <a:latin typeface="Open Sans" panose="020B0606030504020204"/>
            </a:endParaRPr>
          </a:p>
          <a:p>
            <a:r>
              <a:rPr lang="en-US" sz="1400" dirty="0">
                <a:solidFill>
                  <a:schemeClr val="tx1">
                    <a:lumMod val="75000"/>
                    <a:lumOff val="25000"/>
                  </a:schemeClr>
                </a:solidFill>
                <a:latin typeface="Open Sans" panose="020B0606030504020204"/>
              </a:rPr>
              <a:t>     PORT_B_PULLUPS (0x0f);</a:t>
            </a:r>
            <a:endParaRPr lang="es-CO" sz="1400" dirty="0">
              <a:solidFill>
                <a:schemeClr val="tx1">
                  <a:lumMod val="75000"/>
                  <a:lumOff val="25000"/>
                </a:schemeClr>
              </a:solidFill>
              <a:latin typeface="Open Sans" panose="020B0606030504020204"/>
            </a:endParaRPr>
          </a:p>
          <a:p>
            <a:r>
              <a:rPr lang="en-US" sz="1400" dirty="0">
                <a:solidFill>
                  <a:schemeClr val="tx1">
                    <a:lumMod val="75000"/>
                    <a:lumOff val="25000"/>
                  </a:schemeClr>
                </a:solidFill>
                <a:latin typeface="Open Sans" panose="020B0606030504020204"/>
              </a:rPr>
              <a:t>     WHILE (TRUE)</a:t>
            </a:r>
            <a:endParaRPr lang="es-CO" sz="1400" dirty="0">
              <a:solidFill>
                <a:schemeClr val="tx1">
                  <a:lumMod val="75000"/>
                  <a:lumOff val="25000"/>
                </a:schemeClr>
              </a:solidFill>
              <a:latin typeface="Open Sans" panose="020B0606030504020204"/>
            </a:endParaRPr>
          </a:p>
          <a:p>
            <a:r>
              <a:rPr lang="en-US" sz="1400" dirty="0">
                <a:solidFill>
                  <a:schemeClr val="tx1">
                    <a:lumMod val="75000"/>
                    <a:lumOff val="25000"/>
                  </a:schemeClr>
                </a:solidFill>
                <a:latin typeface="Open Sans" panose="020B0606030504020204"/>
              </a:rPr>
              <a:t>      {</a:t>
            </a:r>
            <a:endParaRPr lang="es-CO" sz="1400" dirty="0">
              <a:solidFill>
                <a:schemeClr val="tx1">
                  <a:lumMod val="75000"/>
                  <a:lumOff val="25000"/>
                </a:schemeClr>
              </a:solidFill>
              <a:latin typeface="Open Sans" panose="020B0606030504020204"/>
            </a:endParaRPr>
          </a:p>
          <a:p>
            <a:r>
              <a:rPr lang="en-US" sz="1400" dirty="0">
                <a:solidFill>
                  <a:schemeClr val="tx1">
                    <a:lumMod val="75000"/>
                    <a:lumOff val="25000"/>
                  </a:schemeClr>
                </a:solidFill>
                <a:latin typeface="Open Sans" panose="020B0606030504020204"/>
              </a:rPr>
              <a:t>         DATO = INPUT_B ();</a:t>
            </a:r>
            <a:endParaRPr lang="es-CO" sz="1400" dirty="0">
              <a:solidFill>
                <a:schemeClr val="tx1">
                  <a:lumMod val="75000"/>
                  <a:lumOff val="25000"/>
                </a:schemeClr>
              </a:solidFill>
              <a:latin typeface="Open Sans" panose="020B0606030504020204"/>
            </a:endParaRPr>
          </a:p>
          <a:p>
            <a:r>
              <a:rPr lang="en-US" sz="1400" dirty="0">
                <a:solidFill>
                  <a:schemeClr val="tx1">
                    <a:lumMod val="75000"/>
                    <a:lumOff val="25000"/>
                  </a:schemeClr>
                </a:solidFill>
                <a:latin typeface="Open Sans" panose="020B0606030504020204"/>
              </a:rPr>
              <a:t>         DATO = SWAP (DATO);</a:t>
            </a:r>
            <a:endParaRPr lang="es-CO" sz="1400" dirty="0">
              <a:solidFill>
                <a:schemeClr val="tx1">
                  <a:lumMod val="75000"/>
                  <a:lumOff val="25000"/>
                </a:schemeClr>
              </a:solidFill>
              <a:latin typeface="Open Sans" panose="020B0606030504020204"/>
            </a:endParaRPr>
          </a:p>
          <a:p>
            <a:r>
              <a:rPr lang="en-US" sz="1400" dirty="0">
                <a:solidFill>
                  <a:schemeClr val="tx1">
                    <a:lumMod val="75000"/>
                    <a:lumOff val="25000"/>
                  </a:schemeClr>
                </a:solidFill>
                <a:latin typeface="Open Sans" panose="020B0606030504020204"/>
              </a:rPr>
              <a:t>         OUTPUT_B (DATO);</a:t>
            </a:r>
            <a:endParaRPr lang="es-CO" sz="1400" dirty="0">
              <a:solidFill>
                <a:schemeClr val="tx1">
                  <a:lumMod val="75000"/>
                  <a:lumOff val="25000"/>
                </a:schemeClr>
              </a:solidFill>
              <a:latin typeface="Open Sans" panose="020B0606030504020204"/>
            </a:endParaRPr>
          </a:p>
          <a:p>
            <a:r>
              <a:rPr lang="en-US" sz="1400" dirty="0">
                <a:solidFill>
                  <a:schemeClr val="tx1">
                    <a:lumMod val="75000"/>
                    <a:lumOff val="25000"/>
                  </a:schemeClr>
                </a:solidFill>
                <a:latin typeface="Open Sans" panose="020B0606030504020204"/>
              </a:rPr>
              <a:t>       </a:t>
            </a:r>
            <a:r>
              <a:rPr lang="es-CO" sz="1400" dirty="0">
                <a:solidFill>
                  <a:schemeClr val="tx1">
                    <a:lumMod val="75000"/>
                    <a:lumOff val="25000"/>
                  </a:schemeClr>
                </a:solidFill>
                <a:latin typeface="Open Sans" panose="020B0606030504020204"/>
              </a:rPr>
              <a:t>}</a:t>
            </a:r>
          </a:p>
          <a:p>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sp>
        <p:nvSpPr>
          <p:cNvPr id="12" name="Elipse 11">
            <a:extLst>
              <a:ext uri="{FF2B5EF4-FFF2-40B4-BE49-F238E27FC236}">
                <a16:creationId xmlns="" xmlns:a16="http://schemas.microsoft.com/office/drawing/2014/main" id="{BFB0D0BB-19FD-4D04-8223-EB852E27F00B}"/>
              </a:ext>
            </a:extLst>
          </p:cNvPr>
          <p:cNvSpPr/>
          <p:nvPr/>
        </p:nvSpPr>
        <p:spPr>
          <a:xfrm>
            <a:off x="8731126" y="967786"/>
            <a:ext cx="446420" cy="3919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pic>
        <p:nvPicPr>
          <p:cNvPr id="13" name="Imagen 12"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5690" y="1017865"/>
            <a:ext cx="485787" cy="603316"/>
          </a:xfrm>
          <a:prstGeom prst="rect">
            <a:avLst/>
          </a:prstGeom>
        </p:spPr>
      </p:pic>
    </p:spTree>
    <p:extLst>
      <p:ext uri="{BB962C8B-B14F-4D97-AF65-F5344CB8AC3E}">
        <p14:creationId xmlns:p14="http://schemas.microsoft.com/office/powerpoint/2010/main" val="2750495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 xmlns:a16="http://schemas.microsoft.com/office/drawing/2014/main" id="{3D2DD7C5-3EBA-4830-ABD1-C9B19999CE3B}"/>
              </a:ext>
            </a:extLst>
          </p:cNvPr>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Calibri" panose="020F0502020204030204" pitchFamily="34" charset="0"/>
            </a:endParaRPr>
          </a:p>
        </p:txBody>
      </p:sp>
      <p:sp>
        <p:nvSpPr>
          <p:cNvPr id="15" name="Rectángulo redondeado 1">
            <a:extLst>
              <a:ext uri="{FF2B5EF4-FFF2-40B4-BE49-F238E27FC236}">
                <a16:creationId xmlns="" xmlns:a16="http://schemas.microsoft.com/office/drawing/2014/main" id="{E53FFA34-8679-4552-98EB-3CE15307A255}"/>
              </a:ext>
            </a:extLst>
          </p:cNvPr>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smtClean="0">
                <a:latin typeface="Open Sans" panose="020B0606030504020204"/>
              </a:rPr>
              <a:t>ACTIVIDADES </a:t>
            </a:r>
            <a:r>
              <a:rPr lang="es-ES" b="1" dirty="0">
                <a:latin typeface="Open Sans" panose="020B0606030504020204"/>
              </a:rPr>
              <a:t>DE APRENDIZAJE </a:t>
            </a:r>
            <a:r>
              <a:rPr lang="es-ES" b="1" dirty="0" smtClean="0">
                <a:latin typeface="Open Sans" panose="020B0606030504020204"/>
              </a:rPr>
              <a:t> 1, 2  Y 3</a:t>
            </a:r>
            <a:endParaRPr lang="es-ES" b="1" dirty="0">
              <a:latin typeface="Open Sans" panose="020B0606030504020204"/>
            </a:endParaRPr>
          </a:p>
        </p:txBody>
      </p:sp>
      <p:sp>
        <p:nvSpPr>
          <p:cNvPr id="16" name="CuadroTexto 15">
            <a:extLst>
              <a:ext uri="{FF2B5EF4-FFF2-40B4-BE49-F238E27FC236}">
                <a16:creationId xmlns="" xmlns:a16="http://schemas.microsoft.com/office/drawing/2014/main" id="{4148F3CA-4D1D-4342-BAA9-1606C2173BBC}"/>
              </a:ext>
            </a:extLst>
          </p:cNvPr>
          <p:cNvSpPr txBox="1"/>
          <p:nvPr/>
        </p:nvSpPr>
        <p:spPr>
          <a:xfrm>
            <a:off x="7003157" y="3187707"/>
            <a:ext cx="4362450" cy="1600438"/>
          </a:xfrm>
          <a:prstGeom prst="rect">
            <a:avLst/>
          </a:prstGeom>
          <a:noFill/>
          <a:ln>
            <a:noFill/>
          </a:ln>
        </p:spPr>
        <p:txBody>
          <a:bodyPr wrap="square" rtlCol="0">
            <a:spAutoFit/>
          </a:bodyPr>
          <a:lstStyle/>
          <a:p>
            <a:pPr algn="just"/>
            <a:r>
              <a:rPr lang="es-ES" sz="1400" dirty="0">
                <a:solidFill>
                  <a:schemeClr val="bg2">
                    <a:lumMod val="25000"/>
                  </a:schemeClr>
                </a:solidFill>
                <a:latin typeface="Open Sans" panose="020B0606030504020204"/>
              </a:rPr>
              <a:t>Bienvenidos a </a:t>
            </a:r>
            <a:r>
              <a:rPr lang="es-ES" sz="1400" dirty="0" smtClean="0">
                <a:solidFill>
                  <a:schemeClr val="bg2">
                    <a:lumMod val="25000"/>
                  </a:schemeClr>
                </a:solidFill>
                <a:latin typeface="Open Sans" panose="020B0606030504020204"/>
              </a:rPr>
              <a:t>las actividades </a:t>
            </a:r>
            <a:r>
              <a:rPr lang="es-ES" sz="1400" dirty="0">
                <a:solidFill>
                  <a:schemeClr val="bg2">
                    <a:lumMod val="25000"/>
                  </a:schemeClr>
                </a:solidFill>
                <a:latin typeface="Open Sans" panose="020B0606030504020204"/>
              </a:rPr>
              <a:t>de aprendizaje N° </a:t>
            </a:r>
            <a:r>
              <a:rPr lang="es-ES" sz="1400" dirty="0" smtClean="0">
                <a:solidFill>
                  <a:schemeClr val="bg2">
                    <a:lumMod val="25000"/>
                  </a:schemeClr>
                </a:solidFill>
                <a:latin typeface="Open Sans" panose="020B0606030504020204"/>
              </a:rPr>
              <a:t>1, 2 y 3 “</a:t>
            </a:r>
            <a:r>
              <a:rPr lang="es-CO" sz="1400" dirty="0">
                <a:solidFill>
                  <a:schemeClr val="bg2">
                    <a:lumMod val="25000"/>
                  </a:schemeClr>
                </a:solidFill>
                <a:latin typeface="Open Sans" panose="020B0606030504020204"/>
              </a:rPr>
              <a:t>Metodología de un sistema </a:t>
            </a:r>
            <a:r>
              <a:rPr lang="es-CO" sz="1400" dirty="0" smtClean="0">
                <a:solidFill>
                  <a:schemeClr val="bg2">
                    <a:lumMod val="25000"/>
                  </a:schemeClr>
                </a:solidFill>
                <a:latin typeface="Open Sans" panose="020B0606030504020204"/>
              </a:rPr>
              <a:t>embebido</a:t>
            </a:r>
            <a:r>
              <a:rPr lang="es-ES" sz="1400" dirty="0" smtClean="0">
                <a:solidFill>
                  <a:schemeClr val="bg2">
                    <a:lumMod val="25000"/>
                  </a:schemeClr>
                </a:solidFill>
                <a:latin typeface="Open Sans" panose="020B0606030504020204"/>
              </a:rPr>
              <a:t>“, “</a:t>
            </a:r>
            <a:r>
              <a:rPr lang="es-CO" sz="1400" dirty="0">
                <a:solidFill>
                  <a:schemeClr val="bg2">
                    <a:lumMod val="25000"/>
                  </a:schemeClr>
                </a:solidFill>
                <a:latin typeface="Open Sans" panose="020B0606030504020204"/>
              </a:rPr>
              <a:t>Análisis para una instalación de un sistema </a:t>
            </a:r>
            <a:r>
              <a:rPr lang="es-CO" sz="1400" dirty="0" smtClean="0">
                <a:solidFill>
                  <a:schemeClr val="bg2">
                    <a:lumMod val="25000"/>
                  </a:schemeClr>
                </a:solidFill>
                <a:latin typeface="Open Sans" panose="020B0606030504020204"/>
              </a:rPr>
              <a:t>embebido” </a:t>
            </a:r>
            <a:r>
              <a:rPr lang="es-CO" sz="1400" dirty="0">
                <a:solidFill>
                  <a:schemeClr val="bg2">
                    <a:lumMod val="25000"/>
                  </a:schemeClr>
                </a:solidFill>
                <a:latin typeface="Open Sans" panose="020B0606030504020204"/>
              </a:rPr>
              <a:t>y “Programación básica de </a:t>
            </a:r>
            <a:r>
              <a:rPr lang="es-CO" sz="1400" dirty="0" err="1" smtClean="0">
                <a:solidFill>
                  <a:schemeClr val="bg2">
                    <a:lumMod val="25000"/>
                  </a:schemeClr>
                </a:solidFill>
                <a:latin typeface="Open Sans" panose="020B0606030504020204"/>
              </a:rPr>
              <a:t>sistem</a:t>
            </a:r>
            <a:r>
              <a:rPr lang="es-CO" sz="1400" dirty="0" smtClean="0">
                <a:solidFill>
                  <a:schemeClr val="bg2">
                    <a:lumMod val="25000"/>
                  </a:schemeClr>
                </a:solidFill>
                <a:latin typeface="Open Sans" panose="020B0606030504020204"/>
              </a:rPr>
              <a:t>”</a:t>
            </a:r>
            <a:r>
              <a:rPr lang="es-ES" sz="1400" dirty="0" smtClean="0">
                <a:solidFill>
                  <a:schemeClr val="bg2">
                    <a:lumMod val="25000"/>
                  </a:schemeClr>
                </a:solidFill>
                <a:latin typeface="Open Sans" panose="020B0606030504020204"/>
              </a:rPr>
              <a:t> </a:t>
            </a:r>
            <a:r>
              <a:rPr lang="es-ES" sz="1400" dirty="0">
                <a:solidFill>
                  <a:schemeClr val="bg2">
                    <a:lumMod val="25000"/>
                  </a:schemeClr>
                </a:solidFill>
                <a:latin typeface="Open Sans" panose="020B0606030504020204"/>
              </a:rPr>
              <a:t>A continuación, se presenta la situación a resolver dentro de </a:t>
            </a:r>
            <a:r>
              <a:rPr lang="es-ES" sz="1400" dirty="0" smtClean="0">
                <a:solidFill>
                  <a:schemeClr val="bg2">
                    <a:lumMod val="25000"/>
                  </a:schemeClr>
                </a:solidFill>
                <a:latin typeface="Open Sans" panose="020B0606030504020204"/>
              </a:rPr>
              <a:t>estas actividades. </a:t>
            </a:r>
            <a:endParaRPr lang="es-ES" sz="1400" dirty="0">
              <a:solidFill>
                <a:schemeClr val="bg2">
                  <a:lumMod val="25000"/>
                </a:schemeClr>
              </a:solidFill>
              <a:latin typeface="Open Sans" panose="020B0606030504020204"/>
            </a:endParaRPr>
          </a:p>
          <a:p>
            <a:pPr algn="just"/>
            <a:endParaRPr lang="es-ES" sz="1400" dirty="0">
              <a:solidFill>
                <a:schemeClr val="bg2">
                  <a:lumMod val="25000"/>
                </a:schemeClr>
              </a:solidFill>
              <a:latin typeface="Open Sans" panose="020B0606030504020204"/>
            </a:endParaRPr>
          </a:p>
          <a:p>
            <a:pPr algn="just"/>
            <a:r>
              <a:rPr lang="es-ES" sz="1400" dirty="0">
                <a:solidFill>
                  <a:schemeClr val="bg2">
                    <a:lumMod val="25000"/>
                  </a:schemeClr>
                </a:solidFill>
                <a:latin typeface="Open Sans" panose="020B0606030504020204"/>
              </a:rPr>
              <a:t>Clic en el botón siguiente:</a:t>
            </a:r>
          </a:p>
        </p:txBody>
      </p:sp>
      <p:pic>
        <p:nvPicPr>
          <p:cNvPr id="11" name="Imagen 10" descr="Imagen que contiene Interfaz de usuario gráfica&#10;&#10;Descripción generada automáticamente">
            <a:extLst>
              <a:ext uri="{FF2B5EF4-FFF2-40B4-BE49-F238E27FC236}">
                <a16:creationId xmlns="" xmlns:a16="http://schemas.microsoft.com/office/drawing/2014/main" id="{06F335E5-F3F7-479C-814F-421E7D2E0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7279" y="4870564"/>
            <a:ext cx="1582008" cy="536389"/>
          </a:xfrm>
          <a:prstGeom prst="rect">
            <a:avLst/>
          </a:prstGeom>
        </p:spPr>
      </p:pic>
      <p:pic>
        <p:nvPicPr>
          <p:cNvPr id="12" name="Imagen 11" descr="Icono&#10;&#10;Descripción generada automáticamente">
            <a:extLst>
              <a:ext uri="{FF2B5EF4-FFF2-40B4-BE49-F238E27FC236}">
                <a16:creationId xmlns="" xmlns:a16="http://schemas.microsoft.com/office/drawing/2014/main" id="{AB17F699-3AB2-48CB-BDAD-CA46E84B29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7010" y="5064270"/>
            <a:ext cx="434340" cy="539422"/>
          </a:xfrm>
          <a:prstGeom prst="rect">
            <a:avLst/>
          </a:prstGeom>
        </p:spPr>
      </p:pic>
      <p:pic>
        <p:nvPicPr>
          <p:cNvPr id="9" name="Imagen 8" descr="Diagrama, Dibujo de ingeniería&#10;&#10;Descripción generada automáticamente">
            <a:extLst>
              <a:ext uri="{FF2B5EF4-FFF2-40B4-BE49-F238E27FC236}">
                <a16:creationId xmlns="" xmlns:a16="http://schemas.microsoft.com/office/drawing/2014/main" id="{7EBAF652-C3C2-4BFA-8F44-F24912D870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393" y="1121622"/>
            <a:ext cx="5378779" cy="4726495"/>
          </a:xfrm>
          <a:prstGeom prst="rect">
            <a:avLst/>
          </a:prstGeom>
        </p:spPr>
      </p:pic>
    </p:spTree>
    <p:extLst>
      <p:ext uri="{BB962C8B-B14F-4D97-AF65-F5344CB8AC3E}">
        <p14:creationId xmlns:p14="http://schemas.microsoft.com/office/powerpoint/2010/main" val="6428738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11" name="Rectángulo redondeado 10"/>
          <p:cNvSpPr/>
          <p:nvPr/>
        </p:nvSpPr>
        <p:spPr>
          <a:xfrm>
            <a:off x="345474" y="1404630"/>
            <a:ext cx="11478664" cy="925616"/>
          </a:xfrm>
          <a:prstGeom prst="roundRect">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CO" sz="1400" b="1" dirty="0">
                <a:solidFill>
                  <a:schemeClr val="tx1">
                    <a:lumMod val="75000"/>
                    <a:lumOff val="25000"/>
                  </a:schemeClr>
                </a:solidFill>
                <a:latin typeface="Open Sans" panose="020B0606030504020204"/>
              </a:rPr>
              <a:t>Resumen</a:t>
            </a:r>
          </a:p>
          <a:p>
            <a:pPr algn="just"/>
            <a:r>
              <a:rPr lang="es-CO" sz="1400" dirty="0">
                <a:solidFill>
                  <a:schemeClr val="tx1">
                    <a:lumMod val="75000"/>
                    <a:lumOff val="25000"/>
                  </a:schemeClr>
                </a:solidFill>
                <a:latin typeface="Open Sans" panose="020B0606030504020204"/>
              </a:rPr>
              <a:t>En esta lección se define que es un sistema embebido, como se puede programar, cuáles son sus características, donde se puede aplicar, como está conformado y se explica su programación básica.</a:t>
            </a:r>
          </a:p>
        </p:txBody>
      </p:sp>
      <p:sp>
        <p:nvSpPr>
          <p:cNvPr id="2" name="CuadroTexto 1"/>
          <p:cNvSpPr txBox="1"/>
          <p:nvPr/>
        </p:nvSpPr>
        <p:spPr>
          <a:xfrm>
            <a:off x="345475" y="2690348"/>
            <a:ext cx="3081014" cy="738664"/>
          </a:xfrm>
          <a:prstGeom prst="rect">
            <a:avLst/>
          </a:prstGeom>
          <a:solidFill>
            <a:schemeClr val="bg1"/>
          </a:solidFill>
        </p:spPr>
        <p:txBody>
          <a:bodyPr wrap="square" rtlCol="0">
            <a:spAutoFit/>
          </a:bodyPr>
          <a:lstStyle/>
          <a:p>
            <a:pPr algn="just"/>
            <a:r>
              <a:rPr lang="es-CO" sz="1400" dirty="0">
                <a:solidFill>
                  <a:schemeClr val="tx1">
                    <a:lumMod val="75000"/>
                    <a:lumOff val="25000"/>
                  </a:schemeClr>
                </a:solidFill>
                <a:latin typeface="Open Sans" panose="020B0606030504020204"/>
              </a:rPr>
              <a:t>Se darán dos ejemplos de cómo sería un programa para un sistema de embebido utilizando el lenguaje maquina: </a:t>
            </a:r>
          </a:p>
        </p:txBody>
      </p:sp>
      <p:sp>
        <p:nvSpPr>
          <p:cNvPr id="15" name="Rectángulo redondeado 14"/>
          <p:cNvSpPr/>
          <p:nvPr/>
        </p:nvSpPr>
        <p:spPr>
          <a:xfrm>
            <a:off x="1118541" y="3789114"/>
            <a:ext cx="1409700" cy="348968"/>
          </a:xfrm>
          <a:prstGeom prst="roundRect">
            <a:avLst/>
          </a:prstGeom>
          <a:solidFill>
            <a:schemeClr val="accent4"/>
          </a:solidFill>
          <a:ln>
            <a:solidFill>
              <a:schemeClr val="accent4"/>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solidFill>
                  <a:schemeClr val="accent1">
                    <a:lumMod val="50000"/>
                  </a:schemeClr>
                </a:solidFill>
                <a:latin typeface="Open Sans" panose="020B0606030504020204"/>
              </a:rPr>
              <a:t>EJEMPLO 1</a:t>
            </a:r>
            <a:endParaRPr lang="es-CO" dirty="0">
              <a:solidFill>
                <a:schemeClr val="accent1">
                  <a:lumMod val="50000"/>
                </a:schemeClr>
              </a:solidFill>
              <a:latin typeface="Open Sans" panose="020B0606030504020204"/>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877" y="2571135"/>
            <a:ext cx="3583858" cy="3583858"/>
          </a:xfrm>
          <a:prstGeom prst="rect">
            <a:avLst/>
          </a:prstGeom>
        </p:spPr>
      </p:pic>
      <p:sp>
        <p:nvSpPr>
          <p:cNvPr id="17" name="Rectángulo redondeado 16"/>
          <p:cNvSpPr/>
          <p:nvPr/>
        </p:nvSpPr>
        <p:spPr>
          <a:xfrm>
            <a:off x="1118541" y="4733518"/>
            <a:ext cx="1409700" cy="348968"/>
          </a:xfrm>
          <a:prstGeom prst="roundRect">
            <a:avLst/>
          </a:prstGeom>
          <a:solidFill>
            <a:schemeClr val="accent4"/>
          </a:solidFill>
          <a:ln>
            <a:solidFill>
              <a:schemeClr val="accent4"/>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solidFill>
                  <a:schemeClr val="accent1">
                    <a:lumMod val="50000"/>
                  </a:schemeClr>
                </a:solidFill>
                <a:latin typeface="Open Sans" panose="020B0606030504020204"/>
              </a:rPr>
              <a:t>EJEMPLO 2</a:t>
            </a:r>
            <a:endParaRPr lang="es-CO" dirty="0">
              <a:solidFill>
                <a:schemeClr val="accent1">
                  <a:lumMod val="50000"/>
                </a:schemeClr>
              </a:solidFill>
              <a:latin typeface="Open Sans" panose="020B0606030504020204"/>
            </a:endParaRPr>
          </a:p>
        </p:txBody>
      </p:sp>
      <p:sp>
        <p:nvSpPr>
          <p:cNvPr id="18" name="Rectángulo 17"/>
          <p:cNvSpPr/>
          <p:nvPr/>
        </p:nvSpPr>
        <p:spPr>
          <a:xfrm>
            <a:off x="8111613" y="2571135"/>
            <a:ext cx="3608439" cy="3583857"/>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Después de conocer un poco la metodología de como programar un </a:t>
            </a:r>
            <a:r>
              <a:rPr lang="es-CO" sz="1400" dirty="0" err="1">
                <a:solidFill>
                  <a:schemeClr val="tx1">
                    <a:lumMod val="75000"/>
                    <a:lumOff val="25000"/>
                  </a:schemeClr>
                </a:solidFill>
                <a:latin typeface="Open Sans" panose="020B0606030504020204"/>
              </a:rPr>
              <a:t>microcontrolador</a:t>
            </a:r>
            <a:r>
              <a:rPr lang="es-CO" sz="1400" dirty="0">
                <a:solidFill>
                  <a:schemeClr val="tx1">
                    <a:lumMod val="75000"/>
                    <a:lumOff val="25000"/>
                  </a:schemeClr>
                </a:solidFill>
                <a:latin typeface="Open Sans" panose="020B0606030504020204"/>
              </a:rPr>
              <a:t> para un sistema de embebido, se puede entender su importancia y analizar mediante dos ejemplos de programas sencillos como sería la programación de estos, cabe aclarar que se dan los parámetros y la introducción de cómo funciona el sistema, más no implica la programación de un </a:t>
            </a:r>
            <a:r>
              <a:rPr lang="es-CO" sz="1400" dirty="0" err="1">
                <a:solidFill>
                  <a:schemeClr val="tx1">
                    <a:lumMod val="75000"/>
                    <a:lumOff val="25000"/>
                  </a:schemeClr>
                </a:solidFill>
                <a:latin typeface="Open Sans" panose="020B0606030504020204"/>
              </a:rPr>
              <a:t>microcontrolador</a:t>
            </a:r>
            <a:r>
              <a:rPr lang="es-CO" sz="1400" dirty="0">
                <a:solidFill>
                  <a:schemeClr val="tx1">
                    <a:lumMod val="75000"/>
                    <a:lumOff val="25000"/>
                  </a:schemeClr>
                </a:solidFill>
                <a:latin typeface="Open Sans" panose="020B0606030504020204"/>
              </a:rPr>
              <a:t>.</a:t>
            </a:r>
          </a:p>
        </p:txBody>
      </p:sp>
      <p:pic>
        <p:nvPicPr>
          <p:cNvPr id="16" name="Imagen 15"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9725" y="4820156"/>
            <a:ext cx="485787" cy="603316"/>
          </a:xfrm>
          <a:prstGeom prst="rect">
            <a:avLst/>
          </a:prstGeom>
        </p:spPr>
      </p:pic>
    </p:spTree>
    <p:extLst>
      <p:ext uri="{BB962C8B-B14F-4D97-AF65-F5344CB8AC3E}">
        <p14:creationId xmlns:p14="http://schemas.microsoft.com/office/powerpoint/2010/main" val="7707444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11" name="Rectángulo redondeado 10"/>
          <p:cNvSpPr/>
          <p:nvPr/>
        </p:nvSpPr>
        <p:spPr>
          <a:xfrm>
            <a:off x="345474" y="1404630"/>
            <a:ext cx="11478664" cy="925616"/>
          </a:xfrm>
          <a:prstGeom prst="roundRect">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CO" sz="1400" b="1" dirty="0">
                <a:solidFill>
                  <a:schemeClr val="tx1">
                    <a:lumMod val="75000"/>
                    <a:lumOff val="25000"/>
                  </a:schemeClr>
                </a:solidFill>
                <a:latin typeface="Open Sans" panose="020B0606030504020204"/>
              </a:rPr>
              <a:t>Resumen</a:t>
            </a:r>
          </a:p>
          <a:p>
            <a:pPr algn="just"/>
            <a:r>
              <a:rPr lang="es-CO" sz="1400" dirty="0">
                <a:solidFill>
                  <a:schemeClr val="tx1">
                    <a:lumMod val="75000"/>
                    <a:lumOff val="25000"/>
                  </a:schemeClr>
                </a:solidFill>
                <a:latin typeface="Open Sans" panose="020B0606030504020204"/>
              </a:rPr>
              <a:t>En esta lección se define que es un sistema embebido, como se puede programar, cuáles son sus características, donde se puede aplicar, como está conformado y se explica su programación básica.</a:t>
            </a:r>
          </a:p>
        </p:txBody>
      </p:sp>
      <p:sp>
        <p:nvSpPr>
          <p:cNvPr id="2" name="CuadroTexto 1"/>
          <p:cNvSpPr txBox="1"/>
          <p:nvPr/>
        </p:nvSpPr>
        <p:spPr>
          <a:xfrm>
            <a:off x="345475" y="2690348"/>
            <a:ext cx="3081014" cy="738664"/>
          </a:xfrm>
          <a:prstGeom prst="rect">
            <a:avLst/>
          </a:prstGeom>
          <a:solidFill>
            <a:schemeClr val="bg1"/>
          </a:solidFill>
        </p:spPr>
        <p:txBody>
          <a:bodyPr wrap="square" rtlCol="0">
            <a:spAutoFit/>
          </a:bodyPr>
          <a:lstStyle/>
          <a:p>
            <a:pPr algn="just"/>
            <a:r>
              <a:rPr lang="es-CO" sz="1400" dirty="0">
                <a:solidFill>
                  <a:schemeClr val="tx1">
                    <a:lumMod val="75000"/>
                    <a:lumOff val="25000"/>
                  </a:schemeClr>
                </a:solidFill>
                <a:latin typeface="Open Sans" panose="020B0606030504020204"/>
              </a:rPr>
              <a:t>Se darán dos ejemplos de cómo sería un programa para un sistema de embebido utilizando el lenguaje maquina: </a:t>
            </a:r>
          </a:p>
        </p:txBody>
      </p:sp>
      <p:sp>
        <p:nvSpPr>
          <p:cNvPr id="15" name="Rectángulo redondeado 14"/>
          <p:cNvSpPr/>
          <p:nvPr/>
        </p:nvSpPr>
        <p:spPr>
          <a:xfrm>
            <a:off x="1118541" y="3789114"/>
            <a:ext cx="1409700" cy="348968"/>
          </a:xfrm>
          <a:prstGeom prst="roundRect">
            <a:avLst/>
          </a:prstGeom>
          <a:solidFill>
            <a:schemeClr val="accent4"/>
          </a:solidFill>
          <a:ln>
            <a:solidFill>
              <a:schemeClr val="accent4"/>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solidFill>
                  <a:schemeClr val="accent1">
                    <a:lumMod val="50000"/>
                  </a:schemeClr>
                </a:solidFill>
                <a:latin typeface="Open Sans" panose="020B0606030504020204"/>
              </a:rPr>
              <a:t>EJEMPLO 1</a:t>
            </a:r>
            <a:endParaRPr lang="es-CO" dirty="0">
              <a:solidFill>
                <a:schemeClr val="accent1">
                  <a:lumMod val="50000"/>
                </a:schemeClr>
              </a:solidFill>
              <a:latin typeface="Open Sans" panose="020B0606030504020204"/>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877" y="2571135"/>
            <a:ext cx="3583858" cy="3583858"/>
          </a:xfrm>
          <a:prstGeom prst="rect">
            <a:avLst/>
          </a:prstGeom>
        </p:spPr>
      </p:pic>
      <p:sp>
        <p:nvSpPr>
          <p:cNvPr id="17" name="Rectángulo redondeado 16"/>
          <p:cNvSpPr/>
          <p:nvPr/>
        </p:nvSpPr>
        <p:spPr>
          <a:xfrm>
            <a:off x="1118541" y="4733518"/>
            <a:ext cx="1409700" cy="348968"/>
          </a:xfrm>
          <a:prstGeom prst="roundRect">
            <a:avLst/>
          </a:prstGeom>
          <a:solidFill>
            <a:schemeClr val="accent4"/>
          </a:solidFill>
          <a:ln>
            <a:solidFill>
              <a:schemeClr val="accent4"/>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solidFill>
                  <a:schemeClr val="accent1">
                    <a:lumMod val="50000"/>
                  </a:schemeClr>
                </a:solidFill>
                <a:latin typeface="Open Sans" panose="020B0606030504020204"/>
              </a:rPr>
              <a:t>EJEMPLO 2</a:t>
            </a:r>
            <a:endParaRPr lang="es-CO" dirty="0">
              <a:solidFill>
                <a:schemeClr val="accent1">
                  <a:lumMod val="50000"/>
                </a:schemeClr>
              </a:solidFill>
              <a:latin typeface="Open Sans" panose="020B0606030504020204"/>
            </a:endParaRPr>
          </a:p>
        </p:txBody>
      </p:sp>
      <p:sp>
        <p:nvSpPr>
          <p:cNvPr id="18" name="Rectángulo 17"/>
          <p:cNvSpPr/>
          <p:nvPr/>
        </p:nvSpPr>
        <p:spPr>
          <a:xfrm>
            <a:off x="8111613" y="2571135"/>
            <a:ext cx="3608439" cy="3583857"/>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Después de conocer un poco la metodología de como programar un </a:t>
            </a:r>
            <a:r>
              <a:rPr lang="es-CO" sz="1400" dirty="0" err="1">
                <a:solidFill>
                  <a:schemeClr val="tx1">
                    <a:lumMod val="75000"/>
                    <a:lumOff val="25000"/>
                  </a:schemeClr>
                </a:solidFill>
                <a:latin typeface="Open Sans" panose="020B0606030504020204"/>
              </a:rPr>
              <a:t>microcontrolador</a:t>
            </a:r>
            <a:r>
              <a:rPr lang="es-CO" sz="1400" dirty="0">
                <a:solidFill>
                  <a:schemeClr val="tx1">
                    <a:lumMod val="75000"/>
                    <a:lumOff val="25000"/>
                  </a:schemeClr>
                </a:solidFill>
                <a:latin typeface="Open Sans" panose="020B0606030504020204"/>
              </a:rPr>
              <a:t> para un sistema de embebido, se puede entender su importancia y analizar mediante dos ejemplos de programas sencillos como sería la programación de estos, cabe aclarar que se dan los parámetros y la introducción de cómo funciona el sistema, más no implica la programación de un </a:t>
            </a:r>
            <a:r>
              <a:rPr lang="es-CO" sz="1400" dirty="0" err="1">
                <a:solidFill>
                  <a:schemeClr val="tx1">
                    <a:lumMod val="75000"/>
                    <a:lumOff val="25000"/>
                  </a:schemeClr>
                </a:solidFill>
                <a:latin typeface="Open Sans" panose="020B0606030504020204"/>
              </a:rPr>
              <a:t>microcontrolador</a:t>
            </a:r>
            <a:r>
              <a:rPr lang="es-CO" sz="1400" dirty="0">
                <a:solidFill>
                  <a:schemeClr val="tx1">
                    <a:lumMod val="75000"/>
                    <a:lumOff val="25000"/>
                  </a:schemeClr>
                </a:solidFill>
                <a:latin typeface="Open Sans" panose="020B0606030504020204"/>
              </a:rPr>
              <a:t>.</a:t>
            </a:r>
          </a:p>
        </p:txBody>
      </p:sp>
      <p:pic>
        <p:nvPicPr>
          <p:cNvPr id="16" name="Imagen 15"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9725" y="4820156"/>
            <a:ext cx="485787" cy="603316"/>
          </a:xfrm>
          <a:prstGeom prst="rect">
            <a:avLst/>
          </a:prstGeom>
        </p:spPr>
      </p:pic>
      <p:sp>
        <p:nvSpPr>
          <p:cNvPr id="10" name="Rectángulo 9">
            <a:extLst>
              <a:ext uri="{FF2B5EF4-FFF2-40B4-BE49-F238E27FC236}">
                <a16:creationId xmlns="" xmlns:a16="http://schemas.microsoft.com/office/drawing/2014/main" id="{819F9F16-6D6B-46A9-BA46-AD98818E333B}"/>
              </a:ext>
            </a:extLst>
          </p:cNvPr>
          <p:cNvSpPr/>
          <p:nvPr/>
        </p:nvSpPr>
        <p:spPr>
          <a:xfrm>
            <a:off x="0" y="0"/>
            <a:ext cx="12192000" cy="6858000"/>
          </a:xfrm>
          <a:prstGeom prst="rect">
            <a:avLst/>
          </a:prstGeom>
          <a:solidFill>
            <a:schemeClr val="tx1">
              <a:lumMod val="95000"/>
              <a:lumOff val="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1"/>
          <p:cNvSpPr txBox="1"/>
          <p:nvPr/>
        </p:nvSpPr>
        <p:spPr>
          <a:xfrm>
            <a:off x="3136490" y="1982450"/>
            <a:ext cx="5919020" cy="2893100"/>
          </a:xfrm>
          <a:prstGeom prst="rect">
            <a:avLst/>
          </a:prstGeom>
          <a:solidFill>
            <a:schemeClr val="accent4">
              <a:lumMod val="20000"/>
              <a:lumOff val="80000"/>
            </a:schemeClr>
          </a:solidFill>
        </p:spPr>
        <p:txBody>
          <a:bodyPr wrap="square" rtlCol="0">
            <a:spAutoFit/>
          </a:bodyPr>
          <a:lstStyle/>
          <a:p>
            <a:r>
              <a:rPr lang="es-CO" sz="1400" dirty="0">
                <a:solidFill>
                  <a:schemeClr val="tx1">
                    <a:lumMod val="75000"/>
                    <a:lumOff val="25000"/>
                  </a:schemeClr>
                </a:solidFill>
                <a:latin typeface="Open Sans" panose="020B0606030504020204"/>
              </a:rPr>
              <a:t>Se necesita implementar un programa en el cual se puedan leer tres diferentes señales y mostrar su valor por una cuarta señal, para esto se debe hacer lo siguiente</a:t>
            </a:r>
            <a:r>
              <a:rPr lang="es-CO" sz="1400" dirty="0" smtClean="0">
                <a:solidFill>
                  <a:schemeClr val="tx1">
                    <a:lumMod val="75000"/>
                    <a:lumOff val="25000"/>
                  </a:schemeClr>
                </a:solidFill>
                <a:latin typeface="Open Sans" panose="020B0606030504020204"/>
              </a:rPr>
              <a:t>:</a:t>
            </a:r>
          </a:p>
          <a:p>
            <a:endParaRPr lang="es-CO" sz="1400" dirty="0">
              <a:solidFill>
                <a:schemeClr val="tx1">
                  <a:lumMod val="75000"/>
                  <a:lumOff val="25000"/>
                </a:schemeClr>
              </a:solidFill>
              <a:latin typeface="Open Sans" panose="020B0606030504020204"/>
            </a:endParaRPr>
          </a:p>
          <a:p>
            <a:endParaRPr lang="es-CO" sz="1400" dirty="0">
              <a:solidFill>
                <a:schemeClr val="tx1">
                  <a:lumMod val="75000"/>
                  <a:lumOff val="25000"/>
                </a:schemeClr>
              </a:solidFill>
              <a:latin typeface="Open Sans" panose="020B0606030504020204"/>
            </a:endParaRPr>
          </a:p>
          <a:p>
            <a:r>
              <a:rPr lang="es-CO" sz="1400" dirty="0" err="1">
                <a:solidFill>
                  <a:schemeClr val="tx1">
                    <a:lumMod val="75000"/>
                    <a:lumOff val="25000"/>
                  </a:schemeClr>
                </a:solidFill>
                <a:latin typeface="Open Sans" panose="020B0606030504020204"/>
              </a:rPr>
              <a:t>While</a:t>
            </a:r>
            <a:r>
              <a:rPr lang="es-CO" sz="1400" dirty="0">
                <a:solidFill>
                  <a:schemeClr val="tx1">
                    <a:lumMod val="75000"/>
                    <a:lumOff val="25000"/>
                  </a:schemeClr>
                </a:solidFill>
                <a:latin typeface="Open Sans" panose="020B0606030504020204"/>
              </a:rPr>
              <a:t> (true)</a:t>
            </a:r>
          </a:p>
          <a:p>
            <a:r>
              <a:rPr lang="es-CO" sz="1400" dirty="0">
                <a:solidFill>
                  <a:schemeClr val="tx1">
                    <a:lumMod val="75000"/>
                    <a:lumOff val="25000"/>
                  </a:schemeClr>
                </a:solidFill>
                <a:latin typeface="Open Sans" panose="020B0606030504020204"/>
              </a:rPr>
              <a:t>{</a:t>
            </a:r>
          </a:p>
          <a:p>
            <a:r>
              <a:rPr lang="es-CO" sz="1400" dirty="0">
                <a:solidFill>
                  <a:schemeClr val="tx1">
                    <a:lumMod val="75000"/>
                    <a:lumOff val="25000"/>
                  </a:schemeClr>
                </a:solidFill>
                <a:latin typeface="Open Sans" panose="020B0606030504020204"/>
              </a:rPr>
              <a:t>Señal 1 = </a:t>
            </a:r>
            <a:r>
              <a:rPr lang="es-CO" sz="1400" dirty="0" err="1">
                <a:solidFill>
                  <a:schemeClr val="tx1">
                    <a:lumMod val="75000"/>
                    <a:lumOff val="25000"/>
                  </a:schemeClr>
                </a:solidFill>
                <a:latin typeface="Open Sans" panose="020B0606030504020204"/>
              </a:rPr>
              <a:t>imput</a:t>
            </a:r>
            <a:r>
              <a:rPr lang="es-CO" sz="1400" dirty="0">
                <a:solidFill>
                  <a:schemeClr val="tx1">
                    <a:lumMod val="75000"/>
                    <a:lumOff val="25000"/>
                  </a:schemeClr>
                </a:solidFill>
                <a:latin typeface="Open Sans" panose="020B0606030504020204"/>
              </a:rPr>
              <a:t> – señal 1 ();</a:t>
            </a:r>
          </a:p>
          <a:p>
            <a:r>
              <a:rPr lang="es-CO" sz="1400" dirty="0">
                <a:solidFill>
                  <a:schemeClr val="tx1">
                    <a:lumMod val="75000"/>
                    <a:lumOff val="25000"/>
                  </a:schemeClr>
                </a:solidFill>
                <a:latin typeface="Open Sans" panose="020B0606030504020204"/>
              </a:rPr>
              <a:t>Output – señal </a:t>
            </a:r>
            <a:r>
              <a:rPr lang="es-CO" sz="1400" dirty="0" err="1">
                <a:solidFill>
                  <a:schemeClr val="tx1">
                    <a:lumMod val="75000"/>
                    <a:lumOff val="25000"/>
                  </a:schemeClr>
                </a:solidFill>
                <a:latin typeface="Open Sans" panose="020B0606030504020204"/>
              </a:rPr>
              <a:t>resultnate</a:t>
            </a:r>
            <a:r>
              <a:rPr lang="es-CO" sz="1400" dirty="0">
                <a:solidFill>
                  <a:schemeClr val="tx1">
                    <a:lumMod val="75000"/>
                    <a:lumOff val="25000"/>
                  </a:schemeClr>
                </a:solidFill>
                <a:latin typeface="Open Sans" panose="020B0606030504020204"/>
              </a:rPr>
              <a:t> (señal 1);</a:t>
            </a:r>
          </a:p>
          <a:p>
            <a:r>
              <a:rPr lang="es-CO" sz="1400" dirty="0">
                <a:solidFill>
                  <a:schemeClr val="tx1">
                    <a:lumMod val="75000"/>
                    <a:lumOff val="25000"/>
                  </a:schemeClr>
                </a:solidFill>
                <a:latin typeface="Open Sans" panose="020B0606030504020204"/>
              </a:rPr>
              <a:t>Señal 1 = </a:t>
            </a:r>
            <a:r>
              <a:rPr lang="es-CO" sz="1400" dirty="0" err="1">
                <a:solidFill>
                  <a:schemeClr val="tx1">
                    <a:lumMod val="75000"/>
                    <a:lumOff val="25000"/>
                  </a:schemeClr>
                </a:solidFill>
                <a:latin typeface="Open Sans" panose="020B0606030504020204"/>
              </a:rPr>
              <a:t>imput</a:t>
            </a:r>
            <a:r>
              <a:rPr lang="es-CO" sz="1400" dirty="0">
                <a:solidFill>
                  <a:schemeClr val="tx1">
                    <a:lumMod val="75000"/>
                    <a:lumOff val="25000"/>
                  </a:schemeClr>
                </a:solidFill>
                <a:latin typeface="Open Sans" panose="020B0606030504020204"/>
              </a:rPr>
              <a:t> – señal 2 ();</a:t>
            </a:r>
          </a:p>
          <a:p>
            <a:r>
              <a:rPr lang="es-CO" sz="1400" dirty="0">
                <a:solidFill>
                  <a:schemeClr val="tx1">
                    <a:lumMod val="75000"/>
                    <a:lumOff val="25000"/>
                  </a:schemeClr>
                </a:solidFill>
                <a:latin typeface="Open Sans" panose="020B0606030504020204"/>
              </a:rPr>
              <a:t>Output – señal resultante (señal 1);</a:t>
            </a:r>
          </a:p>
          <a:p>
            <a:r>
              <a:rPr lang="es-CO" sz="1400" dirty="0">
                <a:solidFill>
                  <a:schemeClr val="tx1">
                    <a:lumMod val="75000"/>
                    <a:lumOff val="25000"/>
                  </a:schemeClr>
                </a:solidFill>
                <a:latin typeface="Open Sans" panose="020B0606030504020204"/>
              </a:rPr>
              <a:t>Señal 1 = </a:t>
            </a:r>
            <a:r>
              <a:rPr lang="es-CO" sz="1400" dirty="0" err="1">
                <a:solidFill>
                  <a:schemeClr val="tx1">
                    <a:lumMod val="75000"/>
                    <a:lumOff val="25000"/>
                  </a:schemeClr>
                </a:solidFill>
                <a:latin typeface="Open Sans" panose="020B0606030504020204"/>
              </a:rPr>
              <a:t>imput</a:t>
            </a:r>
            <a:r>
              <a:rPr lang="es-CO" sz="1400" dirty="0">
                <a:solidFill>
                  <a:schemeClr val="tx1">
                    <a:lumMod val="75000"/>
                    <a:lumOff val="25000"/>
                  </a:schemeClr>
                </a:solidFill>
                <a:latin typeface="Open Sans" panose="020B0606030504020204"/>
              </a:rPr>
              <a:t> – señal 3 ();</a:t>
            </a:r>
          </a:p>
          <a:p>
            <a:r>
              <a:rPr lang="es-CO" sz="1400" dirty="0">
                <a:solidFill>
                  <a:schemeClr val="tx1">
                    <a:lumMod val="75000"/>
                    <a:lumOff val="25000"/>
                  </a:schemeClr>
                </a:solidFill>
                <a:latin typeface="Open Sans" panose="020B0606030504020204"/>
              </a:rPr>
              <a:t>Output – señal resultante (señal 1);</a:t>
            </a:r>
          </a:p>
          <a:p>
            <a:r>
              <a:rPr lang="es-CO" sz="1400" dirty="0">
                <a:solidFill>
                  <a:schemeClr val="tx1">
                    <a:lumMod val="75000"/>
                    <a:lumOff val="25000"/>
                  </a:schemeClr>
                </a:solidFill>
                <a:latin typeface="Open Sans" panose="020B0606030504020204"/>
              </a:rPr>
              <a:t>}</a:t>
            </a:r>
          </a:p>
        </p:txBody>
      </p:sp>
      <p:sp>
        <p:nvSpPr>
          <p:cNvPr id="13" name="Elipse 12">
            <a:extLst>
              <a:ext uri="{FF2B5EF4-FFF2-40B4-BE49-F238E27FC236}">
                <a16:creationId xmlns="" xmlns:a16="http://schemas.microsoft.com/office/drawing/2014/main" id="{BFB0D0BB-19FD-4D04-8223-EB852E27F00B}"/>
              </a:ext>
            </a:extLst>
          </p:cNvPr>
          <p:cNvSpPr/>
          <p:nvPr/>
        </p:nvSpPr>
        <p:spPr>
          <a:xfrm>
            <a:off x="8743123" y="2395781"/>
            <a:ext cx="446420" cy="3919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pic>
        <p:nvPicPr>
          <p:cNvPr id="14" name="Imagen 13"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87687" y="2445860"/>
            <a:ext cx="485787" cy="603316"/>
          </a:xfrm>
          <a:prstGeom prst="rect">
            <a:avLst/>
          </a:prstGeom>
        </p:spPr>
      </p:pic>
    </p:spTree>
    <p:extLst>
      <p:ext uri="{BB962C8B-B14F-4D97-AF65-F5344CB8AC3E}">
        <p14:creationId xmlns:p14="http://schemas.microsoft.com/office/powerpoint/2010/main" val="41086490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11" name="Rectángulo redondeado 10"/>
          <p:cNvSpPr/>
          <p:nvPr/>
        </p:nvSpPr>
        <p:spPr>
          <a:xfrm>
            <a:off x="345474" y="1404630"/>
            <a:ext cx="11478664" cy="925616"/>
          </a:xfrm>
          <a:prstGeom prst="roundRect">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CO" sz="1400" b="1" dirty="0">
                <a:solidFill>
                  <a:schemeClr val="tx1">
                    <a:lumMod val="75000"/>
                    <a:lumOff val="25000"/>
                  </a:schemeClr>
                </a:solidFill>
                <a:latin typeface="Open Sans" panose="020B0606030504020204"/>
              </a:rPr>
              <a:t>Resumen</a:t>
            </a:r>
          </a:p>
          <a:p>
            <a:pPr algn="just"/>
            <a:r>
              <a:rPr lang="es-CO" sz="1400" dirty="0">
                <a:solidFill>
                  <a:schemeClr val="tx1">
                    <a:lumMod val="75000"/>
                    <a:lumOff val="25000"/>
                  </a:schemeClr>
                </a:solidFill>
                <a:latin typeface="Open Sans" panose="020B0606030504020204"/>
              </a:rPr>
              <a:t>En esta lección se define que es un sistema embebido, como se puede programar, cuáles son sus características, donde se puede aplicar, como está conformado y se explica su programación básica.</a:t>
            </a:r>
          </a:p>
        </p:txBody>
      </p:sp>
      <p:sp>
        <p:nvSpPr>
          <p:cNvPr id="2" name="CuadroTexto 1"/>
          <p:cNvSpPr txBox="1"/>
          <p:nvPr/>
        </p:nvSpPr>
        <p:spPr>
          <a:xfrm>
            <a:off x="345475" y="2690348"/>
            <a:ext cx="3081014" cy="738664"/>
          </a:xfrm>
          <a:prstGeom prst="rect">
            <a:avLst/>
          </a:prstGeom>
          <a:solidFill>
            <a:schemeClr val="bg1"/>
          </a:solidFill>
        </p:spPr>
        <p:txBody>
          <a:bodyPr wrap="square" rtlCol="0">
            <a:spAutoFit/>
          </a:bodyPr>
          <a:lstStyle/>
          <a:p>
            <a:pPr algn="just"/>
            <a:r>
              <a:rPr lang="es-CO" sz="1400" dirty="0">
                <a:solidFill>
                  <a:schemeClr val="tx1">
                    <a:lumMod val="75000"/>
                    <a:lumOff val="25000"/>
                  </a:schemeClr>
                </a:solidFill>
                <a:latin typeface="Open Sans" panose="020B0606030504020204"/>
              </a:rPr>
              <a:t>Se darán dos ejemplos de cómo sería un programa para un sistema de embebido utilizando el lenguaje maquina: </a:t>
            </a:r>
          </a:p>
        </p:txBody>
      </p:sp>
      <p:sp>
        <p:nvSpPr>
          <p:cNvPr id="15" name="Rectángulo redondeado 14"/>
          <p:cNvSpPr/>
          <p:nvPr/>
        </p:nvSpPr>
        <p:spPr>
          <a:xfrm>
            <a:off x="1118541" y="3789114"/>
            <a:ext cx="1409700" cy="348968"/>
          </a:xfrm>
          <a:prstGeom prst="roundRect">
            <a:avLst/>
          </a:prstGeom>
          <a:solidFill>
            <a:schemeClr val="accent4"/>
          </a:solidFill>
          <a:ln>
            <a:solidFill>
              <a:schemeClr val="accent4"/>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sz="1400" dirty="0" smtClean="0">
                <a:solidFill>
                  <a:schemeClr val="accent1">
                    <a:lumMod val="50000"/>
                  </a:schemeClr>
                </a:solidFill>
                <a:latin typeface="Open Sans" panose="020B0606030504020204"/>
              </a:rPr>
              <a:t>EJEMPLO 1</a:t>
            </a:r>
            <a:endParaRPr lang="es-CO" sz="1400" dirty="0">
              <a:solidFill>
                <a:schemeClr val="accent1">
                  <a:lumMod val="50000"/>
                </a:schemeClr>
              </a:solidFill>
              <a:latin typeface="Open Sans" panose="020B0606030504020204"/>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877" y="2571135"/>
            <a:ext cx="3583858" cy="3583858"/>
          </a:xfrm>
          <a:prstGeom prst="rect">
            <a:avLst/>
          </a:prstGeom>
        </p:spPr>
      </p:pic>
      <p:sp>
        <p:nvSpPr>
          <p:cNvPr id="17" name="Rectángulo redondeado 16"/>
          <p:cNvSpPr/>
          <p:nvPr/>
        </p:nvSpPr>
        <p:spPr>
          <a:xfrm>
            <a:off x="1118541" y="4733518"/>
            <a:ext cx="1409700" cy="348968"/>
          </a:xfrm>
          <a:prstGeom prst="roundRect">
            <a:avLst/>
          </a:prstGeom>
          <a:solidFill>
            <a:schemeClr val="accent4"/>
          </a:solidFill>
          <a:ln>
            <a:solidFill>
              <a:schemeClr val="accent4"/>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sz="1400" dirty="0" smtClean="0">
                <a:solidFill>
                  <a:schemeClr val="accent1">
                    <a:lumMod val="50000"/>
                  </a:schemeClr>
                </a:solidFill>
                <a:latin typeface="Open Sans" panose="020B0606030504020204"/>
              </a:rPr>
              <a:t>EJEMPLO 2</a:t>
            </a:r>
            <a:endParaRPr lang="es-CO" sz="1400" dirty="0">
              <a:solidFill>
                <a:schemeClr val="accent1">
                  <a:lumMod val="50000"/>
                </a:schemeClr>
              </a:solidFill>
              <a:latin typeface="Open Sans" panose="020B0606030504020204"/>
            </a:endParaRPr>
          </a:p>
        </p:txBody>
      </p:sp>
      <p:sp>
        <p:nvSpPr>
          <p:cNvPr id="18" name="Rectángulo 17"/>
          <p:cNvSpPr/>
          <p:nvPr/>
        </p:nvSpPr>
        <p:spPr>
          <a:xfrm>
            <a:off x="8111613" y="2571135"/>
            <a:ext cx="3608439" cy="3583857"/>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Después de conocer un poco la metodología de como programar un </a:t>
            </a:r>
            <a:r>
              <a:rPr lang="es-CO" sz="1400" dirty="0" err="1">
                <a:solidFill>
                  <a:schemeClr val="tx1">
                    <a:lumMod val="75000"/>
                    <a:lumOff val="25000"/>
                  </a:schemeClr>
                </a:solidFill>
                <a:latin typeface="Open Sans" panose="020B0606030504020204"/>
              </a:rPr>
              <a:t>microcontrolador</a:t>
            </a:r>
            <a:r>
              <a:rPr lang="es-CO" sz="1400" dirty="0">
                <a:solidFill>
                  <a:schemeClr val="tx1">
                    <a:lumMod val="75000"/>
                    <a:lumOff val="25000"/>
                  </a:schemeClr>
                </a:solidFill>
                <a:latin typeface="Open Sans" panose="020B0606030504020204"/>
              </a:rPr>
              <a:t> para un sistema de embebido, se puede entender su importancia y analizar mediante dos ejemplos de programas sencillos como sería la programación de estos, cabe aclarar que se dan los parámetros y la introducción de cómo funciona el sistema, más no implica la programación de un </a:t>
            </a:r>
            <a:r>
              <a:rPr lang="es-CO" sz="1400" dirty="0" err="1">
                <a:solidFill>
                  <a:schemeClr val="tx1">
                    <a:lumMod val="75000"/>
                    <a:lumOff val="25000"/>
                  </a:schemeClr>
                </a:solidFill>
                <a:latin typeface="Open Sans" panose="020B0606030504020204"/>
              </a:rPr>
              <a:t>microcontrolador</a:t>
            </a:r>
            <a:r>
              <a:rPr lang="es-CO" sz="1400" dirty="0">
                <a:solidFill>
                  <a:schemeClr val="tx1">
                    <a:lumMod val="75000"/>
                    <a:lumOff val="25000"/>
                  </a:schemeClr>
                </a:solidFill>
                <a:latin typeface="Open Sans" panose="020B0606030504020204"/>
              </a:rPr>
              <a:t>.</a:t>
            </a:r>
          </a:p>
        </p:txBody>
      </p:sp>
      <p:sp>
        <p:nvSpPr>
          <p:cNvPr id="10" name="Rectángulo redondeado 9"/>
          <p:cNvSpPr/>
          <p:nvPr/>
        </p:nvSpPr>
        <p:spPr>
          <a:xfrm>
            <a:off x="9210982" y="5525554"/>
            <a:ext cx="1409700" cy="348968"/>
          </a:xfrm>
          <a:prstGeom prst="roundRect">
            <a:avLst/>
          </a:prstGeom>
          <a:solidFill>
            <a:schemeClr val="accent4"/>
          </a:solidFill>
          <a:ln>
            <a:solidFill>
              <a:schemeClr val="accent4"/>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solidFill>
                  <a:schemeClr val="accent1">
                    <a:lumMod val="50000"/>
                  </a:schemeClr>
                </a:solidFill>
                <a:latin typeface="Open Sans" panose="020B0606030504020204"/>
              </a:rPr>
              <a:t>Ver más</a:t>
            </a:r>
            <a:endParaRPr lang="es-CO" dirty="0">
              <a:solidFill>
                <a:schemeClr val="accent1">
                  <a:lumMod val="50000"/>
                </a:schemeClr>
              </a:solidFill>
              <a:latin typeface="Open Sans" panose="020B0606030504020204"/>
            </a:endParaRPr>
          </a:p>
        </p:txBody>
      </p:sp>
      <p:pic>
        <p:nvPicPr>
          <p:cNvPr id="16" name="Imagen 15"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1785" y="5551676"/>
            <a:ext cx="485787" cy="603316"/>
          </a:xfrm>
          <a:prstGeom prst="rect">
            <a:avLst/>
          </a:prstGeom>
        </p:spPr>
      </p:pic>
    </p:spTree>
    <p:extLst>
      <p:ext uri="{BB962C8B-B14F-4D97-AF65-F5344CB8AC3E}">
        <p14:creationId xmlns:p14="http://schemas.microsoft.com/office/powerpoint/2010/main" val="41305788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45474" y="950462"/>
            <a:ext cx="6429324" cy="338554"/>
          </a:xfrm>
          <a:prstGeom prst="rect">
            <a:avLst/>
          </a:prstGeom>
        </p:spPr>
        <p:txBody>
          <a:bodyPr wrap="none">
            <a:spAutoFit/>
          </a:bodyPr>
          <a:lstStyle/>
          <a:p>
            <a:r>
              <a:rPr lang="es-CO" sz="1600" b="1" dirty="0">
                <a:solidFill>
                  <a:schemeClr val="accent5">
                    <a:lumMod val="50000"/>
                  </a:schemeClr>
                </a:solidFill>
                <a:latin typeface="Open Sans" panose="020B0606030504020204"/>
              </a:rPr>
              <a:t>CARACTERIZACIÓN Y APLICACIÓN DE SISTEMAS </a:t>
            </a:r>
            <a:r>
              <a:rPr lang="es-CO" sz="1600" b="1" dirty="0" smtClean="0">
                <a:solidFill>
                  <a:schemeClr val="accent5">
                    <a:lumMod val="50000"/>
                  </a:schemeClr>
                </a:solidFill>
                <a:latin typeface="Open Sans" panose="020B0606030504020204"/>
              </a:rPr>
              <a:t>EMBEBIDOS</a:t>
            </a:r>
            <a:endParaRPr lang="es-CO" sz="1600" b="1" dirty="0">
              <a:solidFill>
                <a:schemeClr val="accent5">
                  <a:lumMod val="50000"/>
                </a:schemeClr>
              </a:solidFill>
              <a:latin typeface="Open Sans" panose="020B0606030504020204"/>
            </a:endParaRPr>
          </a:p>
        </p:txBody>
      </p:sp>
      <p:sp>
        <p:nvSpPr>
          <p:cNvPr id="11" name="Rectángulo redondeado 10"/>
          <p:cNvSpPr/>
          <p:nvPr/>
        </p:nvSpPr>
        <p:spPr>
          <a:xfrm>
            <a:off x="345474" y="1404630"/>
            <a:ext cx="11478664" cy="925616"/>
          </a:xfrm>
          <a:prstGeom prst="roundRect">
            <a:avLst/>
          </a:prstGeom>
          <a:solidFill>
            <a:schemeClr val="accent4">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CO" sz="1400" b="1" dirty="0">
                <a:solidFill>
                  <a:schemeClr val="tx1">
                    <a:lumMod val="75000"/>
                    <a:lumOff val="25000"/>
                  </a:schemeClr>
                </a:solidFill>
                <a:latin typeface="Open Sans" panose="020B0606030504020204"/>
              </a:rPr>
              <a:t>Resumen</a:t>
            </a:r>
          </a:p>
          <a:p>
            <a:pPr algn="just"/>
            <a:r>
              <a:rPr lang="es-CO" sz="1400" dirty="0">
                <a:solidFill>
                  <a:schemeClr val="tx1">
                    <a:lumMod val="75000"/>
                    <a:lumOff val="25000"/>
                  </a:schemeClr>
                </a:solidFill>
                <a:latin typeface="Open Sans" panose="020B0606030504020204"/>
              </a:rPr>
              <a:t>En esta lección se define que es un sistema embebido, como se puede programar, cuáles son sus características, donde se puede aplicar, como está conformado y se explica su programación básica.</a:t>
            </a:r>
          </a:p>
        </p:txBody>
      </p:sp>
      <p:sp>
        <p:nvSpPr>
          <p:cNvPr id="2" name="CuadroTexto 1"/>
          <p:cNvSpPr txBox="1"/>
          <p:nvPr/>
        </p:nvSpPr>
        <p:spPr>
          <a:xfrm>
            <a:off x="345475" y="2690348"/>
            <a:ext cx="3081014" cy="738664"/>
          </a:xfrm>
          <a:prstGeom prst="rect">
            <a:avLst/>
          </a:prstGeom>
          <a:solidFill>
            <a:schemeClr val="bg1"/>
          </a:solidFill>
        </p:spPr>
        <p:txBody>
          <a:bodyPr wrap="square" rtlCol="0">
            <a:spAutoFit/>
          </a:bodyPr>
          <a:lstStyle/>
          <a:p>
            <a:pPr algn="just"/>
            <a:r>
              <a:rPr lang="es-CO" sz="1400" dirty="0">
                <a:solidFill>
                  <a:schemeClr val="tx1">
                    <a:lumMod val="75000"/>
                    <a:lumOff val="25000"/>
                  </a:schemeClr>
                </a:solidFill>
                <a:latin typeface="Open Sans" panose="020B0606030504020204"/>
              </a:rPr>
              <a:t>Se darán dos ejemplos de cómo sería un programa para un sistema de embebido utilizando el lenguaje maquina: </a:t>
            </a:r>
          </a:p>
        </p:txBody>
      </p:sp>
      <p:sp>
        <p:nvSpPr>
          <p:cNvPr id="15" name="Rectángulo redondeado 14"/>
          <p:cNvSpPr/>
          <p:nvPr/>
        </p:nvSpPr>
        <p:spPr>
          <a:xfrm>
            <a:off x="1118541" y="3789114"/>
            <a:ext cx="1409700" cy="348968"/>
          </a:xfrm>
          <a:prstGeom prst="roundRect">
            <a:avLst/>
          </a:prstGeom>
          <a:solidFill>
            <a:schemeClr val="accent4"/>
          </a:solidFill>
          <a:ln>
            <a:solidFill>
              <a:schemeClr val="accent4"/>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solidFill>
                  <a:schemeClr val="accent1">
                    <a:lumMod val="50000"/>
                  </a:schemeClr>
                </a:solidFill>
                <a:latin typeface="Open Sans" panose="020B0606030504020204"/>
              </a:rPr>
              <a:t>EJEMPLO 1</a:t>
            </a:r>
            <a:endParaRPr lang="es-CO" dirty="0">
              <a:solidFill>
                <a:schemeClr val="accent1">
                  <a:lumMod val="50000"/>
                </a:schemeClr>
              </a:solidFill>
              <a:latin typeface="Open Sans" panose="020B0606030504020204"/>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877" y="2571135"/>
            <a:ext cx="3583858" cy="3583858"/>
          </a:xfrm>
          <a:prstGeom prst="rect">
            <a:avLst/>
          </a:prstGeom>
        </p:spPr>
      </p:pic>
      <p:sp>
        <p:nvSpPr>
          <p:cNvPr id="17" name="Rectángulo redondeado 16"/>
          <p:cNvSpPr/>
          <p:nvPr/>
        </p:nvSpPr>
        <p:spPr>
          <a:xfrm>
            <a:off x="1118541" y="4733518"/>
            <a:ext cx="1409700" cy="348968"/>
          </a:xfrm>
          <a:prstGeom prst="roundRect">
            <a:avLst/>
          </a:prstGeom>
          <a:solidFill>
            <a:schemeClr val="accent4"/>
          </a:solidFill>
          <a:ln>
            <a:solidFill>
              <a:schemeClr val="accent4"/>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solidFill>
                  <a:schemeClr val="accent1">
                    <a:lumMod val="50000"/>
                  </a:schemeClr>
                </a:solidFill>
                <a:latin typeface="Open Sans" panose="020B0606030504020204"/>
              </a:rPr>
              <a:t>EJEMPLO 2</a:t>
            </a:r>
            <a:endParaRPr lang="es-CO" dirty="0">
              <a:solidFill>
                <a:schemeClr val="accent1">
                  <a:lumMod val="50000"/>
                </a:schemeClr>
              </a:solidFill>
              <a:latin typeface="Open Sans" panose="020B0606030504020204"/>
            </a:endParaRPr>
          </a:p>
        </p:txBody>
      </p:sp>
      <p:sp>
        <p:nvSpPr>
          <p:cNvPr id="18" name="Rectángulo 17"/>
          <p:cNvSpPr/>
          <p:nvPr/>
        </p:nvSpPr>
        <p:spPr>
          <a:xfrm>
            <a:off x="8111613" y="2571135"/>
            <a:ext cx="3608439" cy="3583857"/>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Después de conocer un poco la metodología de como programar un </a:t>
            </a:r>
            <a:r>
              <a:rPr lang="es-CO" sz="1400" dirty="0" err="1">
                <a:solidFill>
                  <a:schemeClr val="tx1">
                    <a:lumMod val="75000"/>
                    <a:lumOff val="25000"/>
                  </a:schemeClr>
                </a:solidFill>
                <a:latin typeface="Open Sans" panose="020B0606030504020204"/>
              </a:rPr>
              <a:t>microcontrolador</a:t>
            </a:r>
            <a:r>
              <a:rPr lang="es-CO" sz="1400" dirty="0">
                <a:solidFill>
                  <a:schemeClr val="tx1">
                    <a:lumMod val="75000"/>
                    <a:lumOff val="25000"/>
                  </a:schemeClr>
                </a:solidFill>
                <a:latin typeface="Open Sans" panose="020B0606030504020204"/>
              </a:rPr>
              <a:t> para un sistema de embebido, se puede entender su importancia y analizar mediante dos ejemplos de programas sencillos como sería la programación de estos, cabe aclarar que se dan los parámetros y la introducción de cómo funciona el sistema, más no implica la programación de un </a:t>
            </a:r>
            <a:r>
              <a:rPr lang="es-CO" sz="1400" dirty="0" err="1">
                <a:solidFill>
                  <a:schemeClr val="tx1">
                    <a:lumMod val="75000"/>
                    <a:lumOff val="25000"/>
                  </a:schemeClr>
                </a:solidFill>
                <a:latin typeface="Open Sans" panose="020B0606030504020204"/>
              </a:rPr>
              <a:t>microcontrolador</a:t>
            </a:r>
            <a:r>
              <a:rPr lang="es-CO" sz="1400" dirty="0">
                <a:solidFill>
                  <a:schemeClr val="tx1">
                    <a:lumMod val="75000"/>
                    <a:lumOff val="25000"/>
                  </a:schemeClr>
                </a:solidFill>
                <a:latin typeface="Open Sans" panose="020B0606030504020204"/>
              </a:rPr>
              <a:t>.</a:t>
            </a:r>
          </a:p>
        </p:txBody>
      </p:sp>
      <p:sp>
        <p:nvSpPr>
          <p:cNvPr id="10" name="Rectángulo redondeado 9"/>
          <p:cNvSpPr/>
          <p:nvPr/>
        </p:nvSpPr>
        <p:spPr>
          <a:xfrm>
            <a:off x="9210982" y="5525554"/>
            <a:ext cx="1409700" cy="348968"/>
          </a:xfrm>
          <a:prstGeom prst="roundRect">
            <a:avLst/>
          </a:prstGeom>
          <a:solidFill>
            <a:schemeClr val="accent4"/>
          </a:solidFill>
          <a:ln>
            <a:solidFill>
              <a:schemeClr val="accent4"/>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smtClean="0">
                <a:solidFill>
                  <a:schemeClr val="accent1">
                    <a:lumMod val="50000"/>
                  </a:schemeClr>
                </a:solidFill>
                <a:latin typeface="Open Sans" panose="020B0606030504020204"/>
              </a:rPr>
              <a:t>Ver más</a:t>
            </a:r>
            <a:endParaRPr lang="es-CO" dirty="0">
              <a:solidFill>
                <a:schemeClr val="accent1">
                  <a:lumMod val="50000"/>
                </a:schemeClr>
              </a:solidFill>
              <a:latin typeface="Open Sans" panose="020B0606030504020204"/>
            </a:endParaRPr>
          </a:p>
        </p:txBody>
      </p:sp>
      <p:pic>
        <p:nvPicPr>
          <p:cNvPr id="16" name="Imagen 15"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1785" y="5551676"/>
            <a:ext cx="485787" cy="603316"/>
          </a:xfrm>
          <a:prstGeom prst="rect">
            <a:avLst/>
          </a:prstGeom>
        </p:spPr>
      </p:pic>
      <p:sp>
        <p:nvSpPr>
          <p:cNvPr id="12" name="Rectángulo 11">
            <a:extLst>
              <a:ext uri="{FF2B5EF4-FFF2-40B4-BE49-F238E27FC236}">
                <a16:creationId xmlns="" xmlns:a16="http://schemas.microsoft.com/office/drawing/2014/main" id="{819F9F16-6D6B-46A9-BA46-AD98818E333B}"/>
              </a:ext>
            </a:extLst>
          </p:cNvPr>
          <p:cNvSpPr/>
          <p:nvPr/>
        </p:nvSpPr>
        <p:spPr>
          <a:xfrm>
            <a:off x="0" y="0"/>
            <a:ext cx="12192000" cy="6858000"/>
          </a:xfrm>
          <a:prstGeom prst="rect">
            <a:avLst/>
          </a:prstGeom>
          <a:solidFill>
            <a:schemeClr val="tx1">
              <a:lumMod val="95000"/>
              <a:lumOff val="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CuadroTexto 12"/>
          <p:cNvSpPr txBox="1"/>
          <p:nvPr/>
        </p:nvSpPr>
        <p:spPr>
          <a:xfrm>
            <a:off x="3181582" y="1119739"/>
            <a:ext cx="5919020" cy="4616648"/>
          </a:xfrm>
          <a:prstGeom prst="rect">
            <a:avLst/>
          </a:prstGeom>
          <a:solidFill>
            <a:schemeClr val="accent4">
              <a:lumMod val="20000"/>
              <a:lumOff val="80000"/>
            </a:schemeClr>
          </a:solidFill>
        </p:spPr>
        <p:txBody>
          <a:bodyPr wrap="square" rtlCol="0">
            <a:spAutoFit/>
          </a:bodyPr>
          <a:lstStyle/>
          <a:p>
            <a:r>
              <a:rPr lang="es-CO" sz="1400" b="1" dirty="0">
                <a:solidFill>
                  <a:schemeClr val="tx1">
                    <a:lumMod val="75000"/>
                    <a:lumOff val="25000"/>
                  </a:schemeClr>
                </a:solidFill>
                <a:latin typeface="Open Sans" panose="020B0606030504020204"/>
              </a:rPr>
              <a:t>Metodología para diseñar un sistema embebido </a:t>
            </a:r>
            <a:endParaRPr lang="es-CO" sz="1400" b="1" dirty="0" smtClean="0">
              <a:solidFill>
                <a:schemeClr val="tx1">
                  <a:lumMod val="75000"/>
                  <a:lumOff val="25000"/>
                </a:schemeClr>
              </a:solidFill>
              <a:latin typeface="Open Sans" panose="020B0606030504020204"/>
            </a:endParaRPr>
          </a:p>
          <a:p>
            <a:endParaRPr lang="es-CO" sz="1400" b="1" dirty="0">
              <a:solidFill>
                <a:schemeClr val="tx1">
                  <a:lumMod val="75000"/>
                  <a:lumOff val="25000"/>
                </a:schemeClr>
              </a:solidFill>
              <a:latin typeface="Open Sans" panose="020B0606030504020204"/>
            </a:endParaRPr>
          </a:p>
          <a:p>
            <a:pPr marL="285750" indent="-285750">
              <a:buFont typeface="Wingdings" panose="05000000000000000000" pitchFamily="2" charset="2"/>
              <a:buChar char="ü"/>
            </a:pPr>
            <a:r>
              <a:rPr lang="es-CO" sz="1400" b="1" dirty="0" err="1">
                <a:solidFill>
                  <a:schemeClr val="tx1">
                    <a:lumMod val="75000"/>
                    <a:lumOff val="25000"/>
                  </a:schemeClr>
                </a:solidFill>
                <a:latin typeface="Open Sans" panose="020B0606030504020204"/>
              </a:rPr>
              <a:t>Macroproceso</a:t>
            </a:r>
            <a:r>
              <a:rPr lang="es-CO" sz="1400" b="1" dirty="0">
                <a:solidFill>
                  <a:schemeClr val="tx1">
                    <a:lumMod val="75000"/>
                    <a:lumOff val="25000"/>
                  </a:schemeClr>
                </a:solidFill>
                <a:latin typeface="Open Sans" panose="020B0606030504020204"/>
              </a:rPr>
              <a:t> I. Administración del ciclo de vida: </a:t>
            </a:r>
            <a:r>
              <a:rPr lang="es-CO" sz="1400" dirty="0">
                <a:solidFill>
                  <a:schemeClr val="tx1">
                    <a:lumMod val="75000"/>
                    <a:lumOff val="25000"/>
                  </a:schemeClr>
                </a:solidFill>
                <a:latin typeface="Open Sans" panose="020B0606030504020204"/>
              </a:rPr>
              <a:t>maneja el ciclo completo del sistema embebido a partir de su apreciación hasta la ejecución en serie del producto</a:t>
            </a:r>
            <a:r>
              <a:rPr lang="es-CO" sz="1400" dirty="0" smtClean="0">
                <a:solidFill>
                  <a:schemeClr val="tx1">
                    <a:lumMod val="75000"/>
                    <a:lumOff val="25000"/>
                  </a:schemeClr>
                </a:solidFill>
                <a:latin typeface="Open Sans" panose="020B0606030504020204"/>
              </a:rPr>
              <a:t>.</a:t>
            </a:r>
          </a:p>
          <a:p>
            <a:pPr marL="285750" indent="-285750">
              <a:buFont typeface="Wingdings" panose="05000000000000000000" pitchFamily="2" charset="2"/>
              <a:buChar char="ü"/>
            </a:pPr>
            <a:endParaRPr lang="es-CO" sz="1400" dirty="0">
              <a:solidFill>
                <a:schemeClr val="tx1">
                  <a:lumMod val="75000"/>
                  <a:lumOff val="25000"/>
                </a:schemeClr>
              </a:solidFill>
              <a:latin typeface="Open Sans" panose="020B0606030504020204"/>
            </a:endParaRPr>
          </a:p>
          <a:p>
            <a:pPr marL="285750" indent="-285750">
              <a:buFont typeface="Wingdings" panose="05000000000000000000" pitchFamily="2" charset="2"/>
              <a:buChar char="ü"/>
            </a:pPr>
            <a:r>
              <a:rPr lang="es-CO" sz="1400" b="1" dirty="0" err="1">
                <a:solidFill>
                  <a:schemeClr val="tx1">
                    <a:lumMod val="75000"/>
                    <a:lumOff val="25000"/>
                  </a:schemeClr>
                </a:solidFill>
                <a:latin typeface="Open Sans" panose="020B0606030504020204"/>
              </a:rPr>
              <a:t>Macroproceso</a:t>
            </a:r>
            <a:r>
              <a:rPr lang="es-CO" sz="1400" b="1" dirty="0">
                <a:solidFill>
                  <a:schemeClr val="tx1">
                    <a:lumMod val="75000"/>
                    <a:lumOff val="25000"/>
                  </a:schemeClr>
                </a:solidFill>
                <a:latin typeface="Open Sans" panose="020B0606030504020204"/>
              </a:rPr>
              <a:t> II. Análisis y diseño: </a:t>
            </a:r>
            <a:r>
              <a:rPr lang="es-CO" sz="1400" dirty="0">
                <a:solidFill>
                  <a:schemeClr val="tx1">
                    <a:lumMod val="75000"/>
                    <a:lumOff val="25000"/>
                  </a:schemeClr>
                </a:solidFill>
                <a:latin typeface="Open Sans" panose="020B0606030504020204"/>
              </a:rPr>
              <a:t>en este procedimiento se revisa la viabilidad del producto, se consiguen las pautas funcionales y no funcionales necesarias del sistema</a:t>
            </a:r>
            <a:r>
              <a:rPr lang="es-CO" sz="1400" dirty="0" smtClean="0">
                <a:solidFill>
                  <a:schemeClr val="tx1">
                    <a:lumMod val="75000"/>
                    <a:lumOff val="25000"/>
                  </a:schemeClr>
                </a:solidFill>
                <a:latin typeface="Open Sans" panose="020B0606030504020204"/>
              </a:rPr>
              <a:t>.</a:t>
            </a:r>
          </a:p>
          <a:p>
            <a:pPr marL="285750" indent="-285750">
              <a:buFont typeface="Wingdings" panose="05000000000000000000" pitchFamily="2" charset="2"/>
              <a:buChar char="ü"/>
            </a:pPr>
            <a:endParaRPr lang="es-CO" sz="1400" dirty="0">
              <a:solidFill>
                <a:schemeClr val="tx1">
                  <a:lumMod val="75000"/>
                  <a:lumOff val="25000"/>
                </a:schemeClr>
              </a:solidFill>
              <a:latin typeface="Open Sans" panose="020B0606030504020204"/>
            </a:endParaRPr>
          </a:p>
          <a:p>
            <a:pPr marL="285750" indent="-285750">
              <a:buFont typeface="Wingdings" panose="05000000000000000000" pitchFamily="2" charset="2"/>
              <a:buChar char="ü"/>
            </a:pPr>
            <a:r>
              <a:rPr lang="es-CO" sz="1400" b="1" dirty="0" err="1">
                <a:solidFill>
                  <a:schemeClr val="tx1">
                    <a:lumMod val="75000"/>
                    <a:lumOff val="25000"/>
                  </a:schemeClr>
                </a:solidFill>
                <a:latin typeface="Open Sans" panose="020B0606030504020204"/>
              </a:rPr>
              <a:t>Macroproceso</a:t>
            </a:r>
            <a:r>
              <a:rPr lang="es-CO" sz="1400" b="1" dirty="0">
                <a:solidFill>
                  <a:schemeClr val="tx1">
                    <a:lumMod val="75000"/>
                    <a:lumOff val="25000"/>
                  </a:schemeClr>
                </a:solidFill>
                <a:latin typeface="Open Sans" panose="020B0606030504020204"/>
              </a:rPr>
              <a:t> III. Desarrollo de Hardware: </a:t>
            </a:r>
            <a:r>
              <a:rPr lang="es-CO" sz="1400" dirty="0">
                <a:solidFill>
                  <a:schemeClr val="tx1">
                    <a:lumMod val="75000"/>
                    <a:lumOff val="25000"/>
                  </a:schemeClr>
                </a:solidFill>
                <a:latin typeface="Open Sans" panose="020B0606030504020204"/>
              </a:rPr>
              <a:t>se ejecuta toda la sección electrónica del sistema embebido</a:t>
            </a:r>
            <a:r>
              <a:rPr lang="es-CO" sz="1400" dirty="0" smtClean="0">
                <a:solidFill>
                  <a:schemeClr val="tx1">
                    <a:lumMod val="75000"/>
                    <a:lumOff val="25000"/>
                  </a:schemeClr>
                </a:solidFill>
                <a:latin typeface="Open Sans" panose="020B0606030504020204"/>
              </a:rPr>
              <a:t>.</a:t>
            </a:r>
          </a:p>
          <a:p>
            <a:pPr marL="285750" indent="-285750">
              <a:buFont typeface="Wingdings" panose="05000000000000000000" pitchFamily="2" charset="2"/>
              <a:buChar char="ü"/>
            </a:pPr>
            <a:endParaRPr lang="es-CO" sz="1400" dirty="0">
              <a:solidFill>
                <a:schemeClr val="tx1">
                  <a:lumMod val="75000"/>
                  <a:lumOff val="25000"/>
                </a:schemeClr>
              </a:solidFill>
              <a:latin typeface="Open Sans" panose="020B0606030504020204"/>
            </a:endParaRPr>
          </a:p>
          <a:p>
            <a:pPr marL="285750" indent="-285750">
              <a:buFont typeface="Wingdings" panose="05000000000000000000" pitchFamily="2" charset="2"/>
              <a:buChar char="ü"/>
            </a:pPr>
            <a:r>
              <a:rPr lang="es-CO" sz="1400" b="1" dirty="0" err="1">
                <a:solidFill>
                  <a:schemeClr val="tx1">
                    <a:lumMod val="75000"/>
                    <a:lumOff val="25000"/>
                  </a:schemeClr>
                </a:solidFill>
                <a:latin typeface="Open Sans" panose="020B0606030504020204"/>
              </a:rPr>
              <a:t>Macroproceso</a:t>
            </a:r>
            <a:r>
              <a:rPr lang="es-CO" sz="1400" b="1" dirty="0">
                <a:solidFill>
                  <a:schemeClr val="tx1">
                    <a:lumMod val="75000"/>
                    <a:lumOff val="25000"/>
                  </a:schemeClr>
                </a:solidFill>
                <a:latin typeface="Open Sans" panose="020B0606030504020204"/>
              </a:rPr>
              <a:t> IV. Desarrollo de Software: </a:t>
            </a:r>
            <a:r>
              <a:rPr lang="es-CO" sz="1400" dirty="0">
                <a:solidFill>
                  <a:schemeClr val="tx1">
                    <a:lumMod val="75000"/>
                    <a:lumOff val="25000"/>
                  </a:schemeClr>
                </a:solidFill>
                <a:latin typeface="Open Sans" panose="020B0606030504020204"/>
              </a:rPr>
              <a:t>se ejecuta toda la sección electrónica del sistema embebido</a:t>
            </a:r>
            <a:r>
              <a:rPr lang="es-CO" sz="1400" dirty="0" smtClean="0">
                <a:solidFill>
                  <a:schemeClr val="tx1">
                    <a:lumMod val="75000"/>
                    <a:lumOff val="25000"/>
                  </a:schemeClr>
                </a:solidFill>
                <a:latin typeface="Open Sans" panose="020B0606030504020204"/>
              </a:rPr>
              <a:t>.</a:t>
            </a:r>
          </a:p>
          <a:p>
            <a:pPr marL="285750" indent="-285750">
              <a:buFont typeface="Wingdings" panose="05000000000000000000" pitchFamily="2" charset="2"/>
              <a:buChar char="ü"/>
            </a:pPr>
            <a:endParaRPr lang="es-CO" sz="1400" dirty="0">
              <a:solidFill>
                <a:schemeClr val="tx1">
                  <a:lumMod val="75000"/>
                  <a:lumOff val="25000"/>
                </a:schemeClr>
              </a:solidFill>
              <a:latin typeface="Open Sans" panose="020B0606030504020204"/>
            </a:endParaRPr>
          </a:p>
          <a:p>
            <a:pPr marL="285750" indent="-285750">
              <a:buFont typeface="Wingdings" panose="05000000000000000000" pitchFamily="2" charset="2"/>
              <a:buChar char="ü"/>
            </a:pPr>
            <a:r>
              <a:rPr lang="es-CO" sz="1400" b="1" dirty="0" err="1">
                <a:solidFill>
                  <a:schemeClr val="tx1">
                    <a:lumMod val="75000"/>
                    <a:lumOff val="25000"/>
                  </a:schemeClr>
                </a:solidFill>
                <a:latin typeface="Open Sans" panose="020B0606030504020204"/>
              </a:rPr>
              <a:t>Macroproceso</a:t>
            </a:r>
            <a:r>
              <a:rPr lang="es-CO" sz="1400" b="1" dirty="0">
                <a:solidFill>
                  <a:schemeClr val="tx1">
                    <a:lumMod val="75000"/>
                    <a:lumOff val="25000"/>
                  </a:schemeClr>
                </a:solidFill>
                <a:latin typeface="Open Sans" panose="020B0606030504020204"/>
              </a:rPr>
              <a:t> V. Integración y pruebas: </a:t>
            </a:r>
            <a:r>
              <a:rPr lang="es-CO" sz="1400" dirty="0">
                <a:solidFill>
                  <a:schemeClr val="tx1">
                    <a:lumMod val="75000"/>
                    <a:lumOff val="25000"/>
                  </a:schemeClr>
                </a:solidFill>
                <a:latin typeface="Open Sans" panose="020B0606030504020204"/>
              </a:rPr>
              <a:t>se realiza la inclusión del sistema, así como pruebas de adecuación y certificación de este mismo</a:t>
            </a:r>
            <a:r>
              <a:rPr lang="es-CO" sz="1400" dirty="0" smtClean="0">
                <a:solidFill>
                  <a:schemeClr val="tx1">
                    <a:lumMod val="75000"/>
                    <a:lumOff val="25000"/>
                  </a:schemeClr>
                </a:solidFill>
                <a:latin typeface="Open Sans" panose="020B0606030504020204"/>
              </a:rPr>
              <a:t>.</a:t>
            </a:r>
          </a:p>
          <a:p>
            <a:pPr marL="285750" indent="-285750">
              <a:buFont typeface="Wingdings" panose="05000000000000000000" pitchFamily="2" charset="2"/>
              <a:buChar char="ü"/>
            </a:pPr>
            <a:endParaRPr lang="es-CO" sz="1400" dirty="0">
              <a:solidFill>
                <a:schemeClr val="tx1">
                  <a:lumMod val="75000"/>
                  <a:lumOff val="25000"/>
                </a:schemeClr>
              </a:solidFill>
              <a:latin typeface="Open Sans" panose="020B0606030504020204"/>
            </a:endParaRPr>
          </a:p>
          <a:p>
            <a:pPr marL="285750" indent="-285750">
              <a:buFont typeface="Wingdings" panose="05000000000000000000" pitchFamily="2" charset="2"/>
              <a:buChar char="ü"/>
            </a:pPr>
            <a:r>
              <a:rPr lang="es-CO" sz="1400" b="1" dirty="0" err="1">
                <a:solidFill>
                  <a:schemeClr val="tx1">
                    <a:lumMod val="75000"/>
                    <a:lumOff val="25000"/>
                  </a:schemeClr>
                </a:solidFill>
                <a:latin typeface="Open Sans" panose="020B0606030504020204"/>
              </a:rPr>
              <a:t>Macroproceso</a:t>
            </a:r>
            <a:r>
              <a:rPr lang="es-CO" sz="1400" b="1" dirty="0">
                <a:solidFill>
                  <a:schemeClr val="tx1">
                    <a:lumMod val="75000"/>
                    <a:lumOff val="25000"/>
                  </a:schemeClr>
                </a:solidFill>
                <a:latin typeface="Open Sans" panose="020B0606030504020204"/>
              </a:rPr>
              <a:t> VI. Administración del producto: </a:t>
            </a:r>
            <a:r>
              <a:rPr lang="es-CO" sz="1400" dirty="0">
                <a:solidFill>
                  <a:schemeClr val="tx1">
                    <a:lumMod val="75000"/>
                    <a:lumOff val="25000"/>
                  </a:schemeClr>
                </a:solidFill>
                <a:latin typeface="Open Sans" panose="020B0606030504020204"/>
              </a:rPr>
              <a:t>gestiona la elaboración en serie del sistema embebido.</a:t>
            </a:r>
          </a:p>
        </p:txBody>
      </p:sp>
      <p:sp>
        <p:nvSpPr>
          <p:cNvPr id="14" name="Elipse 13">
            <a:extLst>
              <a:ext uri="{FF2B5EF4-FFF2-40B4-BE49-F238E27FC236}">
                <a16:creationId xmlns="" xmlns:a16="http://schemas.microsoft.com/office/drawing/2014/main" id="{BFB0D0BB-19FD-4D04-8223-EB852E27F00B}"/>
              </a:ext>
            </a:extLst>
          </p:cNvPr>
          <p:cNvSpPr/>
          <p:nvPr/>
        </p:nvSpPr>
        <p:spPr>
          <a:xfrm>
            <a:off x="8780765" y="987419"/>
            <a:ext cx="446420" cy="3919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pic>
        <p:nvPicPr>
          <p:cNvPr id="19" name="Imagen 18" descr="Icono&#10;&#10;Descripción generada automáticamente">
            <a:extLst>
              <a:ext uri="{FF2B5EF4-FFF2-40B4-BE49-F238E27FC236}">
                <a16:creationId xmlns="" xmlns:a16="http://schemas.microsoft.com/office/drawing/2014/main" id="{3521E930-6941-48B7-8851-F158653859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25329" y="1037498"/>
            <a:ext cx="485787" cy="603316"/>
          </a:xfrm>
          <a:prstGeom prst="rect">
            <a:avLst/>
          </a:prstGeom>
        </p:spPr>
      </p:pic>
    </p:spTree>
    <p:extLst>
      <p:ext uri="{BB962C8B-B14F-4D97-AF65-F5344CB8AC3E}">
        <p14:creationId xmlns:p14="http://schemas.microsoft.com/office/powerpoint/2010/main" val="32275484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593420" y="934900"/>
            <a:ext cx="2991525" cy="553998"/>
          </a:xfrm>
          <a:prstGeom prst="rect">
            <a:avLst/>
          </a:prstGeom>
        </p:spPr>
        <p:txBody>
          <a:bodyPr wrap="none">
            <a:spAutoFit/>
          </a:bodyPr>
          <a:lstStyle/>
          <a:p>
            <a:pPr algn="ctr">
              <a:lnSpc>
                <a:spcPct val="150000"/>
              </a:lnSpc>
              <a:spcAft>
                <a:spcPts val="800"/>
              </a:spcAft>
            </a:pPr>
            <a:r>
              <a:rPr lang="es-ES" sz="2000" b="1" dirty="0" smtClean="0">
                <a:solidFill>
                  <a:srgbClr val="2C538E"/>
                </a:solidFill>
                <a:latin typeface="Open Sans"/>
                <a:ea typeface="Open Sans" panose="020B0606030504020204" pitchFamily="34" charset="0"/>
                <a:cs typeface="Calibri" panose="020F0502020204030204" pitchFamily="34" charset="0"/>
              </a:rPr>
              <a:t>Actividad</a:t>
            </a:r>
            <a:r>
              <a:rPr lang="es-ES" sz="2000" b="1" dirty="0" smtClean="0">
                <a:solidFill>
                  <a:srgbClr val="2C538E"/>
                </a:solidFill>
                <a:effectLst/>
                <a:latin typeface="Open Sans"/>
                <a:ea typeface="Open Sans" panose="020B0606030504020204" pitchFamily="34" charset="0"/>
                <a:cs typeface="Calibri" panose="020F0502020204030204" pitchFamily="34" charset="0"/>
              </a:rPr>
              <a:t> </a:t>
            </a:r>
            <a:r>
              <a:rPr lang="es-ES" sz="2000" b="1" dirty="0">
                <a:solidFill>
                  <a:srgbClr val="2C538E"/>
                </a:solidFill>
                <a:effectLst/>
                <a:latin typeface="Open Sans"/>
                <a:ea typeface="Open Sans" panose="020B0606030504020204" pitchFamily="34" charset="0"/>
                <a:cs typeface="Calibri" panose="020F0502020204030204" pitchFamily="34" charset="0"/>
              </a:rPr>
              <a:t>de </a:t>
            </a:r>
            <a:r>
              <a:rPr lang="es-ES" sz="2000" b="1" dirty="0" smtClean="0">
                <a:solidFill>
                  <a:srgbClr val="2C538E"/>
                </a:solidFill>
                <a:effectLst/>
                <a:latin typeface="Open Sans"/>
                <a:ea typeface="Open Sans" panose="020B0606030504020204" pitchFamily="34" charset="0"/>
                <a:cs typeface="Calibri" panose="020F0502020204030204" pitchFamily="34" charset="0"/>
              </a:rPr>
              <a:t>aprendizaje N°1</a:t>
            </a:r>
            <a:endParaRPr lang="es-ES" sz="2000" b="1" dirty="0">
              <a:solidFill>
                <a:srgbClr val="2C538E"/>
              </a:solidFill>
              <a:effectLst/>
              <a:latin typeface="Open Sans"/>
              <a:ea typeface="Open Sans" panose="020B0606030504020204" pitchFamily="34" charset="0"/>
              <a:cs typeface="Calibri" panose="020F0502020204030204" pitchFamily="34" charset="0"/>
            </a:endParaRPr>
          </a:p>
        </p:txBody>
      </p:sp>
      <p:sp>
        <p:nvSpPr>
          <p:cNvPr id="4" name="Rectángulo: esquinas redondeadas 1">
            <a:extLst>
              <a:ext uri="{FF2B5EF4-FFF2-40B4-BE49-F238E27FC236}">
                <a16:creationId xmlns:a16="http://schemas.microsoft.com/office/drawing/2014/main" xmlns="" id="{541BFD11-4E9B-40E7-A8A1-997C0E0BFA7C}"/>
              </a:ext>
            </a:extLst>
          </p:cNvPr>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Calibri" panose="020F0502020204030204" pitchFamily="34" charset="0"/>
            </a:endParaRPr>
          </a:p>
        </p:txBody>
      </p:sp>
      <p:pic>
        <p:nvPicPr>
          <p:cNvPr id="5" name="Imagen 4" descr="Imagen que contiene señal&#10;&#10;Descripción generada automáticamente">
            <a:extLst>
              <a:ext uri="{FF2B5EF4-FFF2-40B4-BE49-F238E27FC236}">
                <a16:creationId xmlns:a16="http://schemas.microsoft.com/office/drawing/2014/main" xmlns="" id="{CBFCBA85-7A40-4727-8859-F7C7906EE3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7277" y="934900"/>
            <a:ext cx="790777" cy="790777"/>
          </a:xfrm>
          <a:prstGeom prst="rect">
            <a:avLst/>
          </a:prstGeom>
        </p:spPr>
      </p:pic>
      <p:sp>
        <p:nvSpPr>
          <p:cNvPr id="11" name="Rectángulo 10"/>
          <p:cNvSpPr/>
          <p:nvPr/>
        </p:nvSpPr>
        <p:spPr>
          <a:xfrm>
            <a:off x="1938744" y="1494723"/>
            <a:ext cx="1406154" cy="457048"/>
          </a:xfrm>
          <a:prstGeom prst="rect">
            <a:avLst/>
          </a:prstGeom>
        </p:spPr>
        <p:txBody>
          <a:bodyPr wrap="none">
            <a:spAutoFit/>
          </a:bodyPr>
          <a:lstStyle/>
          <a:p>
            <a:pPr algn="ctr">
              <a:lnSpc>
                <a:spcPct val="150000"/>
              </a:lnSpc>
              <a:spcAft>
                <a:spcPts val="800"/>
              </a:spcAft>
            </a:pPr>
            <a:r>
              <a:rPr lang="es-ES" b="1" dirty="0" smtClean="0">
                <a:solidFill>
                  <a:srgbClr val="2C538E"/>
                </a:solidFill>
                <a:latin typeface="Open Sans"/>
                <a:ea typeface="Open Sans" panose="020B0606030504020204" pitchFamily="34" charset="0"/>
                <a:cs typeface="Calibri" panose="020F0502020204030204" pitchFamily="34" charset="0"/>
              </a:rPr>
              <a:t>Sopa de letras</a:t>
            </a:r>
            <a:endParaRPr lang="es-ES" b="1" dirty="0">
              <a:solidFill>
                <a:srgbClr val="2C538E"/>
              </a:solidFill>
              <a:effectLst/>
              <a:latin typeface="Open Sans"/>
              <a:ea typeface="Open Sans" panose="020B0606030504020204" pitchFamily="34" charset="0"/>
              <a:cs typeface="Calibri" panose="020F0502020204030204" pitchFamily="34" charset="0"/>
            </a:endParaRPr>
          </a:p>
        </p:txBody>
      </p:sp>
      <p:sp>
        <p:nvSpPr>
          <p:cNvPr id="13" name="Rectángulo redondeado 9">
            <a:extLst>
              <a:ext uri="{FF2B5EF4-FFF2-40B4-BE49-F238E27FC236}">
                <a16:creationId xmlns:a16="http://schemas.microsoft.com/office/drawing/2014/main" xmlns="" id="{F15CE924-FC19-4B0C-A9F3-71254E65FFB5}"/>
              </a:ext>
            </a:extLst>
          </p:cNvPr>
          <p:cNvSpPr/>
          <p:nvPr/>
        </p:nvSpPr>
        <p:spPr>
          <a:xfrm>
            <a:off x="1097916" y="1961398"/>
            <a:ext cx="3313857" cy="457353"/>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solidFill>
                  <a:schemeClr val="accent1">
                    <a:lumMod val="50000"/>
                  </a:schemeClr>
                </a:solidFill>
                <a:latin typeface="Open Sans" panose="020B0606030504020204"/>
              </a:rPr>
              <a:t>Ubique </a:t>
            </a:r>
            <a:r>
              <a:rPr lang="es-CO" sz="1400" dirty="0" smtClean="0">
                <a:solidFill>
                  <a:schemeClr val="accent1">
                    <a:lumMod val="50000"/>
                  </a:schemeClr>
                </a:solidFill>
                <a:latin typeface="Open Sans" panose="020B0606030504020204"/>
              </a:rPr>
              <a:t>las palabras de la lesión anterior   </a:t>
            </a:r>
            <a:endParaRPr lang="es-CO" sz="1400" dirty="0">
              <a:solidFill>
                <a:schemeClr val="accent1">
                  <a:lumMod val="50000"/>
                </a:schemeClr>
              </a:solidFill>
              <a:latin typeface="Open Sans" panose="020B0606030504020204"/>
            </a:endParaRPr>
          </a:p>
        </p:txBody>
      </p:sp>
      <p:sp>
        <p:nvSpPr>
          <p:cNvPr id="15" name="Rectángulo 14"/>
          <p:cNvSpPr/>
          <p:nvPr/>
        </p:nvSpPr>
        <p:spPr>
          <a:xfrm>
            <a:off x="9117310" y="2418751"/>
            <a:ext cx="2167616" cy="2585323"/>
          </a:xfrm>
          <a:prstGeom prst="rect">
            <a:avLst/>
          </a:prstGeom>
          <a:solidFill>
            <a:schemeClr val="accent4">
              <a:lumMod val="20000"/>
              <a:lumOff val="80000"/>
            </a:schemeClr>
          </a:solidFill>
          <a:ln>
            <a:noFill/>
          </a:ln>
          <a:effectLst/>
        </p:spPr>
        <p:txBody>
          <a:bodyPr wrap="square">
            <a:spAutoFit/>
          </a:bodyPr>
          <a:lstStyle/>
          <a:p>
            <a:pPr marL="342900" lvl="0" indent="-342900" algn="just">
              <a:buAutoNum type="arabicPeriod"/>
            </a:pPr>
            <a:r>
              <a:rPr lang="es-CO" dirty="0">
                <a:solidFill>
                  <a:schemeClr val="tx1">
                    <a:lumMod val="75000"/>
                    <a:lumOff val="25000"/>
                  </a:schemeClr>
                </a:solidFill>
                <a:latin typeface="Open Sans" panose="020B0606030504020204"/>
              </a:rPr>
              <a:t>VARIABLES </a:t>
            </a:r>
            <a:endParaRPr lang="es-CO" dirty="0" smtClean="0">
              <a:solidFill>
                <a:schemeClr val="tx1">
                  <a:lumMod val="75000"/>
                  <a:lumOff val="25000"/>
                </a:schemeClr>
              </a:solidFill>
              <a:latin typeface="Open Sans" panose="020B0606030504020204"/>
            </a:endParaRPr>
          </a:p>
          <a:p>
            <a:pPr marL="342900" lvl="0" indent="-342900" algn="just">
              <a:buAutoNum type="arabicPeriod"/>
            </a:pPr>
            <a:r>
              <a:rPr lang="es-CO" dirty="0" smtClean="0">
                <a:solidFill>
                  <a:schemeClr val="tx1">
                    <a:lumMod val="75000"/>
                    <a:lumOff val="25000"/>
                  </a:schemeClr>
                </a:solidFill>
                <a:latin typeface="Open Sans" panose="020B0606030504020204"/>
              </a:rPr>
              <a:t> CONSTANTES</a:t>
            </a:r>
          </a:p>
          <a:p>
            <a:pPr marL="342900" indent="-342900" algn="just">
              <a:buFontTx/>
              <a:buAutoNum type="arabicPeriod"/>
            </a:pPr>
            <a:r>
              <a:rPr lang="es-CO" dirty="0" smtClean="0">
                <a:solidFill>
                  <a:schemeClr val="tx1">
                    <a:lumMod val="75000"/>
                    <a:lumOff val="25000"/>
                  </a:schemeClr>
                </a:solidFill>
                <a:latin typeface="Open Sans" panose="020B0606030504020204"/>
              </a:rPr>
              <a:t>EMBEBIDOS</a:t>
            </a:r>
          </a:p>
          <a:p>
            <a:pPr marL="342900" indent="-342900" algn="just">
              <a:buFontTx/>
              <a:buAutoNum type="arabicPeriod"/>
            </a:pPr>
            <a:r>
              <a:rPr lang="es-CO" dirty="0">
                <a:solidFill>
                  <a:schemeClr val="tx1">
                    <a:lumMod val="75000"/>
                    <a:lumOff val="25000"/>
                  </a:schemeClr>
                </a:solidFill>
                <a:latin typeface="Open Sans" panose="020B0606030504020204"/>
              </a:rPr>
              <a:t>CPU</a:t>
            </a:r>
            <a:endParaRPr lang="es-CO" dirty="0" smtClean="0">
              <a:solidFill>
                <a:schemeClr val="tx1">
                  <a:lumMod val="75000"/>
                  <a:lumOff val="25000"/>
                </a:schemeClr>
              </a:solidFill>
              <a:latin typeface="Open Sans" panose="020B0606030504020204"/>
            </a:endParaRPr>
          </a:p>
          <a:p>
            <a:pPr marL="342900" lvl="0" indent="-342900" algn="just">
              <a:buAutoNum type="arabicPeriod"/>
            </a:pPr>
            <a:r>
              <a:rPr lang="es-CO" dirty="0" smtClean="0">
                <a:solidFill>
                  <a:schemeClr val="tx1">
                    <a:lumMod val="75000"/>
                    <a:lumOff val="25000"/>
                  </a:schemeClr>
                </a:solidFill>
                <a:latin typeface="Open Sans" panose="020B0606030504020204"/>
              </a:rPr>
              <a:t>Medidores </a:t>
            </a:r>
          </a:p>
          <a:p>
            <a:pPr marL="342900" indent="-342900" algn="just">
              <a:buFontTx/>
              <a:buAutoNum type="arabicPeriod"/>
            </a:pPr>
            <a:r>
              <a:rPr lang="es-CO" dirty="0">
                <a:solidFill>
                  <a:schemeClr val="tx1">
                    <a:lumMod val="75000"/>
                    <a:lumOff val="25000"/>
                  </a:schemeClr>
                </a:solidFill>
                <a:latin typeface="Open Sans" panose="020B0606030504020204"/>
              </a:rPr>
              <a:t>digitales </a:t>
            </a:r>
            <a:endParaRPr lang="es-CO" dirty="0" smtClean="0">
              <a:solidFill>
                <a:schemeClr val="tx1">
                  <a:lumMod val="75000"/>
                  <a:lumOff val="25000"/>
                </a:schemeClr>
              </a:solidFill>
              <a:latin typeface="Open Sans" panose="020B0606030504020204"/>
            </a:endParaRPr>
          </a:p>
          <a:p>
            <a:pPr marL="342900" indent="-342900" algn="just">
              <a:buFontTx/>
              <a:buAutoNum type="arabicPeriod"/>
            </a:pPr>
            <a:r>
              <a:rPr lang="es-CO" dirty="0" smtClean="0">
                <a:solidFill>
                  <a:schemeClr val="tx1">
                    <a:lumMod val="75000"/>
                    <a:lumOff val="25000"/>
                  </a:schemeClr>
                </a:solidFill>
                <a:latin typeface="Open Sans" panose="020B0606030504020204"/>
              </a:rPr>
              <a:t>Maquina</a:t>
            </a:r>
          </a:p>
          <a:p>
            <a:pPr marL="342900" indent="-342900" algn="just">
              <a:buFontTx/>
              <a:buAutoNum type="arabicPeriod"/>
            </a:pPr>
            <a:r>
              <a:rPr lang="es-CO" dirty="0" err="1" smtClean="0">
                <a:solidFill>
                  <a:schemeClr val="tx1">
                    <a:lumMod val="75000"/>
                    <a:lumOff val="25000"/>
                  </a:schemeClr>
                </a:solidFill>
                <a:latin typeface="Open Sans" panose="020B0606030504020204"/>
              </a:rPr>
              <a:t>Microcontrolador</a:t>
            </a:r>
            <a:endParaRPr lang="es-CO" dirty="0" smtClean="0">
              <a:solidFill>
                <a:schemeClr val="tx1">
                  <a:lumMod val="75000"/>
                  <a:lumOff val="25000"/>
                </a:schemeClr>
              </a:solidFill>
              <a:latin typeface="Open Sans" panose="020B0606030504020204"/>
            </a:endParaRPr>
          </a:p>
          <a:p>
            <a:pPr marL="342900" indent="-342900" algn="just">
              <a:buFontTx/>
              <a:buAutoNum type="arabicPeriod"/>
            </a:pPr>
            <a:r>
              <a:rPr lang="es-CO" dirty="0" err="1" smtClean="0">
                <a:solidFill>
                  <a:schemeClr val="tx1">
                    <a:lumMod val="75000"/>
                    <a:lumOff val="25000"/>
                  </a:schemeClr>
                </a:solidFill>
                <a:latin typeface="Open Sans" panose="020B0606030504020204"/>
              </a:rPr>
              <a:t>BITs</a:t>
            </a:r>
            <a:endParaRPr lang="es-CO" dirty="0" smtClean="0">
              <a:latin typeface="Open Sans" panose="020B0606030504020204"/>
            </a:endParaRPr>
          </a:p>
        </p:txBody>
      </p:sp>
      <p:graphicFrame>
        <p:nvGraphicFramePr>
          <p:cNvPr id="23" name="Tabla 22"/>
          <p:cNvGraphicFramePr>
            <a:graphicFrameLocks noGrp="1"/>
          </p:cNvGraphicFramePr>
          <p:nvPr>
            <p:extLst>
              <p:ext uri="{D42A27DB-BD31-4B8C-83A1-F6EECF244321}">
                <p14:modId xmlns:p14="http://schemas.microsoft.com/office/powerpoint/2010/main" val="174754479"/>
              </p:ext>
            </p:extLst>
          </p:nvPr>
        </p:nvGraphicFramePr>
        <p:xfrm>
          <a:off x="329325" y="2499603"/>
          <a:ext cx="8128000" cy="3708400"/>
        </p:xfrm>
        <a:graphic>
          <a:graphicData uri="http://schemas.openxmlformats.org/drawingml/2006/table">
            <a:tbl>
              <a:tblPr firstRow="1" bandRow="1">
                <a:tableStyleId>{22838BEF-8BB2-4498-84A7-C5851F593DF1}</a:tableStyleId>
              </a:tblPr>
              <a:tblGrid>
                <a:gridCol w="406400"/>
                <a:gridCol w="406400"/>
                <a:gridCol w="406400"/>
                <a:gridCol w="406400"/>
                <a:gridCol w="406400"/>
                <a:gridCol w="406400"/>
                <a:gridCol w="406400"/>
                <a:gridCol w="406400"/>
                <a:gridCol w="406400"/>
                <a:gridCol w="406400"/>
                <a:gridCol w="406400"/>
                <a:gridCol w="406400"/>
                <a:gridCol w="406400"/>
                <a:gridCol w="406400"/>
                <a:gridCol w="406400"/>
                <a:gridCol w="406400"/>
                <a:gridCol w="406400"/>
                <a:gridCol w="406400"/>
                <a:gridCol w="406400"/>
                <a:gridCol w="406400"/>
              </a:tblGrid>
              <a:tr h="370840">
                <a:tc>
                  <a:txBody>
                    <a:bodyPr/>
                    <a:lstStyle/>
                    <a:p>
                      <a:pPr algn="ctr"/>
                      <a:r>
                        <a:rPr lang="es-CO" b="1" dirty="0" smtClean="0">
                          <a:solidFill>
                            <a:schemeClr val="tx1">
                              <a:lumMod val="75000"/>
                              <a:lumOff val="25000"/>
                            </a:schemeClr>
                          </a:solidFill>
                        </a:rPr>
                        <a:t>V</a:t>
                      </a:r>
                      <a:endParaRPr lang="es-CO" b="0" dirty="0">
                        <a:solidFill>
                          <a:schemeClr val="tx1">
                            <a:lumMod val="75000"/>
                            <a:lumOff val="25000"/>
                          </a:schemeClr>
                        </a:solidFill>
                      </a:endParaRPr>
                    </a:p>
                  </a:txBody>
                  <a:tcPr/>
                </a:tc>
                <a:tc>
                  <a:txBody>
                    <a:bodyPr/>
                    <a:lstStyle/>
                    <a:p>
                      <a:pPr algn="ctr"/>
                      <a:r>
                        <a:rPr lang="es-CO" b="0" dirty="0" smtClean="0">
                          <a:solidFill>
                            <a:schemeClr val="tx1">
                              <a:lumMod val="75000"/>
                              <a:lumOff val="25000"/>
                            </a:schemeClr>
                          </a:solidFill>
                        </a:rPr>
                        <a:t>A</a:t>
                      </a:r>
                      <a:endParaRPr lang="es-CO" b="0" dirty="0">
                        <a:solidFill>
                          <a:schemeClr val="tx1">
                            <a:lumMod val="75000"/>
                            <a:lumOff val="25000"/>
                          </a:schemeClr>
                        </a:solidFill>
                      </a:endParaRPr>
                    </a:p>
                  </a:txBody>
                  <a:tcPr/>
                </a:tc>
                <a:tc>
                  <a:txBody>
                    <a:bodyPr/>
                    <a:lstStyle/>
                    <a:p>
                      <a:pPr algn="ctr"/>
                      <a:r>
                        <a:rPr lang="es-CO" b="0" dirty="0" smtClean="0">
                          <a:solidFill>
                            <a:schemeClr val="tx1">
                              <a:lumMod val="75000"/>
                              <a:lumOff val="25000"/>
                            </a:schemeClr>
                          </a:solidFill>
                        </a:rPr>
                        <a:t>R</a:t>
                      </a:r>
                      <a:endParaRPr lang="es-CO" b="0" dirty="0">
                        <a:solidFill>
                          <a:schemeClr val="tx1">
                            <a:lumMod val="75000"/>
                            <a:lumOff val="25000"/>
                          </a:schemeClr>
                        </a:solidFill>
                      </a:endParaRPr>
                    </a:p>
                  </a:txBody>
                  <a:tcPr/>
                </a:tc>
                <a:tc>
                  <a:txBody>
                    <a:bodyPr/>
                    <a:lstStyle/>
                    <a:p>
                      <a:pPr algn="ctr"/>
                      <a:r>
                        <a:rPr lang="es-CO" b="0" dirty="0" smtClean="0">
                          <a:solidFill>
                            <a:schemeClr val="tx1">
                              <a:lumMod val="75000"/>
                              <a:lumOff val="25000"/>
                            </a:schemeClr>
                          </a:solidFill>
                        </a:rPr>
                        <a:t>I</a:t>
                      </a:r>
                      <a:endParaRPr lang="es-CO" b="0" dirty="0">
                        <a:solidFill>
                          <a:schemeClr val="tx1">
                            <a:lumMod val="75000"/>
                            <a:lumOff val="25000"/>
                          </a:schemeClr>
                        </a:solidFill>
                      </a:endParaRPr>
                    </a:p>
                  </a:txBody>
                  <a:tcPr/>
                </a:tc>
                <a:tc>
                  <a:txBody>
                    <a:bodyPr/>
                    <a:lstStyle/>
                    <a:p>
                      <a:pPr algn="ctr"/>
                      <a:r>
                        <a:rPr lang="es-CO" b="0" dirty="0" smtClean="0">
                          <a:solidFill>
                            <a:schemeClr val="tx1">
                              <a:lumMod val="75000"/>
                              <a:lumOff val="25000"/>
                            </a:schemeClr>
                          </a:solidFill>
                        </a:rPr>
                        <a:t>A</a:t>
                      </a:r>
                      <a:endParaRPr lang="es-CO" b="0" dirty="0">
                        <a:solidFill>
                          <a:schemeClr val="tx1">
                            <a:lumMod val="75000"/>
                            <a:lumOff val="25000"/>
                          </a:schemeClr>
                        </a:solidFill>
                      </a:endParaRPr>
                    </a:p>
                  </a:txBody>
                  <a:tcPr/>
                </a:tc>
                <a:tc>
                  <a:txBody>
                    <a:bodyPr/>
                    <a:lstStyle/>
                    <a:p>
                      <a:pPr algn="ctr"/>
                      <a:r>
                        <a:rPr lang="es-CO" b="0" dirty="0" smtClean="0">
                          <a:solidFill>
                            <a:schemeClr val="tx1">
                              <a:lumMod val="75000"/>
                              <a:lumOff val="25000"/>
                            </a:schemeClr>
                          </a:solidFill>
                        </a:rPr>
                        <a:t>B</a:t>
                      </a:r>
                      <a:endParaRPr lang="es-CO" b="0" dirty="0">
                        <a:solidFill>
                          <a:schemeClr val="tx1">
                            <a:lumMod val="75000"/>
                            <a:lumOff val="25000"/>
                          </a:schemeClr>
                        </a:solidFill>
                      </a:endParaRPr>
                    </a:p>
                  </a:txBody>
                  <a:tcPr/>
                </a:tc>
                <a:tc>
                  <a:txBody>
                    <a:bodyPr/>
                    <a:lstStyle/>
                    <a:p>
                      <a:pPr algn="ctr"/>
                      <a:r>
                        <a:rPr lang="es-CO" b="0" dirty="0" smtClean="0">
                          <a:solidFill>
                            <a:schemeClr val="tx1">
                              <a:lumMod val="75000"/>
                              <a:lumOff val="25000"/>
                            </a:schemeClr>
                          </a:solidFill>
                        </a:rPr>
                        <a:t>L</a:t>
                      </a:r>
                      <a:endParaRPr lang="es-CO" b="0" dirty="0">
                        <a:solidFill>
                          <a:schemeClr val="tx1">
                            <a:lumMod val="75000"/>
                            <a:lumOff val="25000"/>
                          </a:schemeClr>
                        </a:solidFill>
                      </a:endParaRPr>
                    </a:p>
                  </a:txBody>
                  <a:tcPr/>
                </a:tc>
                <a:tc>
                  <a:txBody>
                    <a:bodyPr/>
                    <a:lstStyle/>
                    <a:p>
                      <a:pPr algn="ctr"/>
                      <a:r>
                        <a:rPr lang="es-CO" b="0" dirty="0" smtClean="0">
                          <a:solidFill>
                            <a:schemeClr val="tx1">
                              <a:lumMod val="75000"/>
                              <a:lumOff val="25000"/>
                            </a:schemeClr>
                          </a:solidFill>
                        </a:rPr>
                        <a:t>E</a:t>
                      </a:r>
                      <a:endParaRPr lang="es-CO" b="0" dirty="0">
                        <a:solidFill>
                          <a:schemeClr val="tx1">
                            <a:lumMod val="75000"/>
                            <a:lumOff val="25000"/>
                          </a:schemeClr>
                        </a:solidFill>
                      </a:endParaRPr>
                    </a:p>
                  </a:txBody>
                  <a:tcPr/>
                </a:tc>
                <a:tc>
                  <a:txBody>
                    <a:bodyPr/>
                    <a:lstStyle/>
                    <a:p>
                      <a:pPr algn="ctr"/>
                      <a:r>
                        <a:rPr lang="es-CO" b="0" dirty="0" smtClean="0">
                          <a:solidFill>
                            <a:schemeClr val="tx1">
                              <a:lumMod val="75000"/>
                              <a:lumOff val="25000"/>
                            </a:schemeClr>
                          </a:solidFill>
                        </a:rPr>
                        <a:t>S</a:t>
                      </a:r>
                      <a:endParaRPr lang="es-CO" b="0" dirty="0">
                        <a:solidFill>
                          <a:schemeClr val="tx1">
                            <a:lumMod val="75000"/>
                            <a:lumOff val="25000"/>
                          </a:schemeClr>
                        </a:solidFill>
                      </a:endParaRPr>
                    </a:p>
                  </a:txBody>
                  <a:tcPr/>
                </a:tc>
                <a:tc>
                  <a:txBody>
                    <a:bodyPr/>
                    <a:lstStyle/>
                    <a:p>
                      <a:pPr algn="ctr"/>
                      <a:endParaRPr lang="es-CO" b="0" dirty="0">
                        <a:solidFill>
                          <a:schemeClr val="tx1">
                            <a:lumMod val="75000"/>
                            <a:lumOff val="25000"/>
                          </a:schemeClr>
                        </a:solidFill>
                      </a:endParaRPr>
                    </a:p>
                  </a:txBody>
                  <a:tcPr/>
                </a:tc>
                <a:tc>
                  <a:txBody>
                    <a:bodyPr/>
                    <a:lstStyle/>
                    <a:p>
                      <a:pPr algn="ctr"/>
                      <a:endParaRPr lang="es-CO" b="0" dirty="0">
                        <a:solidFill>
                          <a:schemeClr val="tx1">
                            <a:lumMod val="75000"/>
                            <a:lumOff val="25000"/>
                          </a:schemeClr>
                        </a:solidFill>
                      </a:endParaRPr>
                    </a:p>
                  </a:txBody>
                  <a:tcPr/>
                </a:tc>
                <a:tc>
                  <a:txBody>
                    <a:bodyPr/>
                    <a:lstStyle/>
                    <a:p>
                      <a:pPr algn="ctr"/>
                      <a:endParaRPr lang="es-CO" b="0" dirty="0">
                        <a:solidFill>
                          <a:schemeClr val="tx1">
                            <a:lumMod val="75000"/>
                            <a:lumOff val="25000"/>
                          </a:schemeClr>
                        </a:solidFill>
                      </a:endParaRPr>
                    </a:p>
                  </a:txBody>
                  <a:tcPr/>
                </a:tc>
                <a:tc>
                  <a:txBody>
                    <a:bodyPr/>
                    <a:lstStyle/>
                    <a:p>
                      <a:pPr algn="ctr"/>
                      <a:endParaRPr lang="es-CO" b="0" dirty="0">
                        <a:solidFill>
                          <a:schemeClr val="tx1">
                            <a:lumMod val="75000"/>
                            <a:lumOff val="25000"/>
                          </a:schemeClr>
                        </a:solidFill>
                      </a:endParaRPr>
                    </a:p>
                  </a:txBody>
                  <a:tcPr/>
                </a:tc>
                <a:tc>
                  <a:txBody>
                    <a:bodyPr/>
                    <a:lstStyle/>
                    <a:p>
                      <a:pPr algn="ctr"/>
                      <a:endParaRPr lang="es-CO" b="0"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U</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P</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C</a:t>
                      </a:r>
                      <a:endParaRPr lang="es-CO" b="0" dirty="0">
                        <a:solidFill>
                          <a:schemeClr val="tx1">
                            <a:lumMod val="75000"/>
                            <a:lumOff val="25000"/>
                          </a:schemeClr>
                        </a:solidFill>
                      </a:endParaRPr>
                    </a:p>
                  </a:txBody>
                  <a:tcPr/>
                </a:tc>
              </a:tr>
              <a:tr h="370840">
                <a:tc>
                  <a:txBody>
                    <a:bodyPr/>
                    <a:lstStyle/>
                    <a:p>
                      <a:pPr algn="ctr"/>
                      <a:endParaRPr lang="es-CO" dirty="0">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M</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E</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D</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I</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D</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O</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R</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E</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S</a:t>
                      </a:r>
                      <a:endParaRPr lang="es-CO" dirty="0">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O</a:t>
                      </a:r>
                      <a:endParaRPr lang="es-CO" dirty="0">
                        <a:solidFill>
                          <a:schemeClr val="tx1">
                            <a:lumMod val="75000"/>
                            <a:lumOff val="25000"/>
                          </a:schemeClr>
                        </a:solidFill>
                      </a:endParaRPr>
                    </a:p>
                  </a:txBody>
                  <a:tcPr/>
                </a:tc>
              </a:tr>
              <a:tr h="370840">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B</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A</a:t>
                      </a: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I</a:t>
                      </a: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N</a:t>
                      </a:r>
                      <a:endParaRPr lang="es-CO" dirty="0">
                        <a:solidFill>
                          <a:schemeClr val="tx1">
                            <a:lumMod val="75000"/>
                            <a:lumOff val="25000"/>
                          </a:schemeClr>
                        </a:solidFill>
                      </a:endParaRPr>
                    </a:p>
                  </a:txBody>
                  <a:tcPr/>
                </a:tc>
              </a:tr>
              <a:tr h="370840">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E</a:t>
                      </a:r>
                      <a:endParaRPr lang="es-CO" dirty="0">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Q</a:t>
                      </a: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G</a:t>
                      </a: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B</a:t>
                      </a:r>
                      <a:endParaRPr lang="es-CO" dirty="0">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S</a:t>
                      </a:r>
                      <a:endParaRPr lang="es-CO" dirty="0">
                        <a:solidFill>
                          <a:schemeClr val="tx1">
                            <a:lumMod val="75000"/>
                            <a:lumOff val="25000"/>
                          </a:schemeClr>
                        </a:solidFill>
                      </a:endParaRPr>
                    </a:p>
                  </a:txBody>
                  <a:tcPr/>
                </a:tc>
              </a:tr>
              <a:tr h="370840">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B</a:t>
                      </a: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U</a:t>
                      </a: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I</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I</a:t>
                      </a: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T</a:t>
                      </a:r>
                      <a:endParaRPr lang="es-CO" dirty="0">
                        <a:solidFill>
                          <a:schemeClr val="tx1">
                            <a:lumMod val="75000"/>
                            <a:lumOff val="25000"/>
                          </a:schemeClr>
                        </a:solidFill>
                      </a:endParaRPr>
                    </a:p>
                  </a:txBody>
                  <a:tcPr/>
                </a:tc>
              </a:tr>
              <a:tr h="370840">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I</a:t>
                      </a:r>
                      <a:endParaRPr lang="es-CO" dirty="0">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I</a:t>
                      </a: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T</a:t>
                      </a: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A</a:t>
                      </a:r>
                      <a:endParaRPr lang="es-CO" dirty="0">
                        <a:solidFill>
                          <a:schemeClr val="tx1">
                            <a:lumMod val="75000"/>
                            <a:lumOff val="25000"/>
                          </a:schemeClr>
                        </a:solidFill>
                      </a:endParaRPr>
                    </a:p>
                  </a:txBody>
                  <a:tcPr/>
                </a:tc>
              </a:tr>
              <a:tr h="370840">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D</a:t>
                      </a:r>
                      <a:endParaRPr lang="es-CO" dirty="0">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N</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S</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A</a:t>
                      </a: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N</a:t>
                      </a:r>
                      <a:endParaRPr lang="es-CO" dirty="0">
                        <a:solidFill>
                          <a:schemeClr val="tx1">
                            <a:lumMod val="75000"/>
                            <a:lumOff val="25000"/>
                          </a:schemeClr>
                        </a:solidFill>
                      </a:endParaRPr>
                    </a:p>
                  </a:txBody>
                  <a:tcPr/>
                </a:tc>
              </a:tr>
              <a:tr h="370840">
                <a:tc>
                  <a:txBody>
                    <a:bodyPr/>
                    <a:lstStyle/>
                    <a:p>
                      <a:pPr algn="ctr"/>
                      <a:endParaRPr lang="es-CO">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O</a:t>
                      </a:r>
                      <a:endParaRPr lang="es-CO" dirty="0">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A</a:t>
                      </a: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L</a:t>
                      </a: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T</a:t>
                      </a:r>
                      <a:endParaRPr lang="es-CO" dirty="0">
                        <a:solidFill>
                          <a:schemeClr val="tx1">
                            <a:lumMod val="75000"/>
                            <a:lumOff val="25000"/>
                          </a:schemeClr>
                        </a:solidFill>
                      </a:endParaRPr>
                    </a:p>
                  </a:txBody>
                  <a:tcPr/>
                </a:tc>
              </a:tr>
              <a:tr h="370840">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S</a:t>
                      </a:r>
                      <a:endParaRPr lang="es-CO" dirty="0">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endParaRPr lang="es-CO">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E</a:t>
                      </a: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E</a:t>
                      </a:r>
                      <a:endParaRPr lang="es-CO" dirty="0">
                        <a:solidFill>
                          <a:schemeClr val="tx1">
                            <a:lumMod val="75000"/>
                            <a:lumOff val="25000"/>
                          </a:schemeClr>
                        </a:solidFill>
                      </a:endParaRPr>
                    </a:p>
                  </a:txBody>
                  <a:tcPr/>
                </a:tc>
              </a:tr>
              <a:tr h="370840">
                <a:tc>
                  <a:txBody>
                    <a:bodyPr/>
                    <a:lstStyle/>
                    <a:p>
                      <a:pPr algn="ctr"/>
                      <a:r>
                        <a:rPr lang="es-CO" dirty="0" smtClean="0">
                          <a:solidFill>
                            <a:schemeClr val="tx1">
                              <a:lumMod val="75000"/>
                              <a:lumOff val="25000"/>
                            </a:schemeClr>
                          </a:solidFill>
                        </a:rPr>
                        <a:t>M</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I</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C</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R</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O</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C</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O</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N</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T</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R</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O</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L</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A</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D</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O</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R</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E</a:t>
                      </a: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S</a:t>
                      </a:r>
                      <a:endParaRPr lang="es-CO" dirty="0">
                        <a:solidFill>
                          <a:schemeClr val="tx1">
                            <a:lumMod val="75000"/>
                            <a:lumOff val="25000"/>
                          </a:schemeClr>
                        </a:solidFill>
                      </a:endParaRPr>
                    </a:p>
                  </a:txBody>
                  <a:tcPr/>
                </a:tc>
                <a:tc>
                  <a:txBody>
                    <a:bodyPr/>
                    <a:lstStyle/>
                    <a:p>
                      <a:pPr algn="ctr"/>
                      <a:endParaRPr lang="es-CO" dirty="0">
                        <a:solidFill>
                          <a:schemeClr val="tx1">
                            <a:lumMod val="75000"/>
                            <a:lumOff val="25000"/>
                          </a:schemeClr>
                        </a:solidFill>
                      </a:endParaRPr>
                    </a:p>
                  </a:txBody>
                  <a:tcPr/>
                </a:tc>
                <a:tc>
                  <a:txBody>
                    <a:bodyPr/>
                    <a:lstStyle/>
                    <a:p>
                      <a:pPr algn="ctr"/>
                      <a:r>
                        <a:rPr lang="es-CO" dirty="0" smtClean="0">
                          <a:solidFill>
                            <a:schemeClr val="tx1">
                              <a:lumMod val="75000"/>
                              <a:lumOff val="25000"/>
                            </a:schemeClr>
                          </a:solidFill>
                        </a:rPr>
                        <a:t>S</a:t>
                      </a:r>
                      <a:endParaRPr lang="es-CO" dirty="0">
                        <a:solidFill>
                          <a:schemeClr val="tx1">
                            <a:lumMod val="75000"/>
                            <a:lumOff val="25000"/>
                          </a:schemeClr>
                        </a:solidFill>
                      </a:endParaRPr>
                    </a:p>
                  </a:txBody>
                  <a:tcPr/>
                </a:tc>
              </a:tr>
            </a:tbl>
          </a:graphicData>
        </a:graphic>
      </p:graphicFrame>
      <p:sp>
        <p:nvSpPr>
          <p:cNvPr id="24" name="Proceso alternativo 23"/>
          <p:cNvSpPr/>
          <p:nvPr/>
        </p:nvSpPr>
        <p:spPr>
          <a:xfrm>
            <a:off x="9291973" y="5142198"/>
            <a:ext cx="1818290" cy="336781"/>
          </a:xfrm>
          <a:prstGeom prst="flowChartAlternateProcess">
            <a:avLst/>
          </a:prstGeom>
          <a:solidFill>
            <a:schemeClr val="accent5">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latin typeface="Open Sans" panose="020B0606030504020204"/>
              </a:rPr>
              <a:t>Duración de la Actividad </a:t>
            </a:r>
            <a:endParaRPr lang="es-CO" sz="1400" dirty="0">
              <a:latin typeface="Open Sans" panose="020B0606030504020204"/>
            </a:endParaRPr>
          </a:p>
        </p:txBody>
      </p:sp>
      <p:sp>
        <p:nvSpPr>
          <p:cNvPr id="25" name="Rectángulo redondeado 24"/>
          <p:cNvSpPr/>
          <p:nvPr/>
        </p:nvSpPr>
        <p:spPr>
          <a:xfrm>
            <a:off x="9734855" y="5617103"/>
            <a:ext cx="932526" cy="241737"/>
          </a:xfrm>
          <a:prstGeom prst="roundRect">
            <a:avLst/>
          </a:prstGeom>
          <a:solidFill>
            <a:schemeClr val="accent5">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latin typeface="Open Sans" panose="020B0606030504020204"/>
              </a:rPr>
              <a:t>15:00 MIN</a:t>
            </a:r>
            <a:endParaRPr lang="es-CO" sz="1400" dirty="0">
              <a:latin typeface="Open Sans" panose="020B0606030504020204"/>
            </a:endParaRPr>
          </a:p>
        </p:txBody>
      </p:sp>
    </p:spTree>
    <p:extLst>
      <p:ext uri="{BB962C8B-B14F-4D97-AF65-F5344CB8AC3E}">
        <p14:creationId xmlns:p14="http://schemas.microsoft.com/office/powerpoint/2010/main" val="353488019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 xmlns:a16="http://schemas.microsoft.com/office/drawing/2014/main" id="{541BFD11-4E9B-40E7-A8A1-997C0E0BFA7C}"/>
              </a:ext>
            </a:extLst>
          </p:cNvPr>
          <p:cNvSpPr/>
          <p:nvPr/>
        </p:nvSpPr>
        <p:spPr>
          <a:xfrm>
            <a:off x="580016" y="135156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Open Sans" panose="020B0606030504020204"/>
            </a:endParaRPr>
          </a:p>
        </p:txBody>
      </p:sp>
      <p:pic>
        <p:nvPicPr>
          <p:cNvPr id="6" name="Imagen 5" descr="Imagen que contiene señal&#10;&#10;Descripción generada automáticamente">
            <a:extLst>
              <a:ext uri="{FF2B5EF4-FFF2-40B4-BE49-F238E27FC236}">
                <a16:creationId xmlns="" xmlns:a16="http://schemas.microsoft.com/office/drawing/2014/main" id="{30A03B4E-991A-4907-86A2-B65D2EA791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9813" y="854890"/>
            <a:ext cx="676477" cy="676477"/>
          </a:xfrm>
          <a:prstGeom prst="rect">
            <a:avLst/>
          </a:prstGeom>
        </p:spPr>
      </p:pic>
      <p:sp>
        <p:nvSpPr>
          <p:cNvPr id="14" name="Rectángulo redondeado 9">
            <a:extLst>
              <a:ext uri="{FF2B5EF4-FFF2-40B4-BE49-F238E27FC236}">
                <a16:creationId xmlns="" xmlns:a16="http://schemas.microsoft.com/office/drawing/2014/main" id="{F15CE924-FC19-4B0C-A9F3-71254E65FFB5}"/>
              </a:ext>
            </a:extLst>
          </p:cNvPr>
          <p:cNvSpPr/>
          <p:nvPr/>
        </p:nvSpPr>
        <p:spPr>
          <a:xfrm>
            <a:off x="605127" y="2456900"/>
            <a:ext cx="10814815" cy="48054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bg2">
                    <a:lumMod val="25000"/>
                  </a:schemeClr>
                </a:solidFill>
                <a:latin typeface="Open Sans" panose="020B0606030504020204" pitchFamily="34" charset="0"/>
              </a:rPr>
              <a:t>De acuerdo con cada enunciado, selecciona la respuesta que consideres correcta:</a:t>
            </a:r>
          </a:p>
        </p:txBody>
      </p:sp>
      <p:sp>
        <p:nvSpPr>
          <p:cNvPr id="16" name="Rectángulo 15">
            <a:extLst>
              <a:ext uri="{FF2B5EF4-FFF2-40B4-BE49-F238E27FC236}">
                <a16:creationId xmlns="" xmlns:a16="http://schemas.microsoft.com/office/drawing/2014/main" id="{C1AB5CB3-D929-4CC6-B627-331DA20E52D3}"/>
              </a:ext>
            </a:extLst>
          </p:cNvPr>
          <p:cNvSpPr/>
          <p:nvPr/>
        </p:nvSpPr>
        <p:spPr>
          <a:xfrm>
            <a:off x="513687" y="1434871"/>
            <a:ext cx="2797049" cy="496674"/>
          </a:xfrm>
          <a:prstGeom prst="rect">
            <a:avLst/>
          </a:prstGeom>
        </p:spPr>
        <p:txBody>
          <a:bodyPr wrap="none">
            <a:spAutoFit/>
          </a:bodyPr>
          <a:lstStyle/>
          <a:p>
            <a:pPr algn="ctr">
              <a:lnSpc>
                <a:spcPct val="150000"/>
              </a:lnSpc>
              <a:spcAft>
                <a:spcPts val="800"/>
              </a:spcAft>
            </a:pPr>
            <a:r>
              <a:rPr lang="es-ES" sz="20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SELECCIÓN MÚLTIPLE</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7" name="Rectángulo redondeado 9">
            <a:extLst>
              <a:ext uri="{FF2B5EF4-FFF2-40B4-BE49-F238E27FC236}">
                <a16:creationId xmlns="" xmlns:a16="http://schemas.microsoft.com/office/drawing/2014/main" id="{B1DA64DE-E775-4A03-A802-2336C60235E0}"/>
              </a:ext>
            </a:extLst>
          </p:cNvPr>
          <p:cNvSpPr/>
          <p:nvPr/>
        </p:nvSpPr>
        <p:spPr>
          <a:xfrm>
            <a:off x="605127" y="3018571"/>
            <a:ext cx="10814814" cy="267261"/>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solidFill>
                  <a:srgbClr val="1A3255"/>
                </a:solidFill>
                <a:latin typeface="Open Sans" panose="020B0606030504020204" pitchFamily="34" charset="0"/>
              </a:rPr>
              <a:t>1. </a:t>
            </a:r>
            <a:r>
              <a:rPr lang="es-ES" sz="1200" dirty="0" smtClean="0">
                <a:solidFill>
                  <a:srgbClr val="1A3255"/>
                </a:solidFill>
                <a:latin typeface="Open Sans" panose="020B0606030504020204" pitchFamily="34" charset="0"/>
              </a:rPr>
              <a:t>¿Qué es un MCU?:</a:t>
            </a:r>
            <a:endParaRPr lang="es-ES" sz="1400" dirty="0">
              <a:solidFill>
                <a:srgbClr val="1A3255"/>
              </a:solidFill>
              <a:latin typeface="Open Sans" panose="020B0606030504020204" pitchFamily="34" charset="0"/>
            </a:endParaRPr>
          </a:p>
        </p:txBody>
      </p:sp>
      <p:sp>
        <p:nvSpPr>
          <p:cNvPr id="28" name="Rectángulo redondeado 9">
            <a:extLst>
              <a:ext uri="{FF2B5EF4-FFF2-40B4-BE49-F238E27FC236}">
                <a16:creationId xmlns="" xmlns:a16="http://schemas.microsoft.com/office/drawing/2014/main" id="{CDAB16BC-97BF-469E-866D-109DDF42C402}"/>
              </a:ext>
            </a:extLst>
          </p:cNvPr>
          <p:cNvSpPr/>
          <p:nvPr/>
        </p:nvSpPr>
        <p:spPr>
          <a:xfrm>
            <a:off x="580016" y="3332667"/>
            <a:ext cx="10814814" cy="823183"/>
          </a:xfrm>
          <a:prstGeom prst="round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just">
              <a:buAutoNum type="alphaLcParenR"/>
            </a:pPr>
            <a:r>
              <a:rPr lang="es-CO" sz="1200" dirty="0" smtClean="0">
                <a:solidFill>
                  <a:srgbClr val="1A3255"/>
                </a:solidFill>
                <a:latin typeface="Open Sans" panose="020B0606030504020204" pitchFamily="34" charset="0"/>
              </a:rPr>
              <a:t>Un MCU es </a:t>
            </a:r>
            <a:r>
              <a:rPr lang="es-CO" sz="1200" dirty="0" err="1" smtClean="0">
                <a:solidFill>
                  <a:srgbClr val="1A3255"/>
                </a:solidFill>
                <a:latin typeface="Open Sans" panose="020B0606030504020204" pitchFamily="34" charset="0"/>
              </a:rPr>
              <a:t>Macroproceso</a:t>
            </a:r>
            <a:r>
              <a:rPr lang="es-CO" sz="1200" dirty="0" smtClean="0">
                <a:solidFill>
                  <a:srgbClr val="1A3255"/>
                </a:solidFill>
                <a:latin typeface="Open Sans" panose="020B0606030504020204" pitchFamily="34" charset="0"/>
              </a:rPr>
              <a:t>  </a:t>
            </a:r>
            <a:r>
              <a:rPr lang="es-CO" sz="1200" dirty="0">
                <a:solidFill>
                  <a:srgbClr val="1A3255"/>
                </a:solidFill>
                <a:latin typeface="Open Sans" panose="020B0606030504020204" pitchFamily="34" charset="0"/>
              </a:rPr>
              <a:t>Administración del ciclo de </a:t>
            </a:r>
            <a:r>
              <a:rPr lang="es-CO" sz="1200" dirty="0" smtClean="0">
                <a:solidFill>
                  <a:srgbClr val="1A3255"/>
                </a:solidFill>
                <a:latin typeface="Open Sans" panose="020B0606030504020204" pitchFamily="34" charset="0"/>
              </a:rPr>
              <a:t>vida</a:t>
            </a:r>
          </a:p>
          <a:p>
            <a:pPr marL="228600" indent="-228600" algn="just">
              <a:buAutoNum type="alphaLcParenR"/>
            </a:pPr>
            <a:r>
              <a:rPr lang="es-CO" sz="1200" dirty="0" smtClean="0">
                <a:solidFill>
                  <a:srgbClr val="1A3255"/>
                </a:solidFill>
                <a:latin typeface="Open Sans" panose="020B0606030504020204" pitchFamily="34" charset="0"/>
              </a:rPr>
              <a:t>Un </a:t>
            </a:r>
            <a:r>
              <a:rPr lang="es-CO" sz="1200" dirty="0">
                <a:solidFill>
                  <a:srgbClr val="1A3255"/>
                </a:solidFill>
                <a:latin typeface="Open Sans" panose="020B0606030504020204" pitchFamily="34" charset="0"/>
              </a:rPr>
              <a:t>MCU es un microprocesador compuesto únicamente de un chip, que se emplea para dirigir varios dispositivos</a:t>
            </a:r>
            <a:r>
              <a:rPr lang="es-CO" sz="1200" dirty="0" smtClean="0">
                <a:solidFill>
                  <a:srgbClr val="1A3255"/>
                </a:solidFill>
                <a:latin typeface="Open Sans" panose="020B0606030504020204" pitchFamily="34" charset="0"/>
              </a:rPr>
              <a:t>. (CORRECTA)</a:t>
            </a:r>
            <a:endParaRPr lang="es-CO" sz="1200" dirty="0">
              <a:solidFill>
                <a:srgbClr val="1A3255"/>
              </a:solidFill>
              <a:latin typeface="Open Sans" panose="020B0606030504020204" pitchFamily="34" charset="0"/>
            </a:endParaRPr>
          </a:p>
          <a:p>
            <a:pPr marL="228600" indent="-228600" algn="just">
              <a:buAutoNum type="alphaLcParenR"/>
            </a:pPr>
            <a:r>
              <a:rPr lang="es-CO" sz="1200" dirty="0" smtClean="0">
                <a:solidFill>
                  <a:srgbClr val="1A3255"/>
                </a:solidFill>
                <a:latin typeface="Open Sans" panose="020B0606030504020204" pitchFamily="34" charset="0"/>
              </a:rPr>
              <a:t>Un MCU es </a:t>
            </a:r>
            <a:r>
              <a:rPr lang="es-CO" sz="1200" dirty="0" err="1" smtClean="0">
                <a:solidFill>
                  <a:srgbClr val="1A3255"/>
                </a:solidFill>
                <a:latin typeface="Open Sans" panose="020B0606030504020204" pitchFamily="34" charset="0"/>
              </a:rPr>
              <a:t>jecuta</a:t>
            </a:r>
            <a:r>
              <a:rPr lang="es-CO" sz="1200" dirty="0" smtClean="0">
                <a:solidFill>
                  <a:srgbClr val="1A3255"/>
                </a:solidFill>
                <a:latin typeface="Open Sans" panose="020B0606030504020204" pitchFamily="34" charset="0"/>
              </a:rPr>
              <a:t> </a:t>
            </a:r>
            <a:r>
              <a:rPr lang="es-CO" sz="1200" dirty="0">
                <a:solidFill>
                  <a:srgbClr val="1A3255"/>
                </a:solidFill>
                <a:latin typeface="Open Sans" panose="020B0606030504020204" pitchFamily="34" charset="0"/>
              </a:rPr>
              <a:t>toda la sección electrónica del sistema</a:t>
            </a:r>
            <a:endParaRPr lang="es-ES" sz="1200" dirty="0">
              <a:solidFill>
                <a:srgbClr val="1A3255"/>
              </a:solidFill>
              <a:latin typeface="Open Sans" panose="020B0606030504020204" pitchFamily="34" charset="0"/>
            </a:endParaRPr>
          </a:p>
        </p:txBody>
      </p:sp>
      <p:sp>
        <p:nvSpPr>
          <p:cNvPr id="32" name="Rectángulo redondeado 9">
            <a:extLst>
              <a:ext uri="{FF2B5EF4-FFF2-40B4-BE49-F238E27FC236}">
                <a16:creationId xmlns="" xmlns:a16="http://schemas.microsoft.com/office/drawing/2014/main" id="{3AC2C953-BE37-480E-B619-721250AC33DF}"/>
              </a:ext>
            </a:extLst>
          </p:cNvPr>
          <p:cNvSpPr/>
          <p:nvPr/>
        </p:nvSpPr>
        <p:spPr>
          <a:xfrm>
            <a:off x="620367" y="4313971"/>
            <a:ext cx="10814814" cy="267261"/>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dirty="0">
                <a:solidFill>
                  <a:srgbClr val="1A3255"/>
                </a:solidFill>
                <a:latin typeface="Open Sans" panose="020B0606030504020204" pitchFamily="34" charset="0"/>
              </a:rPr>
              <a:t>2. </a:t>
            </a:r>
            <a:r>
              <a:rPr lang="es-ES" sz="1200" dirty="0" smtClean="0">
                <a:solidFill>
                  <a:srgbClr val="1A3255"/>
                </a:solidFill>
                <a:latin typeface="Open Sans" panose="020B0606030504020204" pitchFamily="34" charset="0"/>
              </a:rPr>
              <a:t>Cuantas </a:t>
            </a:r>
            <a:r>
              <a:rPr lang="es-ES" sz="1200" dirty="0" err="1" smtClean="0">
                <a:solidFill>
                  <a:srgbClr val="1A3255"/>
                </a:solidFill>
                <a:latin typeface="Open Sans" panose="020B0606030504020204" pitchFamily="34" charset="0"/>
              </a:rPr>
              <a:t>caracteristicas</a:t>
            </a:r>
            <a:r>
              <a:rPr lang="es-ES" sz="1200" dirty="0" smtClean="0">
                <a:solidFill>
                  <a:srgbClr val="1A3255"/>
                </a:solidFill>
                <a:latin typeface="Open Sans" panose="020B0606030504020204" pitchFamily="34" charset="0"/>
              </a:rPr>
              <a:t> de sistema de embebida hay :</a:t>
            </a:r>
            <a:endParaRPr lang="es-ES" sz="1400" dirty="0">
              <a:solidFill>
                <a:srgbClr val="1A3255"/>
              </a:solidFill>
              <a:latin typeface="Open Sans" panose="020B0606030504020204" pitchFamily="34" charset="0"/>
            </a:endParaRPr>
          </a:p>
        </p:txBody>
      </p:sp>
      <p:sp>
        <p:nvSpPr>
          <p:cNvPr id="34" name="Rectángulo redondeado 9">
            <a:extLst>
              <a:ext uri="{FF2B5EF4-FFF2-40B4-BE49-F238E27FC236}">
                <a16:creationId xmlns="" xmlns:a16="http://schemas.microsoft.com/office/drawing/2014/main" id="{3CF1CF61-F8D2-4DA9-AC42-CC5C1248D9DB}"/>
              </a:ext>
            </a:extLst>
          </p:cNvPr>
          <p:cNvSpPr/>
          <p:nvPr/>
        </p:nvSpPr>
        <p:spPr>
          <a:xfrm>
            <a:off x="580016" y="4720895"/>
            <a:ext cx="10814814" cy="784238"/>
          </a:xfrm>
          <a:prstGeom prst="round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ES" sz="1200" dirty="0">
              <a:solidFill>
                <a:srgbClr val="1A3255"/>
              </a:solidFill>
              <a:latin typeface="Open Sans" panose="020B0606030504020204" pitchFamily="34" charset="0"/>
            </a:endParaRPr>
          </a:p>
          <a:p>
            <a:pPr algn="just"/>
            <a:endParaRPr lang="es-ES" sz="1200" dirty="0">
              <a:solidFill>
                <a:srgbClr val="1A3255"/>
              </a:solidFill>
              <a:latin typeface="Open Sans" panose="020B0606030504020204" pitchFamily="34" charset="0"/>
            </a:endParaRPr>
          </a:p>
          <a:p>
            <a:pPr marL="228600" indent="-228600" algn="just">
              <a:buFontTx/>
              <a:buAutoNum type="alphaLcParenR"/>
            </a:pPr>
            <a:r>
              <a:rPr lang="es-ES" sz="1200" dirty="0" smtClean="0">
                <a:solidFill>
                  <a:srgbClr val="1A3255"/>
                </a:solidFill>
                <a:latin typeface="Open Sans" panose="020B0606030504020204" pitchFamily="34" charset="0"/>
              </a:rPr>
              <a:t>4</a:t>
            </a:r>
            <a:r>
              <a:rPr lang="es-CO" sz="1200" dirty="0" smtClean="0">
                <a:solidFill>
                  <a:srgbClr val="1A3255"/>
                </a:solidFill>
                <a:latin typeface="Open Sans" panose="020B0606030504020204" pitchFamily="34" charset="0"/>
              </a:rPr>
              <a:t>. (</a:t>
            </a:r>
            <a:r>
              <a:rPr lang="es-CO" sz="1200" dirty="0">
                <a:solidFill>
                  <a:srgbClr val="1A3255"/>
                </a:solidFill>
                <a:latin typeface="Open Sans" panose="020B0606030504020204" pitchFamily="34" charset="0"/>
              </a:rPr>
              <a:t>CORRECTA</a:t>
            </a:r>
            <a:r>
              <a:rPr lang="es-CO" sz="1200" dirty="0" smtClean="0">
                <a:solidFill>
                  <a:srgbClr val="1A3255"/>
                </a:solidFill>
                <a:latin typeface="Open Sans" panose="020B0606030504020204" pitchFamily="34" charset="0"/>
              </a:rPr>
              <a:t>)</a:t>
            </a:r>
            <a:endParaRPr lang="es-ES" sz="1200" dirty="0" smtClean="0">
              <a:solidFill>
                <a:srgbClr val="1A3255"/>
              </a:solidFill>
              <a:latin typeface="Open Sans" panose="020B0606030504020204" pitchFamily="34" charset="0"/>
            </a:endParaRPr>
          </a:p>
          <a:p>
            <a:pPr marL="228600" indent="-228600" algn="just">
              <a:buAutoNum type="alphaLcParenR"/>
            </a:pPr>
            <a:r>
              <a:rPr lang="es-ES" sz="1200" dirty="0" smtClean="0">
                <a:solidFill>
                  <a:srgbClr val="1A3255"/>
                </a:solidFill>
                <a:latin typeface="Open Sans" panose="020B0606030504020204" pitchFamily="34" charset="0"/>
              </a:rPr>
              <a:t>8.</a:t>
            </a:r>
            <a:endParaRPr lang="es-ES" sz="1200" dirty="0">
              <a:solidFill>
                <a:srgbClr val="1A3255"/>
              </a:solidFill>
              <a:latin typeface="Open Sans" panose="020B0606030504020204" pitchFamily="34" charset="0"/>
            </a:endParaRPr>
          </a:p>
          <a:p>
            <a:pPr marL="228600" indent="-228600" algn="just">
              <a:buAutoNum type="alphaLcParenR"/>
            </a:pPr>
            <a:r>
              <a:rPr lang="es-ES" sz="1200" dirty="0" smtClean="0">
                <a:solidFill>
                  <a:srgbClr val="1A3255"/>
                </a:solidFill>
                <a:latin typeface="Open Sans" panose="020B0606030504020204" pitchFamily="34" charset="0"/>
              </a:rPr>
              <a:t>12. </a:t>
            </a:r>
            <a:endParaRPr lang="es-ES" sz="1200" dirty="0">
              <a:solidFill>
                <a:srgbClr val="1A3255"/>
              </a:solidFill>
              <a:latin typeface="Open Sans" panose="020B0606030504020204" pitchFamily="34" charset="0"/>
            </a:endParaRPr>
          </a:p>
          <a:p>
            <a:pPr algn="just"/>
            <a:endParaRPr lang="es-ES" sz="1200" dirty="0">
              <a:solidFill>
                <a:srgbClr val="1A3255"/>
              </a:solidFill>
              <a:latin typeface="Open Sans" panose="020B0606030504020204" pitchFamily="34" charset="0"/>
            </a:endParaRPr>
          </a:p>
          <a:p>
            <a:pPr marL="228600" indent="-228600" algn="just">
              <a:buAutoNum type="alphaLcParenR"/>
            </a:pPr>
            <a:endParaRPr lang="es-ES" sz="1200" dirty="0">
              <a:solidFill>
                <a:srgbClr val="1A3255"/>
              </a:solidFill>
              <a:latin typeface="Open Sans" panose="020B0606030504020204" pitchFamily="34" charset="0"/>
            </a:endParaRPr>
          </a:p>
        </p:txBody>
      </p:sp>
      <p:sp>
        <p:nvSpPr>
          <p:cNvPr id="13" name="Rectángulo 12"/>
          <p:cNvSpPr/>
          <p:nvPr/>
        </p:nvSpPr>
        <p:spPr>
          <a:xfrm>
            <a:off x="593420" y="934900"/>
            <a:ext cx="2991525" cy="553998"/>
          </a:xfrm>
          <a:prstGeom prst="rect">
            <a:avLst/>
          </a:prstGeom>
        </p:spPr>
        <p:txBody>
          <a:bodyPr wrap="none">
            <a:spAutoFit/>
          </a:bodyPr>
          <a:lstStyle/>
          <a:p>
            <a:pPr algn="ctr">
              <a:lnSpc>
                <a:spcPct val="150000"/>
              </a:lnSpc>
              <a:spcAft>
                <a:spcPts val="800"/>
              </a:spcAft>
            </a:pPr>
            <a:r>
              <a:rPr lang="es-ES" sz="2000" b="1" dirty="0" smtClean="0">
                <a:solidFill>
                  <a:srgbClr val="2C538E"/>
                </a:solidFill>
                <a:latin typeface="Open Sans"/>
                <a:ea typeface="Open Sans" panose="020B0606030504020204" pitchFamily="34" charset="0"/>
                <a:cs typeface="Calibri" panose="020F0502020204030204" pitchFamily="34" charset="0"/>
              </a:rPr>
              <a:t>Actividad</a:t>
            </a:r>
            <a:r>
              <a:rPr lang="es-ES" sz="2000" b="1" dirty="0" smtClean="0">
                <a:solidFill>
                  <a:srgbClr val="2C538E"/>
                </a:solidFill>
                <a:effectLst/>
                <a:latin typeface="Open Sans"/>
                <a:ea typeface="Open Sans" panose="020B0606030504020204" pitchFamily="34" charset="0"/>
                <a:cs typeface="Calibri" panose="020F0502020204030204" pitchFamily="34" charset="0"/>
              </a:rPr>
              <a:t> </a:t>
            </a:r>
            <a:r>
              <a:rPr lang="es-ES" sz="2000" b="1" dirty="0">
                <a:solidFill>
                  <a:srgbClr val="2C538E"/>
                </a:solidFill>
                <a:effectLst/>
                <a:latin typeface="Open Sans"/>
                <a:ea typeface="Open Sans" panose="020B0606030504020204" pitchFamily="34" charset="0"/>
                <a:cs typeface="Calibri" panose="020F0502020204030204" pitchFamily="34" charset="0"/>
              </a:rPr>
              <a:t>de </a:t>
            </a:r>
            <a:r>
              <a:rPr lang="es-ES" sz="2000" b="1" dirty="0" smtClean="0">
                <a:solidFill>
                  <a:srgbClr val="2C538E"/>
                </a:solidFill>
                <a:effectLst/>
                <a:latin typeface="Open Sans"/>
                <a:ea typeface="Open Sans" panose="020B0606030504020204" pitchFamily="34" charset="0"/>
                <a:cs typeface="Calibri" panose="020F0502020204030204" pitchFamily="34" charset="0"/>
              </a:rPr>
              <a:t>aprendizaje N°1</a:t>
            </a:r>
            <a:endParaRPr lang="es-ES" sz="2000" b="1" dirty="0">
              <a:solidFill>
                <a:srgbClr val="2C538E"/>
              </a:solidFill>
              <a:effectLst/>
              <a:latin typeface="Open Sans"/>
              <a:ea typeface="Open Sans" panose="020B0606030504020204" pitchFamily="34" charset="0"/>
              <a:cs typeface="Calibri" panose="020F0502020204030204" pitchFamily="34" charset="0"/>
            </a:endParaRPr>
          </a:p>
        </p:txBody>
      </p:sp>
    </p:spTree>
    <p:extLst>
      <p:ext uri="{BB962C8B-B14F-4D97-AF65-F5344CB8AC3E}">
        <p14:creationId xmlns:p14="http://schemas.microsoft.com/office/powerpoint/2010/main" val="23796928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 xmlns:a16="http://schemas.microsoft.com/office/drawing/2014/main" id="{541BFD11-4E9B-40E7-A8A1-997C0E0BFA7C}"/>
              </a:ext>
            </a:extLst>
          </p:cNvPr>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Calibri" panose="020F0502020204030204" pitchFamily="34" charset="0"/>
            </a:endParaRPr>
          </a:p>
        </p:txBody>
      </p:sp>
      <p:pic>
        <p:nvPicPr>
          <p:cNvPr id="6" name="Imagen 5" descr="Imagen que contiene señal&#10;&#10;Descripción generada automáticamente">
            <a:extLst>
              <a:ext uri="{FF2B5EF4-FFF2-40B4-BE49-F238E27FC236}">
                <a16:creationId xmlns="" xmlns:a16="http://schemas.microsoft.com/office/drawing/2014/main" id="{30A03B4E-991A-4907-86A2-B65D2EA791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1050" y="924129"/>
            <a:ext cx="636033" cy="636033"/>
          </a:xfrm>
          <a:prstGeom prst="rect">
            <a:avLst/>
          </a:prstGeom>
        </p:spPr>
      </p:pic>
      <p:sp>
        <p:nvSpPr>
          <p:cNvPr id="14" name="Rectángulo redondeado 9">
            <a:extLst>
              <a:ext uri="{FF2B5EF4-FFF2-40B4-BE49-F238E27FC236}">
                <a16:creationId xmlns="" xmlns:a16="http://schemas.microsoft.com/office/drawing/2014/main" id="{F15CE924-FC19-4B0C-A9F3-71254E65FFB5}"/>
              </a:ext>
            </a:extLst>
          </p:cNvPr>
          <p:cNvSpPr/>
          <p:nvPr/>
        </p:nvSpPr>
        <p:spPr>
          <a:xfrm>
            <a:off x="580016" y="2072950"/>
            <a:ext cx="10814815" cy="48054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bg2">
                    <a:lumMod val="25000"/>
                  </a:schemeClr>
                </a:solidFill>
                <a:latin typeface="Calibri" panose="020F0502020204030204" pitchFamily="34" charset="0"/>
              </a:rPr>
              <a:t>De las siguientes imágenes, seleccione la que considere hace alusión a las características descritas a continuación:</a:t>
            </a:r>
          </a:p>
        </p:txBody>
      </p:sp>
      <p:sp>
        <p:nvSpPr>
          <p:cNvPr id="16" name="Rectángulo 15">
            <a:extLst>
              <a:ext uri="{FF2B5EF4-FFF2-40B4-BE49-F238E27FC236}">
                <a16:creationId xmlns="" xmlns:a16="http://schemas.microsoft.com/office/drawing/2014/main" id="{C1AB5CB3-D929-4CC6-B627-331DA20E52D3}"/>
              </a:ext>
            </a:extLst>
          </p:cNvPr>
          <p:cNvSpPr/>
          <p:nvPr/>
        </p:nvSpPr>
        <p:spPr>
          <a:xfrm>
            <a:off x="687421" y="1489509"/>
            <a:ext cx="2449580" cy="505972"/>
          </a:xfrm>
          <a:prstGeom prst="rect">
            <a:avLst/>
          </a:prstGeom>
        </p:spPr>
        <p:txBody>
          <a:bodyPr wrap="none">
            <a:spAutoFit/>
          </a:bodyPr>
          <a:lstStyle/>
          <a:p>
            <a:pPr algn="ctr">
              <a:lnSpc>
                <a:spcPct val="150000"/>
              </a:lnSpc>
              <a:spcAft>
                <a:spcPts val="800"/>
              </a:spcAft>
            </a:pPr>
            <a:r>
              <a:rPr lang="es-ES" sz="2000" b="1" dirty="0">
                <a:solidFill>
                  <a:srgbClr val="2C538E"/>
                </a:solidFill>
                <a:latin typeface="Calibri" panose="020F0502020204030204" pitchFamily="34" charset="0"/>
                <a:ea typeface="Open Sans" panose="020B0606030504020204" pitchFamily="34" charset="0"/>
                <a:cs typeface="Calibri" panose="020F0502020204030204" pitchFamily="34" charset="0"/>
              </a:rPr>
              <a:t>SELECCIÓN MÚLTIPLE</a:t>
            </a:r>
            <a:endParaRPr lang="es-ES" sz="2000" b="1" dirty="0">
              <a:solidFill>
                <a:srgbClr val="2C538E"/>
              </a:solidFill>
              <a:effectLst/>
              <a:latin typeface="Calibri" panose="020F0502020204030204" pitchFamily="34" charset="0"/>
              <a:ea typeface="Open Sans" panose="020B0606030504020204" pitchFamily="34" charset="0"/>
              <a:cs typeface="Calibri" panose="020F0502020204030204" pitchFamily="34" charset="0"/>
            </a:endParaRPr>
          </a:p>
        </p:txBody>
      </p:sp>
      <p:sp>
        <p:nvSpPr>
          <p:cNvPr id="24" name="Rectángulo: esquinas redondeadas 23">
            <a:extLst>
              <a:ext uri="{FF2B5EF4-FFF2-40B4-BE49-F238E27FC236}">
                <a16:creationId xmlns="" xmlns:a16="http://schemas.microsoft.com/office/drawing/2014/main" id="{45CD86D3-8A76-48AB-A2E1-62BF73586512}"/>
              </a:ext>
            </a:extLst>
          </p:cNvPr>
          <p:cNvSpPr/>
          <p:nvPr/>
        </p:nvSpPr>
        <p:spPr>
          <a:xfrm>
            <a:off x="1095331" y="4057676"/>
            <a:ext cx="4083338" cy="2124974"/>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Rectángulo 2">
            <a:extLst>
              <a:ext uri="{FF2B5EF4-FFF2-40B4-BE49-F238E27FC236}">
                <a16:creationId xmlns="" xmlns:a16="http://schemas.microsoft.com/office/drawing/2014/main" id="{5E0C6C8F-8D25-4EF9-A741-D752A2819345}"/>
              </a:ext>
            </a:extLst>
          </p:cNvPr>
          <p:cNvSpPr/>
          <p:nvPr/>
        </p:nvSpPr>
        <p:spPr>
          <a:xfrm>
            <a:off x="608057" y="2784067"/>
            <a:ext cx="10640121" cy="1169551"/>
          </a:xfrm>
          <a:prstGeom prst="rect">
            <a:avLst/>
          </a:prstGeom>
        </p:spPr>
        <p:txBody>
          <a:bodyPr wrap="square">
            <a:spAutoFit/>
          </a:bodyPr>
          <a:lstStyle/>
          <a:p>
            <a:pPr marL="285750" indent="-285750">
              <a:buFont typeface="Wingdings" panose="05000000000000000000" pitchFamily="2" charset="2"/>
              <a:buChar char="Ø"/>
            </a:pPr>
            <a:r>
              <a:rPr lang="es-CO" sz="1400" dirty="0">
                <a:solidFill>
                  <a:schemeClr val="tx1">
                    <a:lumMod val="75000"/>
                    <a:lumOff val="25000"/>
                  </a:schemeClr>
                </a:solidFill>
                <a:latin typeface="Open Sans" panose="020B0606030504020204"/>
              </a:rPr>
              <a:t>Estos operadores en el lenguaje C son ordenados de mayor a </a:t>
            </a:r>
            <a:r>
              <a:rPr lang="es-CO" sz="1400" dirty="0" smtClean="0">
                <a:solidFill>
                  <a:schemeClr val="tx1">
                    <a:lumMod val="75000"/>
                    <a:lumOff val="25000"/>
                  </a:schemeClr>
                </a:solidFill>
                <a:latin typeface="Open Sans" panose="020B0606030504020204"/>
              </a:rPr>
              <a:t>menor</a:t>
            </a:r>
          </a:p>
          <a:p>
            <a:pPr marL="285750" lvl="0" indent="-285750" algn="just">
              <a:buFont typeface="Wingdings" panose="05000000000000000000" pitchFamily="2" charset="2"/>
              <a:buChar char="Ø"/>
            </a:pPr>
            <a:r>
              <a:rPr lang="es-CO" sz="1400" dirty="0">
                <a:solidFill>
                  <a:schemeClr val="tx1">
                    <a:lumMod val="75000"/>
                    <a:lumOff val="25000"/>
                  </a:schemeClr>
                </a:solidFill>
                <a:latin typeface="Open Sans" panose="020B0606030504020204"/>
              </a:rPr>
              <a:t>Los operadores ++, -- y % solo pueden usarse con datos de tipo </a:t>
            </a:r>
            <a:r>
              <a:rPr lang="es-CO" sz="1400" dirty="0" err="1">
                <a:solidFill>
                  <a:schemeClr val="tx1">
                    <a:lumMod val="75000"/>
                    <a:lumOff val="25000"/>
                  </a:schemeClr>
                </a:solidFill>
                <a:latin typeface="Open Sans" panose="020B0606030504020204"/>
              </a:rPr>
              <a:t>int</a:t>
            </a:r>
            <a:r>
              <a:rPr lang="es-CO" sz="1400" dirty="0">
                <a:solidFill>
                  <a:schemeClr val="tx1">
                    <a:lumMod val="75000"/>
                    <a:lumOff val="25000"/>
                  </a:schemeClr>
                </a:solidFill>
                <a:latin typeface="Open Sans" panose="020B0606030504020204"/>
              </a:rPr>
              <a:t> o </a:t>
            </a:r>
            <a:r>
              <a:rPr lang="es-CO" sz="1400" dirty="0" err="1">
                <a:solidFill>
                  <a:schemeClr val="tx1">
                    <a:lumMod val="75000"/>
                    <a:lumOff val="25000"/>
                  </a:schemeClr>
                </a:solidFill>
                <a:latin typeface="Open Sans" panose="020B0606030504020204"/>
              </a:rPr>
              <a:t>char</a:t>
            </a:r>
            <a:r>
              <a:rPr lang="es-CO" sz="1400" dirty="0">
                <a:solidFill>
                  <a:schemeClr val="tx1">
                    <a:lumMod val="75000"/>
                    <a:lumOff val="25000"/>
                  </a:schemeClr>
                </a:solidFill>
                <a:latin typeface="Open Sans" panose="020B0606030504020204"/>
              </a:rPr>
              <a:t>.</a:t>
            </a:r>
          </a:p>
          <a:p>
            <a:pPr marL="285750" lvl="0" indent="-285750" algn="just">
              <a:buFont typeface="Wingdings" panose="05000000000000000000" pitchFamily="2" charset="2"/>
              <a:buChar char="Ø"/>
            </a:pPr>
            <a:r>
              <a:rPr lang="es-CO" sz="1400" dirty="0">
                <a:solidFill>
                  <a:schemeClr val="tx1">
                    <a:lumMod val="75000"/>
                    <a:lumOff val="25000"/>
                  </a:schemeClr>
                </a:solidFill>
                <a:latin typeface="Open Sans" panose="020B0606030504020204"/>
              </a:rPr>
              <a:t>El operador (++) incrementa una unidad en el valor de la variable donde se aplicó.</a:t>
            </a:r>
          </a:p>
          <a:p>
            <a:pPr marL="285750" lvl="0" indent="-285750" algn="just">
              <a:buFont typeface="Wingdings" panose="05000000000000000000" pitchFamily="2" charset="2"/>
              <a:buChar char="Ø"/>
            </a:pPr>
            <a:r>
              <a:rPr lang="es-CO" sz="1400" dirty="0">
                <a:solidFill>
                  <a:schemeClr val="tx1">
                    <a:lumMod val="75000"/>
                    <a:lumOff val="25000"/>
                  </a:schemeClr>
                </a:solidFill>
                <a:latin typeface="Open Sans" panose="020B0606030504020204"/>
              </a:rPr>
              <a:t>El operador (--) </a:t>
            </a:r>
            <a:r>
              <a:rPr lang="es-CO" sz="1400" dirty="0" err="1">
                <a:solidFill>
                  <a:schemeClr val="tx1">
                    <a:lumMod val="75000"/>
                    <a:lumOff val="25000"/>
                  </a:schemeClr>
                </a:solidFill>
                <a:latin typeface="Open Sans" panose="020B0606030504020204"/>
              </a:rPr>
              <a:t>decrementa</a:t>
            </a:r>
            <a:r>
              <a:rPr lang="es-CO" sz="1400" dirty="0">
                <a:solidFill>
                  <a:schemeClr val="tx1">
                    <a:lumMod val="75000"/>
                    <a:lumOff val="25000"/>
                  </a:schemeClr>
                </a:solidFill>
                <a:latin typeface="Open Sans" panose="020B0606030504020204"/>
              </a:rPr>
              <a:t> una unidad en el valor de la variable donde se aplicó.</a:t>
            </a:r>
          </a:p>
          <a:p>
            <a:pPr marL="285750" lvl="0" indent="-285750" algn="just">
              <a:buFont typeface="Wingdings" panose="05000000000000000000" pitchFamily="2" charset="2"/>
              <a:buChar char="Ø"/>
            </a:pPr>
            <a:r>
              <a:rPr lang="es-CO" sz="1400" dirty="0">
                <a:solidFill>
                  <a:schemeClr val="tx1">
                    <a:lumMod val="75000"/>
                    <a:lumOff val="25000"/>
                  </a:schemeClr>
                </a:solidFill>
                <a:latin typeface="Open Sans" panose="020B0606030504020204"/>
              </a:rPr>
              <a:t>El operador (%) calcula el resto de una división de dos variables</a:t>
            </a:r>
            <a:r>
              <a:rPr lang="es-CO" sz="1400" dirty="0" smtClean="0">
                <a:solidFill>
                  <a:schemeClr val="tx1">
                    <a:lumMod val="75000"/>
                    <a:lumOff val="25000"/>
                  </a:schemeClr>
                </a:solidFill>
                <a:latin typeface="Open Sans" panose="020B0606030504020204"/>
              </a:rPr>
              <a:t>.</a:t>
            </a:r>
            <a:endParaRPr lang="es-CO" sz="1400" dirty="0">
              <a:solidFill>
                <a:schemeClr val="tx1">
                  <a:lumMod val="75000"/>
                  <a:lumOff val="25000"/>
                </a:schemeClr>
              </a:solidFill>
              <a:latin typeface="Open Sans" panose="020B0606030504020204"/>
            </a:endParaRPr>
          </a:p>
        </p:txBody>
      </p:sp>
      <p:pic>
        <p:nvPicPr>
          <p:cNvPr id="11" name="Imagen 10" descr="Imagen que contiene Forma&#10;&#10;Descripción generada automáticamente">
            <a:extLst>
              <a:ext uri="{FF2B5EF4-FFF2-40B4-BE49-F238E27FC236}">
                <a16:creationId xmlns="" xmlns:a16="http://schemas.microsoft.com/office/drawing/2014/main" id="{FD8B9178-7A41-4670-B849-7B0F7A9F0A22}"/>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994681" y="4184189"/>
            <a:ext cx="458234" cy="458234"/>
          </a:xfrm>
          <a:prstGeom prst="rect">
            <a:avLst/>
          </a:prstGeom>
        </p:spPr>
      </p:pic>
      <p:sp>
        <p:nvSpPr>
          <p:cNvPr id="9" name="Signo de multiplicación 8">
            <a:extLst>
              <a:ext uri="{FF2B5EF4-FFF2-40B4-BE49-F238E27FC236}">
                <a16:creationId xmlns="" xmlns:a16="http://schemas.microsoft.com/office/drawing/2014/main" id="{B13564AF-7646-4080-A295-778F329F6464}"/>
              </a:ext>
            </a:extLst>
          </p:cNvPr>
          <p:cNvSpPr/>
          <p:nvPr/>
        </p:nvSpPr>
        <p:spPr>
          <a:xfrm>
            <a:off x="9579914" y="4219703"/>
            <a:ext cx="553998" cy="55399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7" name="Rectángulo 16"/>
          <p:cNvSpPr/>
          <p:nvPr/>
        </p:nvSpPr>
        <p:spPr>
          <a:xfrm>
            <a:off x="593420" y="934900"/>
            <a:ext cx="2991525" cy="553998"/>
          </a:xfrm>
          <a:prstGeom prst="rect">
            <a:avLst/>
          </a:prstGeom>
        </p:spPr>
        <p:txBody>
          <a:bodyPr wrap="none">
            <a:spAutoFit/>
          </a:bodyPr>
          <a:lstStyle/>
          <a:p>
            <a:pPr algn="ctr">
              <a:lnSpc>
                <a:spcPct val="150000"/>
              </a:lnSpc>
              <a:spcAft>
                <a:spcPts val="800"/>
              </a:spcAft>
            </a:pPr>
            <a:r>
              <a:rPr lang="es-ES" sz="2000" b="1" dirty="0" smtClean="0">
                <a:solidFill>
                  <a:srgbClr val="2C538E"/>
                </a:solidFill>
                <a:latin typeface="Open Sans"/>
                <a:ea typeface="Open Sans" panose="020B0606030504020204" pitchFamily="34" charset="0"/>
                <a:cs typeface="Calibri" panose="020F0502020204030204" pitchFamily="34" charset="0"/>
              </a:rPr>
              <a:t>Actividad</a:t>
            </a:r>
            <a:r>
              <a:rPr lang="es-ES" sz="2000" b="1" dirty="0" smtClean="0">
                <a:solidFill>
                  <a:srgbClr val="2C538E"/>
                </a:solidFill>
                <a:effectLst/>
                <a:latin typeface="Open Sans"/>
                <a:ea typeface="Open Sans" panose="020B0606030504020204" pitchFamily="34" charset="0"/>
                <a:cs typeface="Calibri" panose="020F0502020204030204" pitchFamily="34" charset="0"/>
              </a:rPr>
              <a:t> </a:t>
            </a:r>
            <a:r>
              <a:rPr lang="es-ES" sz="2000" b="1" dirty="0">
                <a:solidFill>
                  <a:srgbClr val="2C538E"/>
                </a:solidFill>
                <a:effectLst/>
                <a:latin typeface="Open Sans"/>
                <a:ea typeface="Open Sans" panose="020B0606030504020204" pitchFamily="34" charset="0"/>
                <a:cs typeface="Calibri" panose="020F0502020204030204" pitchFamily="34" charset="0"/>
              </a:rPr>
              <a:t>de </a:t>
            </a:r>
            <a:r>
              <a:rPr lang="es-ES" sz="2000" b="1" dirty="0" smtClean="0">
                <a:solidFill>
                  <a:srgbClr val="2C538E"/>
                </a:solidFill>
                <a:effectLst/>
                <a:latin typeface="Open Sans"/>
                <a:ea typeface="Open Sans" panose="020B0606030504020204" pitchFamily="34" charset="0"/>
                <a:cs typeface="Calibri" panose="020F0502020204030204" pitchFamily="34" charset="0"/>
              </a:rPr>
              <a:t>aprendizaje N°1</a:t>
            </a:r>
            <a:endParaRPr lang="es-ES" sz="2000" b="1" dirty="0">
              <a:solidFill>
                <a:srgbClr val="2C538E"/>
              </a:solidFill>
              <a:effectLst/>
              <a:latin typeface="Open Sans"/>
              <a:ea typeface="Open Sans" panose="020B0606030504020204" pitchFamily="34" charset="0"/>
              <a:cs typeface="Calibri" panose="020F0502020204030204" pitchFamily="34" charset="0"/>
            </a:endParaRPr>
          </a:p>
        </p:txBody>
      </p:sp>
      <p:pic>
        <p:nvPicPr>
          <p:cNvPr id="18" name="Imagen 17"/>
          <p:cNvPicPr/>
          <p:nvPr/>
        </p:nvPicPr>
        <p:blipFill>
          <a:blip r:embed="rId5"/>
          <a:stretch>
            <a:fillRect/>
          </a:stretch>
        </p:blipFill>
        <p:spPr>
          <a:xfrm>
            <a:off x="1210803" y="4773701"/>
            <a:ext cx="3852395" cy="967105"/>
          </a:xfrm>
          <a:prstGeom prst="rect">
            <a:avLst/>
          </a:prstGeom>
        </p:spPr>
      </p:pic>
      <p:sp>
        <p:nvSpPr>
          <p:cNvPr id="19" name="Rectángulo: esquinas redondeadas 23">
            <a:extLst>
              <a:ext uri="{FF2B5EF4-FFF2-40B4-BE49-F238E27FC236}">
                <a16:creationId xmlns="" xmlns:a16="http://schemas.microsoft.com/office/drawing/2014/main" id="{45CD86D3-8A76-48AB-A2E1-62BF73586512}"/>
              </a:ext>
            </a:extLst>
          </p:cNvPr>
          <p:cNvSpPr/>
          <p:nvPr/>
        </p:nvSpPr>
        <p:spPr>
          <a:xfrm>
            <a:off x="6193356" y="4057794"/>
            <a:ext cx="4083338" cy="2124974"/>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21" name="Imagen 20"/>
          <p:cNvPicPr/>
          <p:nvPr/>
        </p:nvPicPr>
        <p:blipFill>
          <a:blip r:embed="rId6"/>
          <a:stretch>
            <a:fillRect/>
          </a:stretch>
        </p:blipFill>
        <p:spPr>
          <a:xfrm>
            <a:off x="6422546" y="4657178"/>
            <a:ext cx="3624957" cy="1200150"/>
          </a:xfrm>
          <a:prstGeom prst="rect">
            <a:avLst/>
          </a:prstGeom>
        </p:spPr>
      </p:pic>
    </p:spTree>
    <p:extLst>
      <p:ext uri="{BB962C8B-B14F-4D97-AF65-F5344CB8AC3E}">
        <p14:creationId xmlns:p14="http://schemas.microsoft.com/office/powerpoint/2010/main" val="40278712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 xmlns:a16="http://schemas.microsoft.com/office/drawing/2014/main" id="{3D2DD7C5-3EBA-4830-ABD1-C9B19999CE3B}"/>
              </a:ext>
            </a:extLst>
          </p:cNvPr>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Calibri" panose="020F0502020204030204" pitchFamily="34" charset="0"/>
            </a:endParaRPr>
          </a:p>
        </p:txBody>
      </p:sp>
      <p:sp>
        <p:nvSpPr>
          <p:cNvPr id="15" name="Rectángulo redondeado 1">
            <a:extLst>
              <a:ext uri="{FF2B5EF4-FFF2-40B4-BE49-F238E27FC236}">
                <a16:creationId xmlns="" xmlns:a16="http://schemas.microsoft.com/office/drawing/2014/main" id="{E53FFA34-8679-4552-98EB-3CE15307A255}"/>
              </a:ext>
            </a:extLst>
          </p:cNvPr>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ACTIVIDAD DE APRENDIZAJE 4</a:t>
            </a:r>
          </a:p>
        </p:txBody>
      </p:sp>
      <p:sp>
        <p:nvSpPr>
          <p:cNvPr id="16" name="CuadroTexto 15">
            <a:extLst>
              <a:ext uri="{FF2B5EF4-FFF2-40B4-BE49-F238E27FC236}">
                <a16:creationId xmlns="" xmlns:a16="http://schemas.microsoft.com/office/drawing/2014/main" id="{4148F3CA-4D1D-4342-BAA9-1606C2173BBC}"/>
              </a:ext>
            </a:extLst>
          </p:cNvPr>
          <p:cNvSpPr txBox="1"/>
          <p:nvPr/>
        </p:nvSpPr>
        <p:spPr>
          <a:xfrm>
            <a:off x="7003157" y="3187707"/>
            <a:ext cx="4362450" cy="1384995"/>
          </a:xfrm>
          <a:prstGeom prst="rect">
            <a:avLst/>
          </a:prstGeom>
          <a:noFill/>
          <a:ln>
            <a:noFill/>
          </a:ln>
        </p:spPr>
        <p:txBody>
          <a:bodyPr wrap="square" rtlCol="0">
            <a:spAutoFit/>
          </a:bodyPr>
          <a:lstStyle/>
          <a:p>
            <a:pPr algn="just"/>
            <a:r>
              <a:rPr lang="es-ES" sz="1400" dirty="0" smtClean="0">
                <a:solidFill>
                  <a:schemeClr val="tx1">
                    <a:lumMod val="75000"/>
                    <a:lumOff val="25000"/>
                  </a:schemeClr>
                </a:solidFill>
                <a:latin typeface="Open Sans"/>
              </a:rPr>
              <a:t>Bienvenidos a la actividad de aprendizaje N° 4 “</a:t>
            </a:r>
            <a:r>
              <a:rPr lang="es-CO" sz="1400" dirty="0">
                <a:solidFill>
                  <a:schemeClr val="tx1">
                    <a:lumMod val="75000"/>
                    <a:lumOff val="25000"/>
                  </a:schemeClr>
                </a:solidFill>
                <a:latin typeface="Open Sans" panose="020B0606030504020204"/>
              </a:rPr>
              <a:t>Salud ocupacional en una </a:t>
            </a:r>
            <a:r>
              <a:rPr lang="es-CO" sz="1400" dirty="0" smtClean="0">
                <a:solidFill>
                  <a:schemeClr val="tx1">
                    <a:lumMod val="75000"/>
                    <a:lumOff val="25000"/>
                  </a:schemeClr>
                </a:solidFill>
                <a:latin typeface="Open Sans" panose="020B0606030504020204"/>
              </a:rPr>
              <a:t>empresa</a:t>
            </a:r>
            <a:r>
              <a:rPr lang="es-ES" sz="1400" dirty="0" smtClean="0">
                <a:solidFill>
                  <a:schemeClr val="tx1">
                    <a:lumMod val="75000"/>
                    <a:lumOff val="25000"/>
                  </a:schemeClr>
                </a:solidFill>
                <a:latin typeface="Open Sans"/>
              </a:rPr>
              <a:t>". A continuación, se presenta la situación a resolver dentro de esta actividad. </a:t>
            </a:r>
          </a:p>
          <a:p>
            <a:pPr algn="just"/>
            <a:endParaRPr lang="es-ES"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Clic en el botón siguiente:</a:t>
            </a:r>
          </a:p>
        </p:txBody>
      </p:sp>
      <p:pic>
        <p:nvPicPr>
          <p:cNvPr id="11" name="Imagen 10" descr="Imagen que contiene Interfaz de usuario gráfica&#10;&#10;Descripción generada automáticamente">
            <a:extLst>
              <a:ext uri="{FF2B5EF4-FFF2-40B4-BE49-F238E27FC236}">
                <a16:creationId xmlns="" xmlns:a16="http://schemas.microsoft.com/office/drawing/2014/main" id="{06F335E5-F3F7-479C-814F-421E7D2E0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7279" y="4870564"/>
            <a:ext cx="1582008" cy="536389"/>
          </a:xfrm>
          <a:prstGeom prst="rect">
            <a:avLst/>
          </a:prstGeom>
        </p:spPr>
      </p:pic>
      <p:pic>
        <p:nvPicPr>
          <p:cNvPr id="12" name="Imagen 11" descr="Icono&#10;&#10;Descripción generada automáticamente">
            <a:extLst>
              <a:ext uri="{FF2B5EF4-FFF2-40B4-BE49-F238E27FC236}">
                <a16:creationId xmlns="" xmlns:a16="http://schemas.microsoft.com/office/drawing/2014/main" id="{AB17F699-3AB2-48CB-BDAD-CA46E84B29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7010" y="5064270"/>
            <a:ext cx="434340" cy="539422"/>
          </a:xfrm>
          <a:prstGeom prst="rect">
            <a:avLst/>
          </a:prstGeom>
        </p:spPr>
      </p:pic>
      <p:pic>
        <p:nvPicPr>
          <p:cNvPr id="9" name="Imagen 8" descr="Diagrama, Dibujo de ingeniería&#10;&#10;Descripción generada automáticamente">
            <a:extLst>
              <a:ext uri="{FF2B5EF4-FFF2-40B4-BE49-F238E27FC236}">
                <a16:creationId xmlns="" xmlns:a16="http://schemas.microsoft.com/office/drawing/2014/main" id="{7EBAF652-C3C2-4BFA-8F44-F24912D870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393" y="1121622"/>
            <a:ext cx="5378779" cy="4726495"/>
          </a:xfrm>
          <a:prstGeom prst="rect">
            <a:avLst/>
          </a:prstGeom>
        </p:spPr>
      </p:pic>
    </p:spTree>
    <p:extLst>
      <p:ext uri="{BB962C8B-B14F-4D97-AF65-F5344CB8AC3E}">
        <p14:creationId xmlns:p14="http://schemas.microsoft.com/office/powerpoint/2010/main" val="7723328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 xmlns:a16="http://schemas.microsoft.com/office/drawing/2014/main" id="{3D2DD7C5-3EBA-4830-ABD1-C9B19999CE3B}"/>
              </a:ext>
            </a:extLst>
          </p:cNvPr>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Calibri" panose="020F0502020204030204" pitchFamily="34" charset="0"/>
            </a:endParaRPr>
          </a:p>
        </p:txBody>
      </p:sp>
      <p:sp>
        <p:nvSpPr>
          <p:cNvPr id="2" name="Bocadillo: rectángulo con esquinas redondeadas 1">
            <a:extLst>
              <a:ext uri="{FF2B5EF4-FFF2-40B4-BE49-F238E27FC236}">
                <a16:creationId xmlns="" xmlns:a16="http://schemas.microsoft.com/office/drawing/2014/main" id="{E3289ED1-75CE-453C-8622-8AE51707110E}"/>
              </a:ext>
            </a:extLst>
          </p:cNvPr>
          <p:cNvSpPr/>
          <p:nvPr/>
        </p:nvSpPr>
        <p:spPr>
          <a:xfrm>
            <a:off x="6816638" y="2979347"/>
            <a:ext cx="4735488" cy="834197"/>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Bocadillo: rectángulo con esquinas redondeadas 8">
            <a:extLst>
              <a:ext uri="{FF2B5EF4-FFF2-40B4-BE49-F238E27FC236}">
                <a16:creationId xmlns="" xmlns:a16="http://schemas.microsoft.com/office/drawing/2014/main" id="{A8CBA8A9-DAE7-4C35-8B9C-CF39D866732F}"/>
              </a:ext>
            </a:extLst>
          </p:cNvPr>
          <p:cNvSpPr/>
          <p:nvPr/>
        </p:nvSpPr>
        <p:spPr>
          <a:xfrm>
            <a:off x="6816638" y="4010283"/>
            <a:ext cx="4735488" cy="565408"/>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a:extLst>
              <a:ext uri="{FF2B5EF4-FFF2-40B4-BE49-F238E27FC236}">
                <a16:creationId xmlns="" xmlns:a16="http://schemas.microsoft.com/office/drawing/2014/main" id="{4148F3CA-4D1D-4342-BAA9-1606C2173BBC}"/>
              </a:ext>
            </a:extLst>
          </p:cNvPr>
          <p:cNvSpPr txBox="1"/>
          <p:nvPr/>
        </p:nvSpPr>
        <p:spPr>
          <a:xfrm>
            <a:off x="6968914" y="3013909"/>
            <a:ext cx="4362450" cy="1600438"/>
          </a:xfrm>
          <a:prstGeom prst="rect">
            <a:avLst/>
          </a:prstGeom>
          <a:noFill/>
          <a:ln>
            <a:noFill/>
          </a:ln>
        </p:spPr>
        <p:txBody>
          <a:bodyPr wrap="square" rtlCol="0">
            <a:spAutoFit/>
          </a:bodyPr>
          <a:lstStyle/>
          <a:p>
            <a:pPr algn="just"/>
            <a:r>
              <a:rPr lang="es-ES" sz="1400" b="1" dirty="0">
                <a:solidFill>
                  <a:schemeClr val="bg2">
                    <a:lumMod val="25000"/>
                  </a:schemeClr>
                </a:solidFill>
                <a:latin typeface="Open Sans"/>
              </a:rPr>
              <a:t>Profesor: </a:t>
            </a:r>
            <a:r>
              <a:rPr lang="es-ES" sz="1400" dirty="0">
                <a:solidFill>
                  <a:schemeClr val="bg2">
                    <a:lumMod val="25000"/>
                  </a:schemeClr>
                </a:solidFill>
                <a:latin typeface="Open Sans"/>
              </a:rPr>
              <a:t>¡Hola! Bienvenidos a la </a:t>
            </a:r>
            <a:r>
              <a:rPr lang="es-ES" sz="1400" dirty="0" smtClean="0">
                <a:solidFill>
                  <a:schemeClr val="bg2">
                    <a:lumMod val="25000"/>
                  </a:schemeClr>
                </a:solidFill>
                <a:latin typeface="Open Sans"/>
              </a:rPr>
              <a:t>cuarta </a:t>
            </a:r>
            <a:r>
              <a:rPr lang="es-ES" sz="1400" dirty="0">
                <a:solidFill>
                  <a:schemeClr val="bg2">
                    <a:lumMod val="25000"/>
                  </a:schemeClr>
                </a:solidFill>
                <a:latin typeface="Open Sans"/>
              </a:rPr>
              <a:t>actividad de esta unidad donde abordaremos el tema  </a:t>
            </a:r>
            <a:r>
              <a:rPr lang="es-ES" sz="1400" dirty="0" smtClean="0">
                <a:solidFill>
                  <a:schemeClr val="bg2">
                    <a:lumMod val="25000"/>
                  </a:schemeClr>
                </a:solidFill>
                <a:latin typeface="Open Sans"/>
              </a:rPr>
              <a:t>“</a:t>
            </a:r>
            <a:r>
              <a:rPr lang="es-CO" sz="1400" dirty="0">
                <a:solidFill>
                  <a:schemeClr val="bg2">
                    <a:lumMod val="25000"/>
                  </a:schemeClr>
                </a:solidFill>
                <a:latin typeface="Open Sans"/>
              </a:rPr>
              <a:t>Salud ocupacional en una empresa</a:t>
            </a:r>
            <a:r>
              <a:rPr lang="es-ES" sz="1400" dirty="0" smtClean="0">
                <a:solidFill>
                  <a:schemeClr val="bg2">
                    <a:lumMod val="25000"/>
                  </a:schemeClr>
                </a:solidFill>
                <a:latin typeface="Open Sans"/>
              </a:rPr>
              <a:t>”.</a:t>
            </a:r>
          </a:p>
          <a:p>
            <a:pPr algn="just"/>
            <a:endParaRPr lang="es-ES" sz="1400" dirty="0">
              <a:solidFill>
                <a:schemeClr val="bg2">
                  <a:lumMod val="25000"/>
                </a:schemeClr>
              </a:solidFill>
              <a:latin typeface="Open Sans"/>
            </a:endParaRPr>
          </a:p>
          <a:p>
            <a:pPr algn="just"/>
            <a:endParaRPr lang="es-ES" sz="1400" dirty="0">
              <a:solidFill>
                <a:schemeClr val="bg2">
                  <a:lumMod val="25000"/>
                </a:schemeClr>
              </a:solidFill>
              <a:latin typeface="Open Sans"/>
            </a:endParaRPr>
          </a:p>
          <a:p>
            <a:pPr algn="just"/>
            <a:r>
              <a:rPr lang="es-ES" sz="1400" b="1" dirty="0">
                <a:solidFill>
                  <a:schemeClr val="bg2">
                    <a:lumMod val="25000"/>
                  </a:schemeClr>
                </a:solidFill>
                <a:latin typeface="Open Sans"/>
              </a:rPr>
              <a:t>Estudiante: </a:t>
            </a:r>
            <a:r>
              <a:rPr lang="es-ES" sz="1400" dirty="0">
                <a:solidFill>
                  <a:schemeClr val="bg2">
                    <a:lumMod val="25000"/>
                  </a:schemeClr>
                </a:solidFill>
                <a:latin typeface="Open Sans"/>
              </a:rPr>
              <a:t>Muy bien profesor ¿Y de qué se trata la actividad?</a:t>
            </a:r>
          </a:p>
        </p:txBody>
      </p:sp>
      <p:pic>
        <p:nvPicPr>
          <p:cNvPr id="11" name="Imagen 10" descr="Imagen que contiene Sitio web&#10;&#10;Descripción generada automáticamente">
            <a:extLst>
              <a:ext uri="{FF2B5EF4-FFF2-40B4-BE49-F238E27FC236}">
                <a16:creationId xmlns="" xmlns:a16="http://schemas.microsoft.com/office/drawing/2014/main" id="{07C8E3D5-EFE1-4228-B71D-BE9D676DB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3670" y="4881995"/>
            <a:ext cx="1546469" cy="536388"/>
          </a:xfrm>
          <a:prstGeom prst="rect">
            <a:avLst/>
          </a:prstGeom>
        </p:spPr>
      </p:pic>
      <p:pic>
        <p:nvPicPr>
          <p:cNvPr id="12" name="Imagen 11" descr="Imagen que contiene Interfaz de usuario gráfica&#10;&#10;Descripción generada automáticamente">
            <a:extLst>
              <a:ext uri="{FF2B5EF4-FFF2-40B4-BE49-F238E27FC236}">
                <a16:creationId xmlns="" xmlns:a16="http://schemas.microsoft.com/office/drawing/2014/main" id="{6D0057D1-FD74-44A4-A26D-923A5E58A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7279" y="4870564"/>
            <a:ext cx="1582008" cy="536389"/>
          </a:xfrm>
          <a:prstGeom prst="rect">
            <a:avLst/>
          </a:prstGeom>
        </p:spPr>
      </p:pic>
      <p:pic>
        <p:nvPicPr>
          <p:cNvPr id="13" name="Imagen 12" descr="Icono&#10;&#10;Descripción generada automáticamente">
            <a:extLst>
              <a:ext uri="{FF2B5EF4-FFF2-40B4-BE49-F238E27FC236}">
                <a16:creationId xmlns="" xmlns:a16="http://schemas.microsoft.com/office/drawing/2014/main" id="{C8320A87-A604-4A91-A48E-793AF538B7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7010" y="5064270"/>
            <a:ext cx="434340" cy="539422"/>
          </a:xfrm>
          <a:prstGeom prst="rect">
            <a:avLst/>
          </a:prstGeom>
        </p:spPr>
      </p:pic>
      <p:pic>
        <p:nvPicPr>
          <p:cNvPr id="18" name="Imagen 17" descr="Diagrama, Dibujo de ingeniería&#10;&#10;Descripción generada automáticamente">
            <a:extLst>
              <a:ext uri="{FF2B5EF4-FFF2-40B4-BE49-F238E27FC236}">
                <a16:creationId xmlns="" xmlns:a16="http://schemas.microsoft.com/office/drawing/2014/main" id="{E029AC69-7A1E-4F15-A7D6-1A310C4ABF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6393" y="1121622"/>
            <a:ext cx="5378779" cy="4726495"/>
          </a:xfrm>
          <a:prstGeom prst="rect">
            <a:avLst/>
          </a:prstGeom>
        </p:spPr>
      </p:pic>
      <p:sp>
        <p:nvSpPr>
          <p:cNvPr id="19" name="Rectángulo redondeado 1">
            <a:extLst>
              <a:ext uri="{FF2B5EF4-FFF2-40B4-BE49-F238E27FC236}">
                <a16:creationId xmlns="" xmlns:a16="http://schemas.microsoft.com/office/drawing/2014/main" id="{E53FFA34-8679-4552-98EB-3CE15307A255}"/>
              </a:ext>
            </a:extLst>
          </p:cNvPr>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ACTIVIDAD DE APRENDIZAJE 4</a:t>
            </a:r>
          </a:p>
        </p:txBody>
      </p:sp>
    </p:spTree>
    <p:extLst>
      <p:ext uri="{BB962C8B-B14F-4D97-AF65-F5344CB8AC3E}">
        <p14:creationId xmlns:p14="http://schemas.microsoft.com/office/powerpoint/2010/main" val="32915359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 xmlns:a16="http://schemas.microsoft.com/office/drawing/2014/main" id="{3D2DD7C5-3EBA-4830-ABD1-C9B19999CE3B}"/>
              </a:ext>
            </a:extLst>
          </p:cNvPr>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Calibri" panose="020F0502020204030204" pitchFamily="34" charset="0"/>
            </a:endParaRPr>
          </a:p>
        </p:txBody>
      </p:sp>
      <p:sp>
        <p:nvSpPr>
          <p:cNvPr id="15" name="Rectángulo redondeado 1">
            <a:extLst>
              <a:ext uri="{FF2B5EF4-FFF2-40B4-BE49-F238E27FC236}">
                <a16:creationId xmlns="" xmlns:a16="http://schemas.microsoft.com/office/drawing/2014/main" id="{E53FFA34-8679-4552-98EB-3CE15307A255}"/>
              </a:ext>
            </a:extLst>
          </p:cNvPr>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ACTIVIDAD DE APRENDIZAJE </a:t>
            </a:r>
            <a:r>
              <a:rPr lang="es-ES" b="1" dirty="0" smtClean="0">
                <a:latin typeface="Open Sans"/>
              </a:rPr>
              <a:t>4</a:t>
            </a:r>
            <a:endParaRPr lang="es-ES" b="1" dirty="0">
              <a:latin typeface="Open Sans"/>
            </a:endParaRPr>
          </a:p>
        </p:txBody>
      </p:sp>
      <p:sp>
        <p:nvSpPr>
          <p:cNvPr id="10" name="Bocadillo: rectángulo con esquinas redondeadas 9">
            <a:extLst>
              <a:ext uri="{FF2B5EF4-FFF2-40B4-BE49-F238E27FC236}">
                <a16:creationId xmlns="" xmlns:a16="http://schemas.microsoft.com/office/drawing/2014/main" id="{1B7BC69B-B3BB-4B64-BE9D-97A177EB02F8}"/>
              </a:ext>
            </a:extLst>
          </p:cNvPr>
          <p:cNvSpPr/>
          <p:nvPr/>
        </p:nvSpPr>
        <p:spPr>
          <a:xfrm>
            <a:off x="6816638" y="2781250"/>
            <a:ext cx="4735488" cy="922070"/>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Bocadillo: rectángulo con esquinas redondeadas 10">
            <a:extLst>
              <a:ext uri="{FF2B5EF4-FFF2-40B4-BE49-F238E27FC236}">
                <a16:creationId xmlns="" xmlns:a16="http://schemas.microsoft.com/office/drawing/2014/main" id="{43686AF0-5006-45B4-975A-C4F4C383942B}"/>
              </a:ext>
            </a:extLst>
          </p:cNvPr>
          <p:cNvSpPr/>
          <p:nvPr/>
        </p:nvSpPr>
        <p:spPr>
          <a:xfrm>
            <a:off x="6782395" y="3882521"/>
            <a:ext cx="4735488" cy="776026"/>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a:extLst>
              <a:ext uri="{FF2B5EF4-FFF2-40B4-BE49-F238E27FC236}">
                <a16:creationId xmlns="" xmlns:a16="http://schemas.microsoft.com/office/drawing/2014/main" id="{4148F3CA-4D1D-4342-BAA9-1606C2173BBC}"/>
              </a:ext>
            </a:extLst>
          </p:cNvPr>
          <p:cNvSpPr txBox="1"/>
          <p:nvPr/>
        </p:nvSpPr>
        <p:spPr>
          <a:xfrm>
            <a:off x="7003157" y="2842665"/>
            <a:ext cx="4362450" cy="1815882"/>
          </a:xfrm>
          <a:prstGeom prst="rect">
            <a:avLst/>
          </a:prstGeom>
          <a:noFill/>
          <a:ln>
            <a:noFill/>
          </a:ln>
        </p:spPr>
        <p:txBody>
          <a:bodyPr wrap="square" rtlCol="0">
            <a:spAutoFit/>
          </a:bodyPr>
          <a:lstStyle/>
          <a:p>
            <a:pPr algn="just"/>
            <a:r>
              <a:rPr lang="es-ES" sz="1400" b="1" dirty="0">
                <a:solidFill>
                  <a:schemeClr val="tx1">
                    <a:lumMod val="75000"/>
                    <a:lumOff val="25000"/>
                  </a:schemeClr>
                </a:solidFill>
                <a:latin typeface="Open Sans"/>
              </a:rPr>
              <a:t>Profesor: </a:t>
            </a:r>
            <a:r>
              <a:rPr lang="es-ES" sz="1400" dirty="0">
                <a:solidFill>
                  <a:schemeClr val="tx1">
                    <a:lumMod val="75000"/>
                    <a:lumOff val="25000"/>
                  </a:schemeClr>
                </a:solidFill>
                <a:latin typeface="Open Sans"/>
              </a:rPr>
              <a:t>Debes </a:t>
            </a:r>
            <a:r>
              <a:rPr lang="es-CO" sz="1400" dirty="0">
                <a:solidFill>
                  <a:schemeClr val="tx1">
                    <a:lumMod val="75000"/>
                    <a:lumOff val="25000"/>
                  </a:schemeClr>
                </a:solidFill>
                <a:latin typeface="Open Sans"/>
              </a:rPr>
              <a:t>Identificar las normas de salud ocupacional, las posibles falencias y cuáles son las medidas de seguridad en una empresa</a:t>
            </a:r>
            <a:r>
              <a:rPr lang="es-CO" sz="1400" dirty="0" smtClean="0">
                <a:solidFill>
                  <a:schemeClr val="tx1">
                    <a:lumMod val="75000"/>
                    <a:lumOff val="25000"/>
                  </a:schemeClr>
                </a:solidFill>
                <a:latin typeface="Open Sans"/>
              </a:rPr>
              <a:t>.</a:t>
            </a:r>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r>
              <a:rPr lang="es-ES" sz="1400" b="1" dirty="0">
                <a:solidFill>
                  <a:schemeClr val="tx1">
                    <a:lumMod val="75000"/>
                    <a:lumOff val="25000"/>
                  </a:schemeClr>
                </a:solidFill>
                <a:latin typeface="Open Sans"/>
              </a:rPr>
              <a:t>Estudiante: </a:t>
            </a:r>
            <a:r>
              <a:rPr lang="es-ES" sz="1400" dirty="0">
                <a:solidFill>
                  <a:schemeClr val="tx1">
                    <a:lumMod val="75000"/>
                    <a:lumOff val="25000"/>
                  </a:schemeClr>
                </a:solidFill>
                <a:latin typeface="Open Sans"/>
              </a:rPr>
              <a:t>Comprendo lo que debo realizar profesor, ¿Cuál es la información que necesito para resolver la actividad?</a:t>
            </a:r>
          </a:p>
        </p:txBody>
      </p:sp>
      <p:pic>
        <p:nvPicPr>
          <p:cNvPr id="13" name="Imagen 12" descr="Imagen que contiene Sitio web&#10;&#10;Descripción generada automáticamente">
            <a:extLst>
              <a:ext uri="{FF2B5EF4-FFF2-40B4-BE49-F238E27FC236}">
                <a16:creationId xmlns="" xmlns:a16="http://schemas.microsoft.com/office/drawing/2014/main" id="{7520BC70-8054-4861-9773-02003FA77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3670" y="4881995"/>
            <a:ext cx="1546469" cy="536388"/>
          </a:xfrm>
          <a:prstGeom prst="rect">
            <a:avLst/>
          </a:prstGeom>
        </p:spPr>
      </p:pic>
      <p:pic>
        <p:nvPicPr>
          <p:cNvPr id="17" name="Imagen 16" descr="Imagen que contiene Interfaz de usuario gráfica&#10;&#10;Descripción generada automáticamente">
            <a:extLst>
              <a:ext uri="{FF2B5EF4-FFF2-40B4-BE49-F238E27FC236}">
                <a16:creationId xmlns="" xmlns:a16="http://schemas.microsoft.com/office/drawing/2014/main" id="{1EB0F7B5-BED8-497E-B636-BCBA36A26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7279" y="4870564"/>
            <a:ext cx="1582008" cy="536389"/>
          </a:xfrm>
          <a:prstGeom prst="rect">
            <a:avLst/>
          </a:prstGeom>
        </p:spPr>
      </p:pic>
      <p:pic>
        <p:nvPicPr>
          <p:cNvPr id="18" name="Imagen 17" descr="Icono&#10;&#10;Descripción generada automáticamente">
            <a:extLst>
              <a:ext uri="{FF2B5EF4-FFF2-40B4-BE49-F238E27FC236}">
                <a16:creationId xmlns="" xmlns:a16="http://schemas.microsoft.com/office/drawing/2014/main" id="{D38B1185-32EB-4FB1-8F17-32D403F4C2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7010" y="5064270"/>
            <a:ext cx="434340" cy="539422"/>
          </a:xfrm>
          <a:prstGeom prst="rect">
            <a:avLst/>
          </a:prstGeom>
        </p:spPr>
      </p:pic>
      <p:pic>
        <p:nvPicPr>
          <p:cNvPr id="19" name="Imagen 18" descr="Diagrama, Dibujo de ingeniería&#10;&#10;Descripción generada automáticamente">
            <a:extLst>
              <a:ext uri="{FF2B5EF4-FFF2-40B4-BE49-F238E27FC236}">
                <a16:creationId xmlns="" xmlns:a16="http://schemas.microsoft.com/office/drawing/2014/main" id="{2BAB3963-34E5-4C5B-BB7E-7107DE2CEB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6393" y="1121622"/>
            <a:ext cx="5378779" cy="4726495"/>
          </a:xfrm>
          <a:prstGeom prst="rect">
            <a:avLst/>
          </a:prstGeom>
        </p:spPr>
      </p:pic>
    </p:spTree>
    <p:extLst>
      <p:ext uri="{BB962C8B-B14F-4D97-AF65-F5344CB8AC3E}">
        <p14:creationId xmlns:p14="http://schemas.microsoft.com/office/powerpoint/2010/main" val="3631236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 xmlns:a16="http://schemas.microsoft.com/office/drawing/2014/main" id="{3D2DD7C5-3EBA-4830-ABD1-C9B19999CE3B}"/>
              </a:ext>
            </a:extLst>
          </p:cNvPr>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Calibri" panose="020F0502020204030204" pitchFamily="34" charset="0"/>
            </a:endParaRPr>
          </a:p>
        </p:txBody>
      </p:sp>
      <p:sp>
        <p:nvSpPr>
          <p:cNvPr id="15" name="Rectángulo redondeado 1">
            <a:extLst>
              <a:ext uri="{FF2B5EF4-FFF2-40B4-BE49-F238E27FC236}">
                <a16:creationId xmlns="" xmlns:a16="http://schemas.microsoft.com/office/drawing/2014/main" id="{E53FFA34-8679-4552-98EB-3CE15307A255}"/>
              </a:ext>
            </a:extLst>
          </p:cNvPr>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a:rPr>
              <a:t>ACTIVIDADES DE APRENDIZAJE  1, 2  Y 3</a:t>
            </a:r>
          </a:p>
        </p:txBody>
      </p:sp>
      <p:sp>
        <p:nvSpPr>
          <p:cNvPr id="2" name="Bocadillo: rectángulo con esquinas redondeadas 1">
            <a:extLst>
              <a:ext uri="{FF2B5EF4-FFF2-40B4-BE49-F238E27FC236}">
                <a16:creationId xmlns="" xmlns:a16="http://schemas.microsoft.com/office/drawing/2014/main" id="{E3289ED1-75CE-453C-8622-8AE51707110E}"/>
              </a:ext>
            </a:extLst>
          </p:cNvPr>
          <p:cNvSpPr/>
          <p:nvPr/>
        </p:nvSpPr>
        <p:spPr>
          <a:xfrm>
            <a:off x="6816638" y="2865381"/>
            <a:ext cx="4735488" cy="1023908"/>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Bocadillo: rectángulo con esquinas redondeadas 8">
            <a:extLst>
              <a:ext uri="{FF2B5EF4-FFF2-40B4-BE49-F238E27FC236}">
                <a16:creationId xmlns="" xmlns:a16="http://schemas.microsoft.com/office/drawing/2014/main" id="{A8CBA8A9-DAE7-4C35-8B9C-CF39D866732F}"/>
              </a:ext>
            </a:extLst>
          </p:cNvPr>
          <p:cNvSpPr/>
          <p:nvPr/>
        </p:nvSpPr>
        <p:spPr>
          <a:xfrm>
            <a:off x="6816638" y="4010283"/>
            <a:ext cx="4735488" cy="565408"/>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a:extLst>
              <a:ext uri="{FF2B5EF4-FFF2-40B4-BE49-F238E27FC236}">
                <a16:creationId xmlns="" xmlns:a16="http://schemas.microsoft.com/office/drawing/2014/main" id="{4148F3CA-4D1D-4342-BAA9-1606C2173BBC}"/>
              </a:ext>
            </a:extLst>
          </p:cNvPr>
          <p:cNvSpPr txBox="1"/>
          <p:nvPr/>
        </p:nvSpPr>
        <p:spPr>
          <a:xfrm>
            <a:off x="6816638" y="2884096"/>
            <a:ext cx="4735488" cy="1600438"/>
          </a:xfrm>
          <a:prstGeom prst="rect">
            <a:avLst/>
          </a:prstGeom>
          <a:noFill/>
          <a:ln>
            <a:noFill/>
          </a:ln>
        </p:spPr>
        <p:txBody>
          <a:bodyPr wrap="square" rtlCol="0">
            <a:spAutoFit/>
          </a:bodyPr>
          <a:lstStyle/>
          <a:p>
            <a:pPr algn="just"/>
            <a:r>
              <a:rPr lang="es-ES" sz="1400" b="1" dirty="0">
                <a:solidFill>
                  <a:schemeClr val="bg2">
                    <a:lumMod val="25000"/>
                  </a:schemeClr>
                </a:solidFill>
                <a:latin typeface="Open Sans" panose="020B0606030504020204"/>
              </a:rPr>
              <a:t>Profesor: </a:t>
            </a:r>
            <a:r>
              <a:rPr lang="es-ES" sz="1400" dirty="0">
                <a:solidFill>
                  <a:schemeClr val="bg2">
                    <a:lumMod val="25000"/>
                  </a:schemeClr>
                </a:solidFill>
                <a:latin typeface="Open Sans" panose="020B0606030504020204"/>
              </a:rPr>
              <a:t>¡Hola! Bienvenidos a </a:t>
            </a:r>
            <a:r>
              <a:rPr lang="es-ES" sz="1400" dirty="0" smtClean="0">
                <a:solidFill>
                  <a:schemeClr val="bg2">
                    <a:lumMod val="25000"/>
                  </a:schemeClr>
                </a:solidFill>
                <a:latin typeface="Open Sans" panose="020B0606030504020204"/>
              </a:rPr>
              <a:t>las primeras actividades </a:t>
            </a:r>
            <a:r>
              <a:rPr lang="es-ES" sz="1400" dirty="0">
                <a:solidFill>
                  <a:schemeClr val="bg2">
                    <a:lumMod val="25000"/>
                  </a:schemeClr>
                </a:solidFill>
                <a:latin typeface="Open Sans" panose="020B0606030504020204"/>
              </a:rPr>
              <a:t>de esta unidad donde </a:t>
            </a:r>
            <a:r>
              <a:rPr lang="es-ES" sz="1400" dirty="0" smtClean="0">
                <a:solidFill>
                  <a:schemeClr val="bg2">
                    <a:lumMod val="25000"/>
                  </a:schemeClr>
                </a:solidFill>
                <a:latin typeface="Open Sans" panose="020B0606030504020204"/>
              </a:rPr>
              <a:t>abordaremos los </a:t>
            </a:r>
            <a:r>
              <a:rPr lang="es-ES" sz="1400" dirty="0">
                <a:solidFill>
                  <a:schemeClr val="bg2">
                    <a:lumMod val="25000"/>
                  </a:schemeClr>
                </a:solidFill>
                <a:latin typeface="Open Sans" panose="020B0606030504020204"/>
              </a:rPr>
              <a:t>temas “</a:t>
            </a:r>
            <a:r>
              <a:rPr lang="es-CO" sz="1400" dirty="0">
                <a:solidFill>
                  <a:schemeClr val="bg2">
                    <a:lumMod val="25000"/>
                  </a:schemeClr>
                </a:solidFill>
                <a:latin typeface="Open Sans" panose="020B0606030504020204"/>
              </a:rPr>
              <a:t>Metodología de un sistema embebido</a:t>
            </a:r>
            <a:r>
              <a:rPr lang="es-ES" sz="1400" dirty="0">
                <a:solidFill>
                  <a:schemeClr val="bg2">
                    <a:lumMod val="25000"/>
                  </a:schemeClr>
                </a:solidFill>
                <a:latin typeface="Open Sans" panose="020B0606030504020204"/>
              </a:rPr>
              <a:t>“, “</a:t>
            </a:r>
            <a:r>
              <a:rPr lang="es-CO" sz="1400" dirty="0">
                <a:solidFill>
                  <a:schemeClr val="bg2">
                    <a:lumMod val="25000"/>
                  </a:schemeClr>
                </a:solidFill>
                <a:latin typeface="Open Sans" panose="020B0606030504020204"/>
              </a:rPr>
              <a:t>Análisis para una instalación de un sistema embebido” y “Programación básica de </a:t>
            </a:r>
            <a:r>
              <a:rPr lang="es-CO" sz="1400" dirty="0" err="1">
                <a:solidFill>
                  <a:schemeClr val="bg2">
                    <a:lumMod val="25000"/>
                  </a:schemeClr>
                </a:solidFill>
                <a:latin typeface="Open Sans" panose="020B0606030504020204"/>
              </a:rPr>
              <a:t>sistem</a:t>
            </a:r>
            <a:r>
              <a:rPr lang="es-CO" sz="1400" dirty="0">
                <a:solidFill>
                  <a:schemeClr val="bg2">
                    <a:lumMod val="25000"/>
                  </a:schemeClr>
                </a:solidFill>
                <a:latin typeface="Open Sans" panose="020B0606030504020204"/>
              </a:rPr>
              <a:t>”</a:t>
            </a:r>
            <a:r>
              <a:rPr lang="es-ES" sz="1400" dirty="0">
                <a:solidFill>
                  <a:schemeClr val="bg2">
                    <a:lumMod val="25000"/>
                  </a:schemeClr>
                </a:solidFill>
                <a:latin typeface="Open Sans" panose="020B0606030504020204"/>
              </a:rPr>
              <a:t> </a:t>
            </a:r>
          </a:p>
          <a:p>
            <a:pPr algn="just"/>
            <a:endParaRPr lang="es-ES" sz="1400" dirty="0">
              <a:solidFill>
                <a:schemeClr val="bg2">
                  <a:lumMod val="25000"/>
                </a:schemeClr>
              </a:solidFill>
              <a:latin typeface="Calibri" panose="020F0502020204030204" pitchFamily="34" charset="0"/>
            </a:endParaRPr>
          </a:p>
          <a:p>
            <a:pPr algn="just"/>
            <a:endParaRPr lang="es-ES" sz="1400" dirty="0">
              <a:solidFill>
                <a:schemeClr val="bg2">
                  <a:lumMod val="25000"/>
                </a:schemeClr>
              </a:solidFill>
              <a:latin typeface="Calibri" panose="020F0502020204030204" pitchFamily="34" charset="0"/>
            </a:endParaRPr>
          </a:p>
          <a:p>
            <a:pPr algn="just"/>
            <a:r>
              <a:rPr lang="es-ES" sz="1400" b="1" dirty="0">
                <a:solidFill>
                  <a:schemeClr val="bg2">
                    <a:lumMod val="25000"/>
                  </a:schemeClr>
                </a:solidFill>
                <a:latin typeface="Open Sans" panose="020B0606030504020204"/>
              </a:rPr>
              <a:t>Estudiante: </a:t>
            </a:r>
            <a:r>
              <a:rPr lang="es-ES" sz="1400" dirty="0">
                <a:solidFill>
                  <a:schemeClr val="bg2">
                    <a:lumMod val="25000"/>
                  </a:schemeClr>
                </a:solidFill>
                <a:latin typeface="Open Sans" panose="020B0606030504020204"/>
              </a:rPr>
              <a:t>Muy bien profesor ¿Y de qué se </a:t>
            </a:r>
            <a:r>
              <a:rPr lang="es-ES" sz="1400" dirty="0" smtClean="0">
                <a:solidFill>
                  <a:schemeClr val="bg2">
                    <a:lumMod val="25000"/>
                  </a:schemeClr>
                </a:solidFill>
                <a:latin typeface="Open Sans" panose="020B0606030504020204"/>
              </a:rPr>
              <a:t>tratan las actividades?</a:t>
            </a:r>
            <a:endParaRPr lang="es-ES" sz="1400" dirty="0">
              <a:solidFill>
                <a:schemeClr val="bg2">
                  <a:lumMod val="25000"/>
                </a:schemeClr>
              </a:solidFill>
              <a:latin typeface="Open Sans" panose="020B0606030504020204"/>
            </a:endParaRPr>
          </a:p>
        </p:txBody>
      </p:sp>
      <p:pic>
        <p:nvPicPr>
          <p:cNvPr id="11" name="Imagen 10" descr="Imagen que contiene Sitio web&#10;&#10;Descripción generada automáticamente">
            <a:extLst>
              <a:ext uri="{FF2B5EF4-FFF2-40B4-BE49-F238E27FC236}">
                <a16:creationId xmlns="" xmlns:a16="http://schemas.microsoft.com/office/drawing/2014/main" id="{07C8E3D5-EFE1-4228-B71D-BE9D676DB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3670" y="4881995"/>
            <a:ext cx="1546469" cy="536388"/>
          </a:xfrm>
          <a:prstGeom prst="rect">
            <a:avLst/>
          </a:prstGeom>
        </p:spPr>
      </p:pic>
      <p:pic>
        <p:nvPicPr>
          <p:cNvPr id="12" name="Imagen 11" descr="Imagen que contiene Interfaz de usuario gráfica&#10;&#10;Descripción generada automáticamente">
            <a:extLst>
              <a:ext uri="{FF2B5EF4-FFF2-40B4-BE49-F238E27FC236}">
                <a16:creationId xmlns="" xmlns:a16="http://schemas.microsoft.com/office/drawing/2014/main" id="{6D0057D1-FD74-44A4-A26D-923A5E58A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7279" y="4870564"/>
            <a:ext cx="1582008" cy="536389"/>
          </a:xfrm>
          <a:prstGeom prst="rect">
            <a:avLst/>
          </a:prstGeom>
        </p:spPr>
      </p:pic>
      <p:pic>
        <p:nvPicPr>
          <p:cNvPr id="13" name="Imagen 12" descr="Icono&#10;&#10;Descripción generada automáticamente">
            <a:extLst>
              <a:ext uri="{FF2B5EF4-FFF2-40B4-BE49-F238E27FC236}">
                <a16:creationId xmlns="" xmlns:a16="http://schemas.microsoft.com/office/drawing/2014/main" id="{C8320A87-A604-4A91-A48E-793AF538B7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7010" y="5064270"/>
            <a:ext cx="434340" cy="539422"/>
          </a:xfrm>
          <a:prstGeom prst="rect">
            <a:avLst/>
          </a:prstGeom>
        </p:spPr>
      </p:pic>
      <p:pic>
        <p:nvPicPr>
          <p:cNvPr id="18" name="Imagen 17" descr="Diagrama, Dibujo de ingeniería&#10;&#10;Descripción generada automáticamente">
            <a:extLst>
              <a:ext uri="{FF2B5EF4-FFF2-40B4-BE49-F238E27FC236}">
                <a16:creationId xmlns="" xmlns:a16="http://schemas.microsoft.com/office/drawing/2014/main" id="{E029AC69-7A1E-4F15-A7D6-1A310C4ABF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6393" y="1121622"/>
            <a:ext cx="5378779" cy="4726495"/>
          </a:xfrm>
          <a:prstGeom prst="rect">
            <a:avLst/>
          </a:prstGeom>
        </p:spPr>
      </p:pic>
    </p:spTree>
    <p:extLst>
      <p:ext uri="{BB962C8B-B14F-4D97-AF65-F5344CB8AC3E}">
        <p14:creationId xmlns:p14="http://schemas.microsoft.com/office/powerpoint/2010/main" val="41813328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 xmlns:a16="http://schemas.microsoft.com/office/drawing/2014/main" id="{3D2DD7C5-3EBA-4830-ABD1-C9B19999CE3B}"/>
              </a:ext>
            </a:extLst>
          </p:cNvPr>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Calibri" panose="020F0502020204030204" pitchFamily="34" charset="0"/>
            </a:endParaRPr>
          </a:p>
        </p:txBody>
      </p:sp>
      <p:sp>
        <p:nvSpPr>
          <p:cNvPr id="9" name="Bocadillo: rectángulo con esquinas redondeadas 8">
            <a:extLst>
              <a:ext uri="{FF2B5EF4-FFF2-40B4-BE49-F238E27FC236}">
                <a16:creationId xmlns="" xmlns:a16="http://schemas.microsoft.com/office/drawing/2014/main" id="{B476F0B9-1E90-490F-80E7-4F26302BD036}"/>
              </a:ext>
            </a:extLst>
          </p:cNvPr>
          <p:cNvSpPr/>
          <p:nvPr/>
        </p:nvSpPr>
        <p:spPr>
          <a:xfrm>
            <a:off x="6816638" y="2979347"/>
            <a:ext cx="4735488" cy="1044638"/>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Bocadillo: rectángulo con esquinas redondeadas 9">
            <a:extLst>
              <a:ext uri="{FF2B5EF4-FFF2-40B4-BE49-F238E27FC236}">
                <a16:creationId xmlns="" xmlns:a16="http://schemas.microsoft.com/office/drawing/2014/main" id="{0BAB36AD-8D3F-4E2E-8547-7B7B9404DA17}"/>
              </a:ext>
            </a:extLst>
          </p:cNvPr>
          <p:cNvSpPr/>
          <p:nvPr/>
        </p:nvSpPr>
        <p:spPr>
          <a:xfrm>
            <a:off x="6816638" y="4149168"/>
            <a:ext cx="4735488" cy="551707"/>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a:extLst>
              <a:ext uri="{FF2B5EF4-FFF2-40B4-BE49-F238E27FC236}">
                <a16:creationId xmlns="" xmlns:a16="http://schemas.microsoft.com/office/drawing/2014/main" id="{4148F3CA-4D1D-4342-BAA9-1606C2173BBC}"/>
              </a:ext>
            </a:extLst>
          </p:cNvPr>
          <p:cNvSpPr txBox="1"/>
          <p:nvPr/>
        </p:nvSpPr>
        <p:spPr>
          <a:xfrm>
            <a:off x="7003157" y="3067714"/>
            <a:ext cx="4362450" cy="1600438"/>
          </a:xfrm>
          <a:prstGeom prst="rect">
            <a:avLst/>
          </a:prstGeom>
          <a:noFill/>
          <a:ln>
            <a:noFill/>
          </a:ln>
        </p:spPr>
        <p:txBody>
          <a:bodyPr wrap="square" rtlCol="0">
            <a:spAutoFit/>
          </a:bodyPr>
          <a:lstStyle/>
          <a:p>
            <a:pPr algn="just"/>
            <a:r>
              <a:rPr lang="es-ES" sz="1400" b="1" dirty="0">
                <a:solidFill>
                  <a:schemeClr val="bg2">
                    <a:lumMod val="25000"/>
                  </a:schemeClr>
                </a:solidFill>
                <a:latin typeface="Open Sans"/>
              </a:rPr>
              <a:t>Profesor: </a:t>
            </a:r>
            <a:r>
              <a:rPr lang="es-ES" sz="1400" dirty="0">
                <a:solidFill>
                  <a:schemeClr val="bg2">
                    <a:lumMod val="25000"/>
                  </a:schemeClr>
                </a:solidFill>
                <a:latin typeface="Open Sans"/>
              </a:rPr>
              <a:t>La información necesaria para resolver la actividad, la encontrarás en el contendido disponible a continuación. Recuerda descargar y desarrollar la guía de aprendizaje.</a:t>
            </a:r>
          </a:p>
          <a:p>
            <a:pPr algn="just"/>
            <a:endParaRPr lang="es-ES" sz="1400" dirty="0">
              <a:solidFill>
                <a:schemeClr val="bg2">
                  <a:lumMod val="25000"/>
                </a:schemeClr>
              </a:solidFill>
              <a:latin typeface="Open Sans"/>
            </a:endParaRPr>
          </a:p>
          <a:p>
            <a:pPr algn="just"/>
            <a:r>
              <a:rPr lang="es-ES" sz="1400" b="1" dirty="0">
                <a:solidFill>
                  <a:schemeClr val="bg2">
                    <a:lumMod val="25000"/>
                  </a:schemeClr>
                </a:solidFill>
                <a:latin typeface="Open Sans"/>
              </a:rPr>
              <a:t>Estudiante: </a:t>
            </a:r>
            <a:r>
              <a:rPr lang="es-ES" sz="1400" dirty="0">
                <a:solidFill>
                  <a:schemeClr val="bg2">
                    <a:lumMod val="25000"/>
                  </a:schemeClr>
                </a:solidFill>
                <a:latin typeface="Open Sans"/>
              </a:rPr>
              <a:t>¡Está bien profesor, revisaré la información y resolveré la actividad!</a:t>
            </a:r>
          </a:p>
        </p:txBody>
      </p:sp>
      <p:pic>
        <p:nvPicPr>
          <p:cNvPr id="12" name="Imagen 11" descr="Imagen que contiene Sitio web&#10;&#10;Descripción generada automáticamente">
            <a:extLst>
              <a:ext uri="{FF2B5EF4-FFF2-40B4-BE49-F238E27FC236}">
                <a16:creationId xmlns="" xmlns:a16="http://schemas.microsoft.com/office/drawing/2014/main" id="{61E6B38A-5C54-45FD-AD00-1158C3083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3670" y="4881995"/>
            <a:ext cx="1546469" cy="536388"/>
          </a:xfrm>
          <a:prstGeom prst="rect">
            <a:avLst/>
          </a:prstGeom>
        </p:spPr>
      </p:pic>
      <p:pic>
        <p:nvPicPr>
          <p:cNvPr id="17" name="Imagen 16"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7212" y="5060081"/>
            <a:ext cx="434340" cy="539422"/>
          </a:xfrm>
          <a:prstGeom prst="rect">
            <a:avLst/>
          </a:prstGeom>
        </p:spPr>
      </p:pic>
      <p:pic>
        <p:nvPicPr>
          <p:cNvPr id="18" name="Imagen 17" descr="Icono&#10;&#10;Descripción generada automáticamente">
            <a:extLst>
              <a:ext uri="{FF2B5EF4-FFF2-40B4-BE49-F238E27FC236}">
                <a16:creationId xmlns="" xmlns:a16="http://schemas.microsoft.com/office/drawing/2014/main" id="{2CE85656-C942-4374-BDB0-59FDCF60E3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4130" y="6186250"/>
            <a:ext cx="434340" cy="539422"/>
          </a:xfrm>
          <a:prstGeom prst="rect">
            <a:avLst/>
          </a:prstGeom>
        </p:spPr>
      </p:pic>
      <p:sp>
        <p:nvSpPr>
          <p:cNvPr id="19" name="Rectángulo 18">
            <a:extLst>
              <a:ext uri="{FF2B5EF4-FFF2-40B4-BE49-F238E27FC236}">
                <a16:creationId xmlns="" xmlns:a16="http://schemas.microsoft.com/office/drawing/2014/main" id="{C4AA6A26-45D7-4069-8962-3BAC6930FDFB}"/>
              </a:ext>
            </a:extLst>
          </p:cNvPr>
          <p:cNvSpPr/>
          <p:nvPr/>
        </p:nvSpPr>
        <p:spPr>
          <a:xfrm>
            <a:off x="7600355" y="5805244"/>
            <a:ext cx="3099566" cy="307777"/>
          </a:xfrm>
          <a:prstGeom prst="rect">
            <a:avLst/>
          </a:prstGeom>
        </p:spPr>
        <p:txBody>
          <a:bodyPr wrap="none">
            <a:spAutoFit/>
          </a:bodyPr>
          <a:lstStyle/>
          <a:p>
            <a:pPr algn="just"/>
            <a:r>
              <a:rPr lang="es-ES" sz="1400" dirty="0">
                <a:solidFill>
                  <a:schemeClr val="tx1">
                    <a:lumMod val="75000"/>
                    <a:lumOff val="25000"/>
                  </a:schemeClr>
                </a:solidFill>
                <a:latin typeface="Calibri" panose="020F0502020204030204" pitchFamily="34" charset="0"/>
              </a:rPr>
              <a:t>Haz clic en el botón descargar actividad:</a:t>
            </a:r>
          </a:p>
        </p:txBody>
      </p:sp>
      <p:pic>
        <p:nvPicPr>
          <p:cNvPr id="20" name="Imagen 19" descr="Texto&#10;&#10;Descripción generada automáticamente">
            <a:extLst>
              <a:ext uri="{FF2B5EF4-FFF2-40B4-BE49-F238E27FC236}">
                <a16:creationId xmlns="" xmlns:a16="http://schemas.microsoft.com/office/drawing/2014/main" id="{99080AEB-2472-4141-83E3-FE9F2CC207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2858" y="6186250"/>
            <a:ext cx="2101272" cy="447368"/>
          </a:xfrm>
          <a:prstGeom prst="rect">
            <a:avLst/>
          </a:prstGeom>
        </p:spPr>
      </p:pic>
      <p:pic>
        <p:nvPicPr>
          <p:cNvPr id="21" name="Imagen 20" descr="Diagrama, Dibujo de ingeniería&#10;&#10;Descripción generada automáticamente">
            <a:extLst>
              <a:ext uri="{FF2B5EF4-FFF2-40B4-BE49-F238E27FC236}">
                <a16:creationId xmlns="" xmlns:a16="http://schemas.microsoft.com/office/drawing/2014/main" id="{E7FC6C4A-B5D6-401B-88C0-35E9E29ACA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6393" y="1121622"/>
            <a:ext cx="5378779" cy="4726495"/>
          </a:xfrm>
          <a:prstGeom prst="rect">
            <a:avLst/>
          </a:prstGeom>
        </p:spPr>
      </p:pic>
      <p:sp>
        <p:nvSpPr>
          <p:cNvPr id="13" name="Rectángulo redondeado 1">
            <a:extLst>
              <a:ext uri="{FF2B5EF4-FFF2-40B4-BE49-F238E27FC236}">
                <a16:creationId xmlns="" xmlns:a16="http://schemas.microsoft.com/office/drawing/2014/main" id="{E53FFA34-8679-4552-98EB-3CE15307A255}"/>
              </a:ext>
            </a:extLst>
          </p:cNvPr>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ACTIVIDAD DE APRENDIZAJE </a:t>
            </a:r>
            <a:r>
              <a:rPr lang="es-ES" b="1" dirty="0" smtClean="0">
                <a:latin typeface="Open Sans"/>
              </a:rPr>
              <a:t>4</a:t>
            </a:r>
            <a:endParaRPr lang="es-ES" b="1" dirty="0">
              <a:latin typeface="Open Sans"/>
            </a:endParaRPr>
          </a:p>
        </p:txBody>
      </p:sp>
    </p:spTree>
    <p:extLst>
      <p:ext uri="{BB962C8B-B14F-4D97-AF65-F5344CB8AC3E}">
        <p14:creationId xmlns:p14="http://schemas.microsoft.com/office/powerpoint/2010/main" val="31048463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redondeado 5"/>
          <p:cNvSpPr/>
          <p:nvPr/>
        </p:nvSpPr>
        <p:spPr>
          <a:xfrm>
            <a:off x="492974" y="2064724"/>
            <a:ext cx="3862716" cy="4050940"/>
          </a:xfrm>
          <a:prstGeom prst="roundRect">
            <a:avLst/>
          </a:prstGeom>
          <a:solidFill>
            <a:schemeClr val="bg1"/>
          </a:solidFill>
          <a:ln w="57150">
            <a:noFill/>
          </a:ln>
        </p:spPr>
        <p:style>
          <a:lnRef idx="1">
            <a:schemeClr val="accent5"/>
          </a:lnRef>
          <a:fillRef idx="3">
            <a:schemeClr val="accent5"/>
          </a:fillRef>
          <a:effectRef idx="2">
            <a:schemeClr val="accent5"/>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Es un hecho que la seguridad en el trabajo es muy importante y con el pasar del tiempo se le ha dado más importancia a este tema, por eso desde que salió la resolución 2400 de 1979 se han presentado una serie de normas que apelan por el bienestar de los trabajadores que se relacionan con la productividad, calidad y la seguridad como un solo eslabón</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No se puede tener una productividad sin seguridad y no se puede dar calidad a costo del bienestar de los trabajadores</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endParaRPr lang="es-CO" sz="1400" dirty="0" smtClean="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p:txBody>
      </p:sp>
      <p:sp>
        <p:nvSpPr>
          <p:cNvPr id="7" name="Rectángulo 6"/>
          <p:cNvSpPr/>
          <p:nvPr/>
        </p:nvSpPr>
        <p:spPr>
          <a:xfrm>
            <a:off x="345474" y="950462"/>
            <a:ext cx="3259675"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SALUD OCUPACIONAL EN UNA EMPRESA</a:t>
            </a:r>
            <a:endParaRPr lang="es-CO" sz="1600" b="1" dirty="0">
              <a:solidFill>
                <a:schemeClr val="accent5">
                  <a:lumMod val="50000"/>
                </a:schemeClr>
              </a:solidFill>
              <a:latin typeface="Open Sans" panose="020B0606030504020204"/>
            </a:endParaRPr>
          </a:p>
        </p:txBody>
      </p:sp>
      <p:sp>
        <p:nvSpPr>
          <p:cNvPr id="3" name="CuadroTexto 2"/>
          <p:cNvSpPr txBox="1"/>
          <p:nvPr/>
        </p:nvSpPr>
        <p:spPr>
          <a:xfrm>
            <a:off x="542135" y="1249410"/>
            <a:ext cx="8180438" cy="369332"/>
          </a:xfrm>
          <a:prstGeom prst="rect">
            <a:avLst/>
          </a:prstGeom>
          <a:noFill/>
        </p:spPr>
        <p:txBody>
          <a:bodyPr wrap="square" rtlCol="0">
            <a:spAutoFit/>
          </a:bodyPr>
          <a:lstStyle/>
          <a:p>
            <a:r>
              <a:rPr lang="es-CO" b="1" dirty="0">
                <a:solidFill>
                  <a:schemeClr val="accent1">
                    <a:lumMod val="50000"/>
                  </a:schemeClr>
                </a:solidFill>
                <a:latin typeface="Open Sans" panose="020B0606030504020204"/>
              </a:rPr>
              <a:t>NORMAS VIGENTES DE SEGURIDAD INDUSTRIAL, AMBIENTAL Y SALUD </a:t>
            </a:r>
            <a:r>
              <a:rPr lang="es-CO" b="1" dirty="0" smtClean="0">
                <a:solidFill>
                  <a:schemeClr val="accent1">
                    <a:lumMod val="50000"/>
                  </a:schemeClr>
                </a:solidFill>
                <a:latin typeface="Open Sans" panose="020B0606030504020204"/>
              </a:rPr>
              <a:t>OCUPACIONAL</a:t>
            </a:r>
            <a:endParaRPr lang="es-CO" b="1" dirty="0">
              <a:solidFill>
                <a:schemeClr val="accent1">
                  <a:lumMod val="50000"/>
                </a:schemeClr>
              </a:solidFill>
              <a:latin typeface="Open Sans" panose="020B0606030504020204"/>
            </a:endParaRPr>
          </a:p>
        </p:txBody>
      </p:sp>
      <p:cxnSp>
        <p:nvCxnSpPr>
          <p:cNvPr id="9" name="Conector recto 8"/>
          <p:cNvCxnSpPr/>
          <p:nvPr/>
        </p:nvCxnSpPr>
        <p:spPr>
          <a:xfrm>
            <a:off x="639097" y="1618742"/>
            <a:ext cx="7157884"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616" y="2208390"/>
            <a:ext cx="5962650" cy="3971925"/>
          </a:xfrm>
          <a:prstGeom prst="rect">
            <a:avLst/>
          </a:prstGeom>
        </p:spPr>
      </p:pic>
      <p:sp>
        <p:nvSpPr>
          <p:cNvPr id="14" name="Rectángulo redondeado 13"/>
          <p:cNvSpPr/>
          <p:nvPr/>
        </p:nvSpPr>
        <p:spPr>
          <a:xfrm>
            <a:off x="1052732" y="5053780"/>
            <a:ext cx="2743200" cy="570271"/>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latin typeface="Open Sans" panose="020B0606030504020204"/>
              </a:rPr>
              <a:t>Normas de seguridad industrial vigentes</a:t>
            </a:r>
          </a:p>
        </p:txBody>
      </p:sp>
      <p:pic>
        <p:nvPicPr>
          <p:cNvPr id="15" name="Imagen 14"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4301" y="5354340"/>
            <a:ext cx="434340" cy="539422"/>
          </a:xfrm>
          <a:prstGeom prst="rect">
            <a:avLst/>
          </a:prstGeom>
        </p:spPr>
      </p:pic>
      <p:sp>
        <p:nvSpPr>
          <p:cNvPr id="16" name="Rectángulo redondeado 15"/>
          <p:cNvSpPr/>
          <p:nvPr/>
        </p:nvSpPr>
        <p:spPr>
          <a:xfrm>
            <a:off x="639097" y="1747533"/>
            <a:ext cx="8680540" cy="481081"/>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400" b="1" dirty="0" smtClean="0">
                <a:solidFill>
                  <a:schemeClr val="tx1">
                    <a:lumMod val="75000"/>
                    <a:lumOff val="25000"/>
                  </a:schemeClr>
                </a:solidFill>
                <a:latin typeface="Open Sans" panose="020B0606030504020204"/>
              </a:rPr>
              <a:t>Resumen: </a:t>
            </a:r>
            <a:r>
              <a:rPr lang="es-CO" sz="1400" dirty="0" smtClean="0">
                <a:solidFill>
                  <a:schemeClr val="tx1">
                    <a:lumMod val="75000"/>
                    <a:lumOff val="25000"/>
                  </a:schemeClr>
                </a:solidFill>
                <a:latin typeface="Open Sans" panose="020B0606030504020204"/>
              </a:rPr>
              <a:t>En </a:t>
            </a:r>
            <a:r>
              <a:rPr lang="es-CO" sz="1400" dirty="0">
                <a:solidFill>
                  <a:schemeClr val="tx1">
                    <a:lumMod val="75000"/>
                    <a:lumOff val="25000"/>
                  </a:schemeClr>
                </a:solidFill>
                <a:latin typeface="Open Sans" panose="020B0606030504020204"/>
              </a:rPr>
              <a:t>esta lección se explica la importancia de la salud ocupacional, ambiental y seguridad industrial, resaltando los puntos más importantes de estos temas, como por ejemplo las principales normas de salud industrial y normas ambientales.</a:t>
            </a:r>
          </a:p>
        </p:txBody>
      </p:sp>
    </p:spTree>
    <p:extLst>
      <p:ext uri="{BB962C8B-B14F-4D97-AF65-F5344CB8AC3E}">
        <p14:creationId xmlns:p14="http://schemas.microsoft.com/office/powerpoint/2010/main" val="7069358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redondeado 5"/>
          <p:cNvSpPr/>
          <p:nvPr/>
        </p:nvSpPr>
        <p:spPr>
          <a:xfrm>
            <a:off x="492974" y="2064724"/>
            <a:ext cx="3862716" cy="4050940"/>
          </a:xfrm>
          <a:prstGeom prst="roundRect">
            <a:avLst/>
          </a:prstGeom>
          <a:solidFill>
            <a:schemeClr val="bg1"/>
          </a:solidFill>
          <a:ln w="57150">
            <a:noFill/>
          </a:ln>
        </p:spPr>
        <p:style>
          <a:lnRef idx="1">
            <a:schemeClr val="accent5"/>
          </a:lnRef>
          <a:fillRef idx="3">
            <a:schemeClr val="accent5"/>
          </a:fillRef>
          <a:effectRef idx="2">
            <a:schemeClr val="accent5"/>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Es un hecho que la seguridad en el trabajo es muy importante y con el pasar del tiempo se le ha dado más importancia a este tema, por eso desde que salió la resolución 2400 de 1979 se han presentado una serie de normas que apelan por el bienestar de los trabajadores que se relacionan con la productividad, calidad y la seguridad como un solo eslabón</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No se puede tener una productividad sin seguridad y no se puede dar calidad a costo del bienestar de los trabajadores</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endParaRPr lang="es-CO" sz="1400" dirty="0" smtClean="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p:txBody>
      </p:sp>
      <p:sp>
        <p:nvSpPr>
          <p:cNvPr id="3" name="CuadroTexto 2"/>
          <p:cNvSpPr txBox="1"/>
          <p:nvPr/>
        </p:nvSpPr>
        <p:spPr>
          <a:xfrm>
            <a:off x="542135" y="1564037"/>
            <a:ext cx="8180438" cy="369332"/>
          </a:xfrm>
          <a:prstGeom prst="rect">
            <a:avLst/>
          </a:prstGeom>
          <a:noFill/>
        </p:spPr>
        <p:txBody>
          <a:bodyPr wrap="square" rtlCol="0">
            <a:spAutoFit/>
          </a:bodyPr>
          <a:lstStyle/>
          <a:p>
            <a:r>
              <a:rPr lang="es-CO" b="1" dirty="0">
                <a:solidFill>
                  <a:schemeClr val="accent1">
                    <a:lumMod val="50000"/>
                  </a:schemeClr>
                </a:solidFill>
                <a:latin typeface="Open Sans" panose="020B0606030504020204"/>
              </a:rPr>
              <a:t>NORMAS </a:t>
            </a:r>
            <a:r>
              <a:rPr lang="es-CO" b="1" dirty="0" smtClean="0">
                <a:solidFill>
                  <a:schemeClr val="accent1">
                    <a:lumMod val="50000"/>
                  </a:schemeClr>
                </a:solidFill>
                <a:latin typeface="Open Sans" panose="020B0606030504020204"/>
              </a:rPr>
              <a:t>VIGETES </a:t>
            </a:r>
            <a:r>
              <a:rPr lang="es-CO" b="1" dirty="0">
                <a:solidFill>
                  <a:schemeClr val="accent1">
                    <a:lumMod val="50000"/>
                  </a:schemeClr>
                </a:solidFill>
                <a:latin typeface="Open Sans" panose="020B0606030504020204"/>
              </a:rPr>
              <a:t>DE SEGURIDAD INDUSTRIAL, AMBIENTAL Y SALUD </a:t>
            </a:r>
            <a:r>
              <a:rPr lang="es-CO" b="1" dirty="0" smtClean="0">
                <a:solidFill>
                  <a:schemeClr val="accent1">
                    <a:lumMod val="50000"/>
                  </a:schemeClr>
                </a:solidFill>
                <a:latin typeface="Open Sans" panose="020B0606030504020204"/>
              </a:rPr>
              <a:t>OCUPACIONAL</a:t>
            </a:r>
            <a:endParaRPr lang="es-CO" b="1" dirty="0">
              <a:solidFill>
                <a:schemeClr val="accent1">
                  <a:lumMod val="50000"/>
                </a:schemeClr>
              </a:solidFill>
              <a:latin typeface="Open Sans" panose="020B0606030504020204"/>
            </a:endParaRPr>
          </a:p>
        </p:txBody>
      </p:sp>
      <p:cxnSp>
        <p:nvCxnSpPr>
          <p:cNvPr id="9" name="Conector recto 8"/>
          <p:cNvCxnSpPr/>
          <p:nvPr/>
        </p:nvCxnSpPr>
        <p:spPr>
          <a:xfrm>
            <a:off x="639097" y="1933369"/>
            <a:ext cx="7157884"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ángulo redondeado 13"/>
          <p:cNvSpPr/>
          <p:nvPr/>
        </p:nvSpPr>
        <p:spPr>
          <a:xfrm>
            <a:off x="1052732" y="5053780"/>
            <a:ext cx="2743200" cy="570271"/>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solidFill>
                  <a:schemeClr val="accent1">
                    <a:lumMod val="50000"/>
                  </a:schemeClr>
                </a:solidFill>
                <a:latin typeface="Open Sans" panose="020B0606030504020204"/>
              </a:rPr>
              <a:t>Normas de seguridad industrial vigentes</a:t>
            </a:r>
          </a:p>
        </p:txBody>
      </p:sp>
      <p:pic>
        <p:nvPicPr>
          <p:cNvPr id="15" name="Imagen 14"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4301" y="5354340"/>
            <a:ext cx="434340" cy="539422"/>
          </a:xfrm>
          <a:prstGeom prst="rect">
            <a:avLst/>
          </a:prstGeom>
        </p:spPr>
      </p:pic>
      <p:sp>
        <p:nvSpPr>
          <p:cNvPr id="10" name="Redondear rectángulo de esquina del mismo lado 9"/>
          <p:cNvSpPr/>
          <p:nvPr/>
        </p:nvSpPr>
        <p:spPr>
          <a:xfrm rot="5400000" flipH="1">
            <a:off x="6061925" y="597143"/>
            <a:ext cx="3628103" cy="7039218"/>
          </a:xfrm>
          <a:prstGeom prst="round2Same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Botón de acción: Final 1">
            <a:hlinkClick r:id="" action="ppaction://noaction" highlightClick="1"/>
          </p:cNvPr>
          <p:cNvSpPr/>
          <p:nvPr/>
        </p:nvSpPr>
        <p:spPr>
          <a:xfrm>
            <a:off x="9127107" y="5375281"/>
            <a:ext cx="511277" cy="383458"/>
          </a:xfrm>
          <a:prstGeom prst="actionButtonE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p:cNvSpPr txBox="1"/>
          <p:nvPr/>
        </p:nvSpPr>
        <p:spPr>
          <a:xfrm>
            <a:off x="6809466" y="3284047"/>
            <a:ext cx="4586120" cy="1600438"/>
          </a:xfrm>
          <a:prstGeom prst="rect">
            <a:avLst/>
          </a:prstGeom>
          <a:noFill/>
        </p:spPr>
        <p:txBody>
          <a:bodyPr wrap="square" rtlCol="0">
            <a:spAutoFit/>
          </a:bodyPr>
          <a:lstStyle/>
          <a:p>
            <a:pPr algn="just"/>
            <a:r>
              <a:rPr lang="es-CO" sz="1400" b="1" u="sng" dirty="0">
                <a:solidFill>
                  <a:schemeClr val="bg1"/>
                </a:solidFill>
                <a:latin typeface="Open Sans" panose="020B0606030504020204"/>
              </a:rPr>
              <a:t>Protección personal para los </a:t>
            </a:r>
            <a:r>
              <a:rPr lang="es-CO" sz="1400" b="1" u="sng" dirty="0" smtClean="0">
                <a:solidFill>
                  <a:schemeClr val="bg1"/>
                </a:solidFill>
                <a:latin typeface="Open Sans" panose="020B0606030504020204"/>
              </a:rPr>
              <a:t>trabajadores</a:t>
            </a:r>
          </a:p>
          <a:p>
            <a:pPr algn="just"/>
            <a:endParaRPr lang="es-CO" sz="1400" b="1" dirty="0">
              <a:solidFill>
                <a:schemeClr val="bg1"/>
              </a:solidFill>
              <a:latin typeface="Open Sans" panose="020B0606030504020204"/>
            </a:endParaRPr>
          </a:p>
          <a:p>
            <a:pPr algn="just"/>
            <a:r>
              <a:rPr lang="es-CO" sz="1400" dirty="0">
                <a:solidFill>
                  <a:schemeClr val="bg1"/>
                </a:solidFill>
                <a:latin typeface="Open Sans" panose="020B0606030504020204"/>
              </a:rPr>
              <a:t>A los trabajadores se le debe de proveer todos los instrumentos necesarios que brinden seguridad y bienestar al operador, además de eso se le debe de proveer un lugar en excelentes condiciones y que el empleado conozca con el fin de que si hay alguna emergencia sepa como desplazarse de manera eficiente</a:t>
            </a:r>
            <a:r>
              <a:rPr lang="es-CO" sz="1400" dirty="0" smtClean="0">
                <a:solidFill>
                  <a:schemeClr val="bg1"/>
                </a:solidFill>
                <a:latin typeface="Open Sans" panose="020B0606030504020204"/>
              </a:rPr>
              <a:t>.</a:t>
            </a:r>
            <a:endParaRPr lang="es-CO" sz="1400" dirty="0">
              <a:solidFill>
                <a:schemeClr val="bg1"/>
              </a:solidFill>
              <a:latin typeface="Open Sans" panose="020B0606030504020204"/>
            </a:endParaRPr>
          </a:p>
        </p:txBody>
      </p:sp>
      <p:pic>
        <p:nvPicPr>
          <p:cNvPr id="16" name="Imagen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301" y="3046316"/>
            <a:ext cx="2920762" cy="2920762"/>
          </a:xfrm>
          <a:prstGeom prst="rect">
            <a:avLst/>
          </a:prstGeom>
        </p:spPr>
      </p:pic>
      <p:pic>
        <p:nvPicPr>
          <p:cNvPr id="17" name="Imagen 16"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4044" y="5498893"/>
            <a:ext cx="434340" cy="539422"/>
          </a:xfrm>
          <a:prstGeom prst="rect">
            <a:avLst/>
          </a:prstGeom>
        </p:spPr>
      </p:pic>
      <p:sp>
        <p:nvSpPr>
          <p:cNvPr id="13" name="Rectángulo 12"/>
          <p:cNvSpPr/>
          <p:nvPr/>
        </p:nvSpPr>
        <p:spPr>
          <a:xfrm>
            <a:off x="345474" y="950462"/>
            <a:ext cx="3259675"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SALUD OCUPACIONAL EN UNA EMPRESA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30413162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redondeado 5"/>
          <p:cNvSpPr/>
          <p:nvPr/>
        </p:nvSpPr>
        <p:spPr>
          <a:xfrm>
            <a:off x="492974" y="2064724"/>
            <a:ext cx="3862716" cy="4050940"/>
          </a:xfrm>
          <a:prstGeom prst="roundRect">
            <a:avLst/>
          </a:prstGeom>
          <a:solidFill>
            <a:schemeClr val="bg1"/>
          </a:solidFill>
          <a:ln w="57150">
            <a:noFill/>
          </a:ln>
        </p:spPr>
        <p:style>
          <a:lnRef idx="1">
            <a:schemeClr val="accent5"/>
          </a:lnRef>
          <a:fillRef idx="3">
            <a:schemeClr val="accent5"/>
          </a:fillRef>
          <a:effectRef idx="2">
            <a:schemeClr val="accent5"/>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Es un hecho que la seguridad en el trabajo es muy importante y con el pasar del tiempo se le ha dado más importancia a este tema, por eso desde que salió la resolución 2400 de 1979 se han presentado una serie de normas que apelan por el bienestar de los trabajadores que se relacionan con la productividad, calidad y la seguridad como un solo eslabón</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No se puede tener una productividad sin seguridad y no se puede dar calidad a costo del bienestar de los trabajadores</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endParaRPr lang="es-CO" sz="1400" dirty="0" smtClean="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p:txBody>
      </p:sp>
      <p:sp>
        <p:nvSpPr>
          <p:cNvPr id="3" name="CuadroTexto 2"/>
          <p:cNvSpPr txBox="1"/>
          <p:nvPr/>
        </p:nvSpPr>
        <p:spPr>
          <a:xfrm>
            <a:off x="542135" y="1564037"/>
            <a:ext cx="8180438" cy="369332"/>
          </a:xfrm>
          <a:prstGeom prst="rect">
            <a:avLst/>
          </a:prstGeom>
          <a:noFill/>
        </p:spPr>
        <p:txBody>
          <a:bodyPr wrap="square" rtlCol="0">
            <a:spAutoFit/>
          </a:bodyPr>
          <a:lstStyle/>
          <a:p>
            <a:r>
              <a:rPr lang="es-CO" dirty="0">
                <a:solidFill>
                  <a:schemeClr val="accent1">
                    <a:lumMod val="50000"/>
                  </a:schemeClr>
                </a:solidFill>
                <a:latin typeface="Open Sans" panose="020B0606030504020204"/>
              </a:rPr>
              <a:t>NORMAS</a:t>
            </a:r>
            <a:r>
              <a:rPr lang="es-CO" b="1" dirty="0">
                <a:solidFill>
                  <a:schemeClr val="accent1">
                    <a:lumMod val="50000"/>
                  </a:schemeClr>
                </a:solidFill>
                <a:latin typeface="Open Sans" panose="020B0606030504020204"/>
              </a:rPr>
              <a:t> VIGENTES DE SEGURIDAD INDUSTRIAL, AMBIENTAL Y SALUD </a:t>
            </a:r>
            <a:r>
              <a:rPr lang="es-CO" b="1" dirty="0" smtClean="0">
                <a:solidFill>
                  <a:schemeClr val="accent1">
                    <a:lumMod val="50000"/>
                  </a:schemeClr>
                </a:solidFill>
                <a:latin typeface="Open Sans" panose="020B0606030504020204"/>
              </a:rPr>
              <a:t>OCUPACIONAL</a:t>
            </a:r>
            <a:endParaRPr lang="es-CO" b="1" dirty="0">
              <a:solidFill>
                <a:schemeClr val="accent1">
                  <a:lumMod val="50000"/>
                </a:schemeClr>
              </a:solidFill>
              <a:latin typeface="Open Sans" panose="020B0606030504020204"/>
            </a:endParaRPr>
          </a:p>
        </p:txBody>
      </p:sp>
      <p:cxnSp>
        <p:nvCxnSpPr>
          <p:cNvPr id="9" name="Conector recto 8"/>
          <p:cNvCxnSpPr/>
          <p:nvPr/>
        </p:nvCxnSpPr>
        <p:spPr>
          <a:xfrm>
            <a:off x="639097" y="1933369"/>
            <a:ext cx="7157884"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ángulo redondeado 13"/>
          <p:cNvSpPr/>
          <p:nvPr/>
        </p:nvSpPr>
        <p:spPr>
          <a:xfrm>
            <a:off x="1052732" y="5053780"/>
            <a:ext cx="2743200" cy="570271"/>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solidFill>
                  <a:schemeClr val="accent1">
                    <a:lumMod val="50000"/>
                  </a:schemeClr>
                </a:solidFill>
                <a:latin typeface="Open Sans" panose="020B0606030504020204"/>
              </a:rPr>
              <a:t>Normas de seguridad industrial vigentes</a:t>
            </a:r>
          </a:p>
        </p:txBody>
      </p:sp>
      <p:pic>
        <p:nvPicPr>
          <p:cNvPr id="15" name="Imagen 14"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4301" y="5354340"/>
            <a:ext cx="434340" cy="539422"/>
          </a:xfrm>
          <a:prstGeom prst="rect">
            <a:avLst/>
          </a:prstGeom>
        </p:spPr>
      </p:pic>
      <p:sp>
        <p:nvSpPr>
          <p:cNvPr id="10" name="Redondear rectángulo de esquina del mismo lado 9"/>
          <p:cNvSpPr/>
          <p:nvPr/>
        </p:nvSpPr>
        <p:spPr>
          <a:xfrm rot="5400000" flipH="1">
            <a:off x="6061925" y="597143"/>
            <a:ext cx="3628103" cy="7039218"/>
          </a:xfrm>
          <a:prstGeom prst="round2Same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Botón de acción: Final 1">
            <a:hlinkClick r:id="" action="ppaction://noaction" highlightClick="1"/>
          </p:cNvPr>
          <p:cNvSpPr/>
          <p:nvPr/>
        </p:nvSpPr>
        <p:spPr>
          <a:xfrm>
            <a:off x="9127107" y="5375281"/>
            <a:ext cx="511277" cy="383458"/>
          </a:xfrm>
          <a:prstGeom prst="actionButtonE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Botón de acción: Final 10">
            <a:hlinkClick r:id="" action="ppaction://noaction" highlightClick="1"/>
          </p:cNvPr>
          <p:cNvSpPr/>
          <p:nvPr/>
        </p:nvSpPr>
        <p:spPr>
          <a:xfrm flipH="1">
            <a:off x="8311033" y="5375281"/>
            <a:ext cx="511277" cy="383458"/>
          </a:xfrm>
          <a:prstGeom prst="actionButtonE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p:cNvSpPr txBox="1"/>
          <p:nvPr/>
        </p:nvSpPr>
        <p:spPr>
          <a:xfrm>
            <a:off x="6809466" y="3284047"/>
            <a:ext cx="4586120" cy="1600438"/>
          </a:xfrm>
          <a:prstGeom prst="rect">
            <a:avLst/>
          </a:prstGeom>
          <a:noFill/>
        </p:spPr>
        <p:txBody>
          <a:bodyPr wrap="square" rtlCol="0">
            <a:spAutoFit/>
          </a:bodyPr>
          <a:lstStyle/>
          <a:p>
            <a:pPr algn="just"/>
            <a:r>
              <a:rPr lang="es-CO" sz="1400" b="1" u="sng" dirty="0">
                <a:solidFill>
                  <a:schemeClr val="bg1"/>
                </a:solidFill>
                <a:latin typeface="Open Sans" panose="020B0606030504020204"/>
              </a:rPr>
              <a:t>Señales y avisos de seguridad e </a:t>
            </a:r>
            <a:r>
              <a:rPr lang="es-CO" sz="1400" b="1" u="sng" dirty="0" smtClean="0">
                <a:solidFill>
                  <a:schemeClr val="bg1"/>
                </a:solidFill>
                <a:latin typeface="Open Sans" panose="020B0606030504020204"/>
              </a:rPr>
              <a:t>higiene</a:t>
            </a:r>
            <a:endParaRPr lang="es-CO" sz="1400" b="1" u="sng" dirty="0">
              <a:solidFill>
                <a:schemeClr val="bg1"/>
              </a:solidFill>
              <a:latin typeface="Open Sans" panose="020B0606030504020204"/>
            </a:endParaRPr>
          </a:p>
          <a:p>
            <a:pPr algn="just"/>
            <a:endParaRPr lang="es-CO" sz="1400" dirty="0" smtClean="0">
              <a:solidFill>
                <a:schemeClr val="bg1"/>
              </a:solidFill>
              <a:latin typeface="Open Sans" panose="020B0606030504020204"/>
            </a:endParaRPr>
          </a:p>
          <a:p>
            <a:pPr algn="just"/>
            <a:r>
              <a:rPr lang="es-CO" sz="1400" dirty="0" smtClean="0">
                <a:solidFill>
                  <a:schemeClr val="bg1"/>
                </a:solidFill>
                <a:latin typeface="Open Sans" panose="020B0606030504020204"/>
              </a:rPr>
              <a:t>Las </a:t>
            </a:r>
            <a:r>
              <a:rPr lang="es-CO" sz="1400" dirty="0">
                <a:solidFill>
                  <a:schemeClr val="bg1"/>
                </a:solidFill>
                <a:latin typeface="Open Sans" panose="020B0606030504020204"/>
              </a:rPr>
              <a:t>instalaciones donde se encuentre el empleado deben de estar bien señalizadas, esto con el fin de que si hay algún imprevisto pueda moverse de manera eficiente a través de las instalaciones, además de eso también se debe explicar claramente la vestimenta normativa y como se debe interactuar en el espacio.</a:t>
            </a:r>
          </a:p>
        </p:txBody>
      </p:sp>
      <p:pic>
        <p:nvPicPr>
          <p:cNvPr id="16" name="Imagen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301" y="3046316"/>
            <a:ext cx="2920762" cy="2920762"/>
          </a:xfrm>
          <a:prstGeom prst="rect">
            <a:avLst/>
          </a:prstGeom>
        </p:spPr>
      </p:pic>
      <p:pic>
        <p:nvPicPr>
          <p:cNvPr id="17" name="Imagen 16"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4044" y="5498893"/>
            <a:ext cx="434340" cy="539422"/>
          </a:xfrm>
          <a:prstGeom prst="rect">
            <a:avLst/>
          </a:prstGeom>
        </p:spPr>
      </p:pic>
      <p:sp>
        <p:nvSpPr>
          <p:cNvPr id="18" name="Rectángulo 17"/>
          <p:cNvSpPr/>
          <p:nvPr/>
        </p:nvSpPr>
        <p:spPr>
          <a:xfrm>
            <a:off x="345474" y="950462"/>
            <a:ext cx="3259675"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SALUD OCUPACIONAL EN UNA EMPRESA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2177921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redondeado 5"/>
          <p:cNvSpPr/>
          <p:nvPr/>
        </p:nvSpPr>
        <p:spPr>
          <a:xfrm>
            <a:off x="492974" y="2064724"/>
            <a:ext cx="3862716" cy="4050940"/>
          </a:xfrm>
          <a:prstGeom prst="roundRect">
            <a:avLst/>
          </a:prstGeom>
          <a:solidFill>
            <a:schemeClr val="bg1"/>
          </a:solidFill>
          <a:ln w="57150">
            <a:noFill/>
          </a:ln>
        </p:spPr>
        <p:style>
          <a:lnRef idx="1">
            <a:schemeClr val="accent5"/>
          </a:lnRef>
          <a:fillRef idx="3">
            <a:schemeClr val="accent5"/>
          </a:fillRef>
          <a:effectRef idx="2">
            <a:schemeClr val="accent5"/>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Es un hecho que la seguridad en el trabajo es muy importante y con el pasar del tiempo se le ha dado más importancia a este tema, por eso desde que salió la resolución 2400 de 1979 se han presentado una serie de normas que apelan por el bienestar de los trabajadores que se relacionan con la productividad, calidad y la seguridad como un solo eslabón</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No se puede tener una productividad sin seguridad y no se puede dar calidad a costo del bienestar de los trabajadores</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endParaRPr lang="es-CO" sz="1400" dirty="0" smtClean="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p:txBody>
      </p:sp>
      <p:sp>
        <p:nvSpPr>
          <p:cNvPr id="3" name="CuadroTexto 2"/>
          <p:cNvSpPr txBox="1"/>
          <p:nvPr/>
        </p:nvSpPr>
        <p:spPr>
          <a:xfrm>
            <a:off x="542135" y="1564037"/>
            <a:ext cx="8180438" cy="369332"/>
          </a:xfrm>
          <a:prstGeom prst="rect">
            <a:avLst/>
          </a:prstGeom>
          <a:noFill/>
        </p:spPr>
        <p:txBody>
          <a:bodyPr wrap="square" rtlCol="0">
            <a:spAutoFit/>
          </a:bodyPr>
          <a:lstStyle/>
          <a:p>
            <a:r>
              <a:rPr lang="es-CO" b="1" dirty="0">
                <a:solidFill>
                  <a:schemeClr val="accent1">
                    <a:lumMod val="50000"/>
                  </a:schemeClr>
                </a:solidFill>
                <a:latin typeface="Open Sans" panose="020B0606030504020204"/>
              </a:rPr>
              <a:t>NORMAS VIGENTES DE SEGURIDAD INDUSTRIAL, AMBIENTAL Y SALUD </a:t>
            </a:r>
            <a:r>
              <a:rPr lang="es-CO" b="1" dirty="0" smtClean="0">
                <a:solidFill>
                  <a:schemeClr val="accent1">
                    <a:lumMod val="50000"/>
                  </a:schemeClr>
                </a:solidFill>
                <a:latin typeface="Open Sans" panose="020B0606030504020204"/>
              </a:rPr>
              <a:t>OCUPACIONAL</a:t>
            </a:r>
            <a:endParaRPr lang="es-CO" b="1" dirty="0">
              <a:solidFill>
                <a:schemeClr val="accent1">
                  <a:lumMod val="50000"/>
                </a:schemeClr>
              </a:solidFill>
              <a:latin typeface="Open Sans" panose="020B0606030504020204"/>
            </a:endParaRPr>
          </a:p>
        </p:txBody>
      </p:sp>
      <p:cxnSp>
        <p:nvCxnSpPr>
          <p:cNvPr id="9" name="Conector recto 8"/>
          <p:cNvCxnSpPr/>
          <p:nvPr/>
        </p:nvCxnSpPr>
        <p:spPr>
          <a:xfrm>
            <a:off x="639097" y="1933369"/>
            <a:ext cx="7157884"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ángulo redondeado 13"/>
          <p:cNvSpPr/>
          <p:nvPr/>
        </p:nvSpPr>
        <p:spPr>
          <a:xfrm>
            <a:off x="1052732" y="5053780"/>
            <a:ext cx="2743200" cy="570271"/>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solidFill>
                  <a:schemeClr val="accent1">
                    <a:lumMod val="50000"/>
                  </a:schemeClr>
                </a:solidFill>
                <a:latin typeface="Open Sans" panose="020B0606030504020204"/>
              </a:rPr>
              <a:t>Normas de seguridad industrial vigentes</a:t>
            </a:r>
          </a:p>
        </p:txBody>
      </p:sp>
      <p:pic>
        <p:nvPicPr>
          <p:cNvPr id="15" name="Imagen 14"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4301" y="5354340"/>
            <a:ext cx="434340" cy="539422"/>
          </a:xfrm>
          <a:prstGeom prst="rect">
            <a:avLst/>
          </a:prstGeom>
        </p:spPr>
      </p:pic>
      <p:sp>
        <p:nvSpPr>
          <p:cNvPr id="10" name="Redondear rectángulo de esquina del mismo lado 9"/>
          <p:cNvSpPr/>
          <p:nvPr/>
        </p:nvSpPr>
        <p:spPr>
          <a:xfrm rot="5400000" flipH="1">
            <a:off x="6061925" y="597143"/>
            <a:ext cx="3628103" cy="7039218"/>
          </a:xfrm>
          <a:prstGeom prst="round2Same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Botón de acción: Final 1">
            <a:hlinkClick r:id="" action="ppaction://noaction" highlightClick="1"/>
          </p:cNvPr>
          <p:cNvSpPr/>
          <p:nvPr/>
        </p:nvSpPr>
        <p:spPr>
          <a:xfrm>
            <a:off x="9127107" y="5375281"/>
            <a:ext cx="511277" cy="383458"/>
          </a:xfrm>
          <a:prstGeom prst="actionButtonE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Botón de acción: Final 10">
            <a:hlinkClick r:id="" action="ppaction://noaction" highlightClick="1"/>
          </p:cNvPr>
          <p:cNvSpPr/>
          <p:nvPr/>
        </p:nvSpPr>
        <p:spPr>
          <a:xfrm flipH="1">
            <a:off x="8311033" y="5375281"/>
            <a:ext cx="511277" cy="383458"/>
          </a:xfrm>
          <a:prstGeom prst="actionButtonE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p:cNvSpPr txBox="1"/>
          <p:nvPr/>
        </p:nvSpPr>
        <p:spPr>
          <a:xfrm>
            <a:off x="6809466" y="2966809"/>
            <a:ext cx="4586120" cy="2246769"/>
          </a:xfrm>
          <a:prstGeom prst="rect">
            <a:avLst/>
          </a:prstGeom>
          <a:noFill/>
        </p:spPr>
        <p:txBody>
          <a:bodyPr wrap="square" rtlCol="0">
            <a:spAutoFit/>
          </a:bodyPr>
          <a:lstStyle/>
          <a:p>
            <a:pPr algn="just"/>
            <a:r>
              <a:rPr lang="es-CO" sz="1400" b="1" u="sng" dirty="0">
                <a:solidFill>
                  <a:schemeClr val="bg1"/>
                </a:solidFill>
                <a:latin typeface="Open Sans" panose="020B0606030504020204"/>
              </a:rPr>
              <a:t>Prevención y protección para </a:t>
            </a:r>
            <a:r>
              <a:rPr lang="es-CO" sz="1400" b="1" u="sng" dirty="0" smtClean="0">
                <a:solidFill>
                  <a:schemeClr val="bg1"/>
                </a:solidFill>
                <a:latin typeface="Open Sans" panose="020B0606030504020204"/>
              </a:rPr>
              <a:t>incendios</a:t>
            </a:r>
          </a:p>
          <a:p>
            <a:pPr algn="just"/>
            <a:endParaRPr lang="es-CO" sz="1400" b="1" dirty="0">
              <a:solidFill>
                <a:schemeClr val="bg1"/>
              </a:solidFill>
              <a:latin typeface="Open Sans" panose="020B0606030504020204"/>
            </a:endParaRPr>
          </a:p>
          <a:p>
            <a:pPr algn="just"/>
            <a:r>
              <a:rPr lang="es-CO" sz="1400" dirty="0">
                <a:solidFill>
                  <a:schemeClr val="bg1"/>
                </a:solidFill>
                <a:latin typeface="Open Sans" panose="020B0606030504020204"/>
              </a:rPr>
              <a:t>Toda instalación debe de tener por obligación un sistema que ayude contra los incendios, esta norma tiene dos puntos, el primero es que el espacio debe de estar en las mejores condiciones para que en la medida de lo posible se pueda evitar un incendio y el segundo es que debe de estar dotado con herramientas que permitan controlar un incendio en caso de que ocurra. Entre estas herramientas pueden ser, extintores de fuego, manguera de agua contra incendios y salidas de emergencia con fácil acceso.</a:t>
            </a:r>
          </a:p>
        </p:txBody>
      </p:sp>
      <p:pic>
        <p:nvPicPr>
          <p:cNvPr id="16" name="Imagen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301" y="3046316"/>
            <a:ext cx="2920762" cy="2920762"/>
          </a:xfrm>
          <a:prstGeom prst="rect">
            <a:avLst/>
          </a:prstGeom>
        </p:spPr>
      </p:pic>
      <p:pic>
        <p:nvPicPr>
          <p:cNvPr id="17" name="Imagen 16"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4044" y="5498893"/>
            <a:ext cx="434340" cy="539422"/>
          </a:xfrm>
          <a:prstGeom prst="rect">
            <a:avLst/>
          </a:prstGeom>
        </p:spPr>
      </p:pic>
      <p:sp>
        <p:nvSpPr>
          <p:cNvPr id="18" name="Rectángulo 17"/>
          <p:cNvSpPr/>
          <p:nvPr/>
        </p:nvSpPr>
        <p:spPr>
          <a:xfrm>
            <a:off x="345474" y="950462"/>
            <a:ext cx="3259675"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SALUD OCUPACIONAL EN UNA EMPRESA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5042592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redondeado 5"/>
          <p:cNvSpPr/>
          <p:nvPr/>
        </p:nvSpPr>
        <p:spPr>
          <a:xfrm>
            <a:off x="492974" y="2064724"/>
            <a:ext cx="3862716" cy="4050940"/>
          </a:xfrm>
          <a:prstGeom prst="roundRect">
            <a:avLst/>
          </a:prstGeom>
          <a:solidFill>
            <a:schemeClr val="bg1"/>
          </a:solidFill>
          <a:ln w="57150">
            <a:noFill/>
          </a:ln>
        </p:spPr>
        <p:style>
          <a:lnRef idx="1">
            <a:schemeClr val="accent5"/>
          </a:lnRef>
          <a:fillRef idx="3">
            <a:schemeClr val="accent5"/>
          </a:fillRef>
          <a:effectRef idx="2">
            <a:schemeClr val="accent5"/>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Es un hecho que la seguridad en el trabajo es muy importante y con el pasar del tiempo se le ha dado más importancia a este tema, por eso desde que salió la resolución 2400 de 1979 se han presentado una serie de normas que apelan por el bienestar de los trabajadores que se relacionan con la productividad, calidad y la seguridad como un solo eslabón</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No se puede tener una productividad sin seguridad y no se puede dar calidad a costo del bienestar de los trabajadores</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endParaRPr lang="es-CO" sz="1400" dirty="0" smtClean="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p:txBody>
      </p:sp>
      <p:sp>
        <p:nvSpPr>
          <p:cNvPr id="3" name="CuadroTexto 2"/>
          <p:cNvSpPr txBox="1"/>
          <p:nvPr/>
        </p:nvSpPr>
        <p:spPr>
          <a:xfrm>
            <a:off x="542135" y="1564037"/>
            <a:ext cx="8180438" cy="369332"/>
          </a:xfrm>
          <a:prstGeom prst="rect">
            <a:avLst/>
          </a:prstGeom>
          <a:noFill/>
        </p:spPr>
        <p:txBody>
          <a:bodyPr wrap="square" rtlCol="0">
            <a:spAutoFit/>
          </a:bodyPr>
          <a:lstStyle/>
          <a:p>
            <a:r>
              <a:rPr lang="es-CO" b="1" dirty="0">
                <a:solidFill>
                  <a:schemeClr val="accent1">
                    <a:lumMod val="50000"/>
                  </a:schemeClr>
                </a:solidFill>
                <a:latin typeface="Open Sans" panose="020B0606030504020204"/>
              </a:rPr>
              <a:t>NORMAS VIGENTES DE SEGURIDAD INDUSTRIAL, AMBIENTAL Y SALUD </a:t>
            </a:r>
            <a:r>
              <a:rPr lang="es-CO" b="1" dirty="0" smtClean="0">
                <a:solidFill>
                  <a:schemeClr val="accent1">
                    <a:lumMod val="50000"/>
                  </a:schemeClr>
                </a:solidFill>
                <a:latin typeface="Open Sans" panose="020B0606030504020204"/>
              </a:rPr>
              <a:t>OCUPACIONAL</a:t>
            </a:r>
            <a:endParaRPr lang="es-CO" b="1" dirty="0">
              <a:solidFill>
                <a:schemeClr val="accent1">
                  <a:lumMod val="50000"/>
                </a:schemeClr>
              </a:solidFill>
              <a:latin typeface="Open Sans" panose="020B0606030504020204"/>
            </a:endParaRPr>
          </a:p>
        </p:txBody>
      </p:sp>
      <p:cxnSp>
        <p:nvCxnSpPr>
          <p:cNvPr id="9" name="Conector recto 8"/>
          <p:cNvCxnSpPr/>
          <p:nvPr/>
        </p:nvCxnSpPr>
        <p:spPr>
          <a:xfrm>
            <a:off x="639097" y="1933369"/>
            <a:ext cx="7157884"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ángulo redondeado 13"/>
          <p:cNvSpPr/>
          <p:nvPr/>
        </p:nvSpPr>
        <p:spPr>
          <a:xfrm>
            <a:off x="1052732" y="5053780"/>
            <a:ext cx="2743200" cy="570271"/>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solidFill>
                  <a:schemeClr val="accent1">
                    <a:lumMod val="50000"/>
                  </a:schemeClr>
                </a:solidFill>
                <a:latin typeface="Open Sans" panose="020B0606030504020204"/>
              </a:rPr>
              <a:t>Normas de seguridad industrial vigentes</a:t>
            </a:r>
          </a:p>
        </p:txBody>
      </p:sp>
      <p:pic>
        <p:nvPicPr>
          <p:cNvPr id="15" name="Imagen 14"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4301" y="5354340"/>
            <a:ext cx="434340" cy="539422"/>
          </a:xfrm>
          <a:prstGeom prst="rect">
            <a:avLst/>
          </a:prstGeom>
        </p:spPr>
      </p:pic>
      <p:sp>
        <p:nvSpPr>
          <p:cNvPr id="10" name="Redondear rectángulo de esquina del mismo lado 9"/>
          <p:cNvSpPr/>
          <p:nvPr/>
        </p:nvSpPr>
        <p:spPr>
          <a:xfrm rot="5400000" flipH="1">
            <a:off x="6061925" y="597143"/>
            <a:ext cx="3628103" cy="7039218"/>
          </a:xfrm>
          <a:prstGeom prst="round2Same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Botón de acción: Final 1">
            <a:hlinkClick r:id="" action="ppaction://noaction" highlightClick="1"/>
          </p:cNvPr>
          <p:cNvSpPr/>
          <p:nvPr/>
        </p:nvSpPr>
        <p:spPr>
          <a:xfrm>
            <a:off x="9127107" y="5375281"/>
            <a:ext cx="511277" cy="383458"/>
          </a:xfrm>
          <a:prstGeom prst="actionButtonE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Botón de acción: Final 10">
            <a:hlinkClick r:id="" action="ppaction://noaction" highlightClick="1"/>
          </p:cNvPr>
          <p:cNvSpPr/>
          <p:nvPr/>
        </p:nvSpPr>
        <p:spPr>
          <a:xfrm flipH="1">
            <a:off x="8311033" y="5375281"/>
            <a:ext cx="511277" cy="383458"/>
          </a:xfrm>
          <a:prstGeom prst="actionButtonE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p:cNvSpPr txBox="1"/>
          <p:nvPr/>
        </p:nvSpPr>
        <p:spPr>
          <a:xfrm>
            <a:off x="6809466" y="3284047"/>
            <a:ext cx="4586120" cy="1600438"/>
          </a:xfrm>
          <a:prstGeom prst="rect">
            <a:avLst/>
          </a:prstGeom>
          <a:noFill/>
        </p:spPr>
        <p:txBody>
          <a:bodyPr wrap="square" rtlCol="0">
            <a:spAutoFit/>
          </a:bodyPr>
          <a:lstStyle/>
          <a:p>
            <a:pPr algn="just"/>
            <a:r>
              <a:rPr lang="es-CO" sz="1400" b="1" u="sng" dirty="0">
                <a:solidFill>
                  <a:schemeClr val="bg1"/>
                </a:solidFill>
                <a:latin typeface="Open Sans" panose="020B0606030504020204"/>
              </a:rPr>
              <a:t>Dispositivos de protección y sistemas de </a:t>
            </a:r>
            <a:r>
              <a:rPr lang="es-CO" sz="1400" b="1" u="sng" dirty="0" smtClean="0">
                <a:solidFill>
                  <a:schemeClr val="bg1"/>
                </a:solidFill>
                <a:latin typeface="Open Sans" panose="020B0606030504020204"/>
              </a:rPr>
              <a:t>seguridad</a:t>
            </a:r>
          </a:p>
          <a:p>
            <a:pPr algn="just"/>
            <a:endParaRPr lang="es-CO" sz="1400" b="1" dirty="0">
              <a:solidFill>
                <a:schemeClr val="bg1"/>
              </a:solidFill>
              <a:latin typeface="Open Sans" panose="020B0606030504020204"/>
            </a:endParaRPr>
          </a:p>
          <a:p>
            <a:pPr algn="just"/>
            <a:r>
              <a:rPr lang="es-CO" sz="1400" dirty="0">
                <a:solidFill>
                  <a:schemeClr val="bg1"/>
                </a:solidFill>
                <a:latin typeface="Open Sans" panose="020B0606030504020204"/>
              </a:rPr>
              <a:t>Toda industria debe tener un plan de emergencias, dependiendo de la emergencia debe haber un plan específico para esta, se debe de tener rutas de escape, herramientas que ayuden a contener el peligro y los empleados deben de estar actos para enfrentar ese tipo de situaciones.</a:t>
            </a:r>
          </a:p>
        </p:txBody>
      </p:sp>
      <p:pic>
        <p:nvPicPr>
          <p:cNvPr id="16" name="Imagen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301" y="3046316"/>
            <a:ext cx="2920762" cy="2920762"/>
          </a:xfrm>
          <a:prstGeom prst="rect">
            <a:avLst/>
          </a:prstGeom>
        </p:spPr>
      </p:pic>
      <p:pic>
        <p:nvPicPr>
          <p:cNvPr id="17" name="Imagen 16"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4044" y="5498893"/>
            <a:ext cx="434340" cy="539422"/>
          </a:xfrm>
          <a:prstGeom prst="rect">
            <a:avLst/>
          </a:prstGeom>
        </p:spPr>
      </p:pic>
      <p:sp>
        <p:nvSpPr>
          <p:cNvPr id="18" name="Rectángulo 17"/>
          <p:cNvSpPr/>
          <p:nvPr/>
        </p:nvSpPr>
        <p:spPr>
          <a:xfrm>
            <a:off x="345474" y="950462"/>
            <a:ext cx="3259675"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SALUD OCUPACIONAL EN UNA EMPRESA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36014533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redondeado 5"/>
          <p:cNvSpPr/>
          <p:nvPr/>
        </p:nvSpPr>
        <p:spPr>
          <a:xfrm>
            <a:off x="492974" y="2064724"/>
            <a:ext cx="3862716" cy="4050940"/>
          </a:xfrm>
          <a:prstGeom prst="roundRect">
            <a:avLst/>
          </a:prstGeom>
          <a:solidFill>
            <a:schemeClr val="bg1"/>
          </a:solidFill>
          <a:ln w="57150">
            <a:noFill/>
          </a:ln>
        </p:spPr>
        <p:style>
          <a:lnRef idx="1">
            <a:schemeClr val="accent5"/>
          </a:lnRef>
          <a:fillRef idx="3">
            <a:schemeClr val="accent5"/>
          </a:fillRef>
          <a:effectRef idx="2">
            <a:schemeClr val="accent5"/>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Es un hecho que la seguridad en el trabajo es muy importante y con el pasar del tiempo se le ha dado más importancia a este tema, por eso desde que salió la resolución 2400 de 1979 se han presentado una serie de normas que apelan por el bienestar de los trabajadores que se relacionan con la productividad, calidad y la seguridad como un solo eslabón</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No se puede tener una productividad sin seguridad y no se puede dar calidad a costo del bienestar de los trabajadores</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endParaRPr lang="es-CO" sz="1400" dirty="0" smtClean="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p:txBody>
      </p:sp>
      <p:sp>
        <p:nvSpPr>
          <p:cNvPr id="3" name="CuadroTexto 2"/>
          <p:cNvSpPr txBox="1"/>
          <p:nvPr/>
        </p:nvSpPr>
        <p:spPr>
          <a:xfrm>
            <a:off x="542135" y="1564037"/>
            <a:ext cx="8180438" cy="369332"/>
          </a:xfrm>
          <a:prstGeom prst="rect">
            <a:avLst/>
          </a:prstGeom>
          <a:noFill/>
        </p:spPr>
        <p:txBody>
          <a:bodyPr wrap="square" rtlCol="0">
            <a:spAutoFit/>
          </a:bodyPr>
          <a:lstStyle/>
          <a:p>
            <a:r>
              <a:rPr lang="es-CO" b="1" dirty="0">
                <a:solidFill>
                  <a:schemeClr val="accent1">
                    <a:lumMod val="50000"/>
                  </a:schemeClr>
                </a:solidFill>
                <a:latin typeface="Open Sans" panose="020B0606030504020204"/>
              </a:rPr>
              <a:t>NORMAS VIGENTES DE SEGURIDAD INDUSTRIAL, AMBIENTAL Y SALUD </a:t>
            </a:r>
            <a:r>
              <a:rPr lang="es-CO" b="1" dirty="0" smtClean="0">
                <a:solidFill>
                  <a:schemeClr val="accent1">
                    <a:lumMod val="50000"/>
                  </a:schemeClr>
                </a:solidFill>
                <a:latin typeface="Open Sans" panose="020B0606030504020204"/>
              </a:rPr>
              <a:t>OCUPACIONAL</a:t>
            </a:r>
            <a:endParaRPr lang="es-CO" b="1" dirty="0">
              <a:solidFill>
                <a:schemeClr val="accent1">
                  <a:lumMod val="50000"/>
                </a:schemeClr>
              </a:solidFill>
              <a:latin typeface="Open Sans" panose="020B0606030504020204"/>
            </a:endParaRPr>
          </a:p>
        </p:txBody>
      </p:sp>
      <p:cxnSp>
        <p:nvCxnSpPr>
          <p:cNvPr id="9" name="Conector recto 8"/>
          <p:cNvCxnSpPr/>
          <p:nvPr/>
        </p:nvCxnSpPr>
        <p:spPr>
          <a:xfrm>
            <a:off x="639097" y="1933369"/>
            <a:ext cx="7157884"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ángulo redondeado 13"/>
          <p:cNvSpPr/>
          <p:nvPr/>
        </p:nvSpPr>
        <p:spPr>
          <a:xfrm>
            <a:off x="1052732" y="5053780"/>
            <a:ext cx="2743200" cy="570271"/>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solidFill>
                  <a:schemeClr val="accent1">
                    <a:lumMod val="50000"/>
                  </a:schemeClr>
                </a:solidFill>
                <a:latin typeface="Open Sans" panose="020B0606030504020204"/>
              </a:rPr>
              <a:t>Normas de seguridad industrial vigentes</a:t>
            </a:r>
          </a:p>
        </p:txBody>
      </p:sp>
      <p:pic>
        <p:nvPicPr>
          <p:cNvPr id="15" name="Imagen 14"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4301" y="5354340"/>
            <a:ext cx="434340" cy="539422"/>
          </a:xfrm>
          <a:prstGeom prst="rect">
            <a:avLst/>
          </a:prstGeom>
        </p:spPr>
      </p:pic>
      <p:sp>
        <p:nvSpPr>
          <p:cNvPr id="10" name="Redondear rectángulo de esquina del mismo lado 9"/>
          <p:cNvSpPr/>
          <p:nvPr/>
        </p:nvSpPr>
        <p:spPr>
          <a:xfrm rot="5400000" flipH="1">
            <a:off x="6061925" y="597143"/>
            <a:ext cx="3628103" cy="7039218"/>
          </a:xfrm>
          <a:prstGeom prst="round2Same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Botón de acción: Final 1">
            <a:hlinkClick r:id="" action="ppaction://noaction" highlightClick="1"/>
          </p:cNvPr>
          <p:cNvSpPr/>
          <p:nvPr/>
        </p:nvSpPr>
        <p:spPr>
          <a:xfrm>
            <a:off x="9127107" y="5375281"/>
            <a:ext cx="511277" cy="383458"/>
          </a:xfrm>
          <a:prstGeom prst="actionButtonE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Botón de acción: Final 10">
            <a:hlinkClick r:id="" action="ppaction://noaction" highlightClick="1"/>
          </p:cNvPr>
          <p:cNvSpPr/>
          <p:nvPr/>
        </p:nvSpPr>
        <p:spPr>
          <a:xfrm flipH="1">
            <a:off x="8311033" y="5375281"/>
            <a:ext cx="511277" cy="383458"/>
          </a:xfrm>
          <a:prstGeom prst="actionButtonE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p:cNvSpPr txBox="1"/>
          <p:nvPr/>
        </p:nvSpPr>
        <p:spPr>
          <a:xfrm>
            <a:off x="6809466" y="3284047"/>
            <a:ext cx="4586120" cy="1600438"/>
          </a:xfrm>
          <a:prstGeom prst="rect">
            <a:avLst/>
          </a:prstGeom>
          <a:noFill/>
        </p:spPr>
        <p:txBody>
          <a:bodyPr wrap="square" rtlCol="0">
            <a:spAutoFit/>
          </a:bodyPr>
          <a:lstStyle/>
          <a:p>
            <a:pPr algn="just"/>
            <a:r>
              <a:rPr lang="es-CO" sz="1400" b="1" u="sng" dirty="0">
                <a:solidFill>
                  <a:schemeClr val="bg1"/>
                </a:solidFill>
                <a:latin typeface="Open Sans" panose="020B0606030504020204"/>
              </a:rPr>
              <a:t>Condiciones de seguridad en donde la electricidad representa un </a:t>
            </a:r>
            <a:r>
              <a:rPr lang="es-CO" sz="1400" b="1" u="sng" dirty="0" smtClean="0">
                <a:solidFill>
                  <a:schemeClr val="bg1"/>
                </a:solidFill>
                <a:latin typeface="Open Sans" panose="020B0606030504020204"/>
              </a:rPr>
              <a:t>riesgo</a:t>
            </a:r>
          </a:p>
          <a:p>
            <a:pPr algn="just"/>
            <a:endParaRPr lang="es-CO" sz="1400" b="1" u="sng" dirty="0">
              <a:solidFill>
                <a:schemeClr val="bg1"/>
              </a:solidFill>
              <a:latin typeface="Open Sans" panose="020B0606030504020204"/>
            </a:endParaRPr>
          </a:p>
          <a:p>
            <a:pPr algn="just"/>
            <a:r>
              <a:rPr lang="es-CO" sz="1400" dirty="0">
                <a:solidFill>
                  <a:schemeClr val="bg1"/>
                </a:solidFill>
                <a:latin typeface="Open Sans" panose="020B0606030504020204"/>
              </a:rPr>
              <a:t>Cada instalación tiene sus riesgos, pero hay instalaciones que producen electricidad y es de suma importancia que la instalación brinde a los trabajadores el equipo adecuado para el trabajo y tener el sitio de trabajo apto para esta labor.</a:t>
            </a:r>
          </a:p>
        </p:txBody>
      </p:sp>
      <p:pic>
        <p:nvPicPr>
          <p:cNvPr id="16" name="Imagen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301" y="3046316"/>
            <a:ext cx="2920762" cy="2920762"/>
          </a:xfrm>
          <a:prstGeom prst="rect">
            <a:avLst/>
          </a:prstGeom>
        </p:spPr>
      </p:pic>
      <p:pic>
        <p:nvPicPr>
          <p:cNvPr id="17" name="Imagen 16"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4044" y="5498893"/>
            <a:ext cx="434340" cy="539422"/>
          </a:xfrm>
          <a:prstGeom prst="rect">
            <a:avLst/>
          </a:prstGeom>
        </p:spPr>
      </p:pic>
      <p:sp>
        <p:nvSpPr>
          <p:cNvPr id="18" name="Rectángulo 17"/>
          <p:cNvSpPr/>
          <p:nvPr/>
        </p:nvSpPr>
        <p:spPr>
          <a:xfrm>
            <a:off x="345474" y="950462"/>
            <a:ext cx="3259675"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SALUD OCUPACIONAL EN UNA EMPRESA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33921350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redondeado 5"/>
          <p:cNvSpPr/>
          <p:nvPr/>
        </p:nvSpPr>
        <p:spPr>
          <a:xfrm>
            <a:off x="492974" y="2064724"/>
            <a:ext cx="3862716" cy="4050940"/>
          </a:xfrm>
          <a:prstGeom prst="roundRect">
            <a:avLst/>
          </a:prstGeom>
          <a:solidFill>
            <a:schemeClr val="bg1"/>
          </a:solidFill>
          <a:ln w="57150">
            <a:noFill/>
          </a:ln>
        </p:spPr>
        <p:style>
          <a:lnRef idx="1">
            <a:schemeClr val="accent5"/>
          </a:lnRef>
          <a:fillRef idx="3">
            <a:schemeClr val="accent5"/>
          </a:fillRef>
          <a:effectRef idx="2">
            <a:schemeClr val="accent5"/>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Es un hecho que la seguridad en el trabajo es muy importante y con el pasar del tiempo se le ha dado más importancia a este tema, por eso desde que salió la resolución 2400 de 1979 se han presentado una serie de normas que apelan por el bienestar de los trabajadores que se relacionan con la productividad, calidad y la seguridad como un solo eslabón</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No se puede tener una productividad sin seguridad y no se puede dar calidad a costo del bienestar de los trabajadores</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endParaRPr lang="es-CO" sz="1400" dirty="0" smtClean="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p:txBody>
      </p:sp>
      <p:sp>
        <p:nvSpPr>
          <p:cNvPr id="3" name="CuadroTexto 2"/>
          <p:cNvSpPr txBox="1"/>
          <p:nvPr/>
        </p:nvSpPr>
        <p:spPr>
          <a:xfrm>
            <a:off x="542135" y="1564037"/>
            <a:ext cx="8180438" cy="369332"/>
          </a:xfrm>
          <a:prstGeom prst="rect">
            <a:avLst/>
          </a:prstGeom>
          <a:noFill/>
        </p:spPr>
        <p:txBody>
          <a:bodyPr wrap="square" rtlCol="0">
            <a:spAutoFit/>
          </a:bodyPr>
          <a:lstStyle/>
          <a:p>
            <a:r>
              <a:rPr lang="es-CO" b="1" dirty="0">
                <a:solidFill>
                  <a:schemeClr val="accent1">
                    <a:lumMod val="50000"/>
                  </a:schemeClr>
                </a:solidFill>
                <a:latin typeface="Open Sans" panose="020B0606030504020204"/>
              </a:rPr>
              <a:t>NORMAS VIGENTES DE SEGURIDAD INDUSTRIAL, AMBIENTAL Y SALUD </a:t>
            </a:r>
            <a:r>
              <a:rPr lang="es-CO" b="1" dirty="0" smtClean="0">
                <a:solidFill>
                  <a:schemeClr val="accent1">
                    <a:lumMod val="50000"/>
                  </a:schemeClr>
                </a:solidFill>
                <a:latin typeface="Open Sans" panose="020B0606030504020204"/>
              </a:rPr>
              <a:t>OCUPACIONAL</a:t>
            </a:r>
            <a:endParaRPr lang="es-CO" b="1" dirty="0">
              <a:solidFill>
                <a:schemeClr val="accent1">
                  <a:lumMod val="50000"/>
                </a:schemeClr>
              </a:solidFill>
              <a:latin typeface="Open Sans" panose="020B0606030504020204"/>
            </a:endParaRPr>
          </a:p>
        </p:txBody>
      </p:sp>
      <p:cxnSp>
        <p:nvCxnSpPr>
          <p:cNvPr id="9" name="Conector recto 8"/>
          <p:cNvCxnSpPr/>
          <p:nvPr/>
        </p:nvCxnSpPr>
        <p:spPr>
          <a:xfrm>
            <a:off x="639097" y="1933369"/>
            <a:ext cx="7157884"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ángulo redondeado 13"/>
          <p:cNvSpPr/>
          <p:nvPr/>
        </p:nvSpPr>
        <p:spPr>
          <a:xfrm>
            <a:off x="1052732" y="5053780"/>
            <a:ext cx="2743200" cy="570271"/>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solidFill>
                  <a:schemeClr val="accent1">
                    <a:lumMod val="50000"/>
                  </a:schemeClr>
                </a:solidFill>
                <a:latin typeface="Open Sans" panose="020B0606030504020204"/>
              </a:rPr>
              <a:t>Normas de seguridad industrial vigentes</a:t>
            </a:r>
          </a:p>
        </p:txBody>
      </p:sp>
      <p:pic>
        <p:nvPicPr>
          <p:cNvPr id="15" name="Imagen 14"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4301" y="5354340"/>
            <a:ext cx="434340" cy="539422"/>
          </a:xfrm>
          <a:prstGeom prst="rect">
            <a:avLst/>
          </a:prstGeom>
        </p:spPr>
      </p:pic>
      <p:sp>
        <p:nvSpPr>
          <p:cNvPr id="10" name="Redondear rectángulo de esquina del mismo lado 9"/>
          <p:cNvSpPr/>
          <p:nvPr/>
        </p:nvSpPr>
        <p:spPr>
          <a:xfrm rot="5400000" flipH="1">
            <a:off x="6061925" y="597143"/>
            <a:ext cx="3628103" cy="7039218"/>
          </a:xfrm>
          <a:prstGeom prst="round2Same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Botón de acción: Final 1">
            <a:hlinkClick r:id="" action="ppaction://noaction" highlightClick="1"/>
          </p:cNvPr>
          <p:cNvSpPr/>
          <p:nvPr/>
        </p:nvSpPr>
        <p:spPr>
          <a:xfrm>
            <a:off x="9127107" y="5375281"/>
            <a:ext cx="511277" cy="383458"/>
          </a:xfrm>
          <a:prstGeom prst="actionButtonE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Botón de acción: Final 10">
            <a:hlinkClick r:id="" action="ppaction://noaction" highlightClick="1"/>
          </p:cNvPr>
          <p:cNvSpPr/>
          <p:nvPr/>
        </p:nvSpPr>
        <p:spPr>
          <a:xfrm flipH="1">
            <a:off x="8311033" y="5375281"/>
            <a:ext cx="511277" cy="383458"/>
          </a:xfrm>
          <a:prstGeom prst="actionButtonE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p:cNvSpPr txBox="1"/>
          <p:nvPr/>
        </p:nvSpPr>
        <p:spPr>
          <a:xfrm>
            <a:off x="6809466" y="3424254"/>
            <a:ext cx="4586120" cy="1384995"/>
          </a:xfrm>
          <a:prstGeom prst="rect">
            <a:avLst/>
          </a:prstGeom>
          <a:noFill/>
        </p:spPr>
        <p:txBody>
          <a:bodyPr wrap="square" rtlCol="0">
            <a:spAutoFit/>
          </a:bodyPr>
          <a:lstStyle/>
          <a:p>
            <a:pPr algn="just"/>
            <a:r>
              <a:rPr lang="es-CO" sz="1400" b="1" u="sng" dirty="0">
                <a:solidFill>
                  <a:schemeClr val="bg1"/>
                </a:solidFill>
                <a:latin typeface="Open Sans" panose="020B0606030504020204"/>
              </a:rPr>
              <a:t>Condiciones adecuadas de seguridad para el manejo de sustancias </a:t>
            </a:r>
            <a:r>
              <a:rPr lang="es-CO" sz="1400" b="1" u="sng" dirty="0" smtClean="0">
                <a:solidFill>
                  <a:schemeClr val="bg1"/>
                </a:solidFill>
                <a:latin typeface="Open Sans" panose="020B0606030504020204"/>
              </a:rPr>
              <a:t>inflamables</a:t>
            </a:r>
          </a:p>
          <a:p>
            <a:pPr algn="just"/>
            <a:endParaRPr lang="es-CO" sz="1400" b="1" dirty="0">
              <a:solidFill>
                <a:schemeClr val="bg1"/>
              </a:solidFill>
              <a:latin typeface="Open Sans" panose="020B0606030504020204"/>
            </a:endParaRPr>
          </a:p>
          <a:p>
            <a:pPr algn="just"/>
            <a:r>
              <a:rPr lang="es-CO" sz="1400" dirty="0">
                <a:solidFill>
                  <a:schemeClr val="bg1"/>
                </a:solidFill>
                <a:latin typeface="Open Sans" panose="020B0606030504020204"/>
              </a:rPr>
              <a:t>Esta norma se aplica en lugares donde se maneja o se almacena sustancias químicas inflamables, en este caso la normativa contra incendios es totalmente estricta.</a:t>
            </a:r>
          </a:p>
        </p:txBody>
      </p:sp>
      <p:pic>
        <p:nvPicPr>
          <p:cNvPr id="16" name="Imagen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301" y="3046316"/>
            <a:ext cx="2920762" cy="2920762"/>
          </a:xfrm>
          <a:prstGeom prst="rect">
            <a:avLst/>
          </a:prstGeom>
        </p:spPr>
      </p:pic>
      <p:pic>
        <p:nvPicPr>
          <p:cNvPr id="17" name="Imagen 16"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4044" y="5498893"/>
            <a:ext cx="434340" cy="539422"/>
          </a:xfrm>
          <a:prstGeom prst="rect">
            <a:avLst/>
          </a:prstGeom>
        </p:spPr>
      </p:pic>
      <p:sp>
        <p:nvSpPr>
          <p:cNvPr id="18" name="Rectángulo 17"/>
          <p:cNvSpPr/>
          <p:nvPr/>
        </p:nvSpPr>
        <p:spPr>
          <a:xfrm>
            <a:off x="345474" y="950462"/>
            <a:ext cx="3259675"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SALUD OCUPACIONAL EN UNA EMPRESA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19143428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redondeado 5"/>
          <p:cNvSpPr/>
          <p:nvPr/>
        </p:nvSpPr>
        <p:spPr>
          <a:xfrm>
            <a:off x="492974" y="2064724"/>
            <a:ext cx="3862716" cy="4050940"/>
          </a:xfrm>
          <a:prstGeom prst="roundRect">
            <a:avLst/>
          </a:prstGeom>
          <a:solidFill>
            <a:schemeClr val="bg1"/>
          </a:solidFill>
          <a:ln w="57150">
            <a:noFill/>
          </a:ln>
        </p:spPr>
        <p:style>
          <a:lnRef idx="1">
            <a:schemeClr val="accent5"/>
          </a:lnRef>
          <a:fillRef idx="3">
            <a:schemeClr val="accent5"/>
          </a:fillRef>
          <a:effectRef idx="2">
            <a:schemeClr val="accent5"/>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Es un hecho que la seguridad en el trabajo es muy importante y con el pasar del tiempo se le ha dado más importancia a este tema, por eso desde que salió la resolución 2400 de 1979 se han presentado una serie de normas que apelan por el bienestar de los trabajadores que se relacionan con la productividad, calidad y la seguridad como un solo eslabón</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No se puede tener una productividad sin seguridad y no se puede dar calidad a costo del bienestar de los trabajadores</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endParaRPr lang="es-CO" sz="1400" dirty="0" smtClean="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p:txBody>
      </p:sp>
      <p:sp>
        <p:nvSpPr>
          <p:cNvPr id="3" name="CuadroTexto 2"/>
          <p:cNvSpPr txBox="1"/>
          <p:nvPr/>
        </p:nvSpPr>
        <p:spPr>
          <a:xfrm>
            <a:off x="542135" y="1564037"/>
            <a:ext cx="8180438" cy="369332"/>
          </a:xfrm>
          <a:prstGeom prst="rect">
            <a:avLst/>
          </a:prstGeom>
          <a:noFill/>
        </p:spPr>
        <p:txBody>
          <a:bodyPr wrap="square" rtlCol="0">
            <a:spAutoFit/>
          </a:bodyPr>
          <a:lstStyle/>
          <a:p>
            <a:r>
              <a:rPr lang="es-CO" b="1" dirty="0">
                <a:solidFill>
                  <a:schemeClr val="accent1">
                    <a:lumMod val="50000"/>
                  </a:schemeClr>
                </a:solidFill>
                <a:latin typeface="Open Sans" panose="020B0606030504020204"/>
              </a:rPr>
              <a:t>NORMAS VIGENTES DE SEGURIDAD INDUSTRIAL, AMBIENTAL Y SALUD </a:t>
            </a:r>
            <a:r>
              <a:rPr lang="es-CO" b="1" dirty="0" smtClean="0">
                <a:solidFill>
                  <a:schemeClr val="accent1">
                    <a:lumMod val="50000"/>
                  </a:schemeClr>
                </a:solidFill>
                <a:latin typeface="Open Sans" panose="020B0606030504020204"/>
              </a:rPr>
              <a:t>OCUPACIONAL</a:t>
            </a:r>
            <a:endParaRPr lang="es-CO" b="1" dirty="0">
              <a:solidFill>
                <a:schemeClr val="accent1">
                  <a:lumMod val="50000"/>
                </a:schemeClr>
              </a:solidFill>
              <a:latin typeface="Open Sans" panose="020B0606030504020204"/>
            </a:endParaRPr>
          </a:p>
        </p:txBody>
      </p:sp>
      <p:cxnSp>
        <p:nvCxnSpPr>
          <p:cNvPr id="9" name="Conector recto 8"/>
          <p:cNvCxnSpPr/>
          <p:nvPr/>
        </p:nvCxnSpPr>
        <p:spPr>
          <a:xfrm>
            <a:off x="639097" y="1933369"/>
            <a:ext cx="7157884"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ángulo redondeado 13"/>
          <p:cNvSpPr/>
          <p:nvPr/>
        </p:nvSpPr>
        <p:spPr>
          <a:xfrm>
            <a:off x="1052732" y="5053780"/>
            <a:ext cx="2743200" cy="570271"/>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solidFill>
                  <a:schemeClr val="accent1">
                    <a:lumMod val="50000"/>
                  </a:schemeClr>
                </a:solidFill>
                <a:latin typeface="Open Sans" panose="020B0606030504020204"/>
              </a:rPr>
              <a:t>Normas de seguridad industrial vigentes</a:t>
            </a:r>
          </a:p>
        </p:txBody>
      </p:sp>
      <p:pic>
        <p:nvPicPr>
          <p:cNvPr id="15" name="Imagen 14"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4301" y="5354340"/>
            <a:ext cx="434340" cy="539422"/>
          </a:xfrm>
          <a:prstGeom prst="rect">
            <a:avLst/>
          </a:prstGeom>
        </p:spPr>
      </p:pic>
      <p:sp>
        <p:nvSpPr>
          <p:cNvPr id="10" name="Redondear rectángulo de esquina del mismo lado 9"/>
          <p:cNvSpPr/>
          <p:nvPr/>
        </p:nvSpPr>
        <p:spPr>
          <a:xfrm rot="5400000" flipH="1">
            <a:off x="6061925" y="597143"/>
            <a:ext cx="3628103" cy="7039218"/>
          </a:xfrm>
          <a:prstGeom prst="round2Same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Botón de acción: Final 1">
            <a:hlinkClick r:id="" action="ppaction://noaction" highlightClick="1"/>
          </p:cNvPr>
          <p:cNvSpPr/>
          <p:nvPr/>
        </p:nvSpPr>
        <p:spPr>
          <a:xfrm>
            <a:off x="9127107" y="5375281"/>
            <a:ext cx="511277" cy="383458"/>
          </a:xfrm>
          <a:prstGeom prst="actionButtonE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Botón de acción: Final 10">
            <a:hlinkClick r:id="" action="ppaction://noaction" highlightClick="1"/>
          </p:cNvPr>
          <p:cNvSpPr/>
          <p:nvPr/>
        </p:nvSpPr>
        <p:spPr>
          <a:xfrm flipH="1">
            <a:off x="8311033" y="5375281"/>
            <a:ext cx="511277" cy="383458"/>
          </a:xfrm>
          <a:prstGeom prst="actionButtonE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p:cNvSpPr txBox="1"/>
          <p:nvPr/>
        </p:nvSpPr>
        <p:spPr>
          <a:xfrm>
            <a:off x="6809466" y="3424254"/>
            <a:ext cx="4586120" cy="1384995"/>
          </a:xfrm>
          <a:prstGeom prst="rect">
            <a:avLst/>
          </a:prstGeom>
          <a:noFill/>
        </p:spPr>
        <p:txBody>
          <a:bodyPr wrap="square" rtlCol="0">
            <a:spAutoFit/>
          </a:bodyPr>
          <a:lstStyle/>
          <a:p>
            <a:pPr algn="just"/>
            <a:r>
              <a:rPr lang="es-CO" sz="1400" b="1" u="sng" dirty="0">
                <a:solidFill>
                  <a:schemeClr val="bg1"/>
                </a:solidFill>
                <a:latin typeface="Open Sans" panose="020B0606030504020204"/>
              </a:rPr>
              <a:t>Seguridad e higiene para el manejo de sustancias </a:t>
            </a:r>
            <a:r>
              <a:rPr lang="es-CO" sz="1400" b="1" u="sng" dirty="0" smtClean="0">
                <a:solidFill>
                  <a:schemeClr val="bg1"/>
                </a:solidFill>
                <a:latin typeface="Open Sans" panose="020B0606030504020204"/>
              </a:rPr>
              <a:t>corrosivas</a:t>
            </a:r>
          </a:p>
          <a:p>
            <a:pPr algn="just"/>
            <a:endParaRPr lang="es-CO" sz="1400" b="1" u="sng" dirty="0">
              <a:solidFill>
                <a:schemeClr val="bg1"/>
              </a:solidFill>
              <a:latin typeface="Open Sans" panose="020B0606030504020204"/>
            </a:endParaRPr>
          </a:p>
          <a:p>
            <a:pPr algn="just"/>
            <a:r>
              <a:rPr lang="es-CO" sz="1400" dirty="0">
                <a:solidFill>
                  <a:schemeClr val="bg1"/>
                </a:solidFill>
                <a:latin typeface="Open Sans" panose="020B0606030504020204"/>
              </a:rPr>
              <a:t>Hay sustancias químicas y acidas de tipo corrosivo, por eso es importante apelar por el bienestar del trabajador en este caso la normativa es específica, mantener a los trabajadores a salvo de quemaduras o intoxicaciones. </a:t>
            </a:r>
          </a:p>
        </p:txBody>
      </p:sp>
      <p:pic>
        <p:nvPicPr>
          <p:cNvPr id="16" name="Imagen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301" y="3046316"/>
            <a:ext cx="2920762" cy="2920762"/>
          </a:xfrm>
          <a:prstGeom prst="rect">
            <a:avLst/>
          </a:prstGeom>
        </p:spPr>
      </p:pic>
      <p:pic>
        <p:nvPicPr>
          <p:cNvPr id="17" name="Imagen 16"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4044" y="5498893"/>
            <a:ext cx="434340" cy="539422"/>
          </a:xfrm>
          <a:prstGeom prst="rect">
            <a:avLst/>
          </a:prstGeom>
        </p:spPr>
      </p:pic>
      <p:sp>
        <p:nvSpPr>
          <p:cNvPr id="18" name="Rectángulo 17"/>
          <p:cNvSpPr/>
          <p:nvPr/>
        </p:nvSpPr>
        <p:spPr>
          <a:xfrm>
            <a:off x="345474" y="950462"/>
            <a:ext cx="3259675"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SALUD OCUPACIONAL EN UNA EMPRESA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13538701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redondeado 5"/>
          <p:cNvSpPr/>
          <p:nvPr/>
        </p:nvSpPr>
        <p:spPr>
          <a:xfrm>
            <a:off x="492974" y="2064724"/>
            <a:ext cx="3862716" cy="4050940"/>
          </a:xfrm>
          <a:prstGeom prst="roundRect">
            <a:avLst/>
          </a:prstGeom>
          <a:solidFill>
            <a:schemeClr val="bg1"/>
          </a:solidFill>
          <a:ln w="57150">
            <a:noFill/>
          </a:ln>
        </p:spPr>
        <p:style>
          <a:lnRef idx="1">
            <a:schemeClr val="accent5"/>
          </a:lnRef>
          <a:fillRef idx="3">
            <a:schemeClr val="accent5"/>
          </a:fillRef>
          <a:effectRef idx="2">
            <a:schemeClr val="accent5"/>
          </a:effectRef>
          <a:fontRef idx="minor">
            <a:schemeClr val="lt1"/>
          </a:fontRef>
        </p:style>
        <p:txBody>
          <a:bodyPr rtlCol="0" anchor="ctr"/>
          <a:lstStyle/>
          <a:p>
            <a:pPr algn="just"/>
            <a:r>
              <a:rPr lang="es-CO" sz="1400" dirty="0">
                <a:solidFill>
                  <a:schemeClr val="tx1">
                    <a:lumMod val="75000"/>
                    <a:lumOff val="25000"/>
                  </a:schemeClr>
                </a:solidFill>
                <a:latin typeface="Open Sans" panose="020B0606030504020204"/>
              </a:rPr>
              <a:t>Es un hecho que la seguridad en el trabajo es muy importante y con el pasar del tiempo se le ha dado más importancia a este tema, por eso desde que salió la resolución 2400 de 1979 se han presentado una serie de normas que apelan por el bienestar de los trabajadores que se relacionan con la productividad, calidad y la seguridad como un solo eslabón</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r>
              <a:rPr lang="es-CO" sz="1400" dirty="0">
                <a:solidFill>
                  <a:schemeClr val="tx1">
                    <a:lumMod val="75000"/>
                    <a:lumOff val="25000"/>
                  </a:schemeClr>
                </a:solidFill>
                <a:latin typeface="Open Sans" panose="020B0606030504020204"/>
              </a:rPr>
              <a:t>No se puede tener una productividad sin seguridad y no se puede dar calidad a costo del bienestar de los trabajadores</a:t>
            </a:r>
            <a:r>
              <a:rPr lang="es-CO" sz="1400" dirty="0" smtClean="0">
                <a:solidFill>
                  <a:schemeClr val="tx1">
                    <a:lumMod val="75000"/>
                    <a:lumOff val="25000"/>
                  </a:schemeClr>
                </a:solidFill>
                <a:latin typeface="Open Sans" panose="020B0606030504020204"/>
              </a:rPr>
              <a:t>.</a:t>
            </a:r>
          </a:p>
          <a:p>
            <a:pPr algn="just"/>
            <a:endParaRPr lang="es-CO" sz="1400" dirty="0">
              <a:solidFill>
                <a:schemeClr val="tx1">
                  <a:lumMod val="75000"/>
                  <a:lumOff val="25000"/>
                </a:schemeClr>
              </a:solidFill>
              <a:latin typeface="Open Sans" panose="020B0606030504020204"/>
            </a:endParaRPr>
          </a:p>
          <a:p>
            <a:pPr algn="just"/>
            <a:endParaRPr lang="es-CO" sz="1400" dirty="0" smtClean="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a:p>
            <a:pPr algn="just"/>
            <a:endParaRPr lang="es-CO" sz="1400" dirty="0">
              <a:solidFill>
                <a:schemeClr val="tx1">
                  <a:lumMod val="75000"/>
                  <a:lumOff val="25000"/>
                </a:schemeClr>
              </a:solidFill>
              <a:latin typeface="Open Sans" panose="020B0606030504020204"/>
            </a:endParaRPr>
          </a:p>
        </p:txBody>
      </p:sp>
      <p:sp>
        <p:nvSpPr>
          <p:cNvPr id="3" name="CuadroTexto 2"/>
          <p:cNvSpPr txBox="1"/>
          <p:nvPr/>
        </p:nvSpPr>
        <p:spPr>
          <a:xfrm>
            <a:off x="542135" y="1564037"/>
            <a:ext cx="8180438" cy="369332"/>
          </a:xfrm>
          <a:prstGeom prst="rect">
            <a:avLst/>
          </a:prstGeom>
          <a:noFill/>
        </p:spPr>
        <p:txBody>
          <a:bodyPr wrap="square" rtlCol="0">
            <a:spAutoFit/>
          </a:bodyPr>
          <a:lstStyle/>
          <a:p>
            <a:r>
              <a:rPr lang="es-CO" b="1" dirty="0">
                <a:solidFill>
                  <a:schemeClr val="accent1">
                    <a:lumMod val="50000"/>
                  </a:schemeClr>
                </a:solidFill>
                <a:latin typeface="Open Sans" panose="020B0606030504020204"/>
              </a:rPr>
              <a:t>NORMAS VIGENTES DE SEGURIDAD INDUSTRIAL, AMBIENTAL Y SALUD </a:t>
            </a:r>
            <a:r>
              <a:rPr lang="es-CO" b="1" dirty="0" smtClean="0">
                <a:solidFill>
                  <a:schemeClr val="accent1">
                    <a:lumMod val="50000"/>
                  </a:schemeClr>
                </a:solidFill>
                <a:latin typeface="Open Sans" panose="020B0606030504020204"/>
              </a:rPr>
              <a:t>OCUPACIONAL</a:t>
            </a:r>
            <a:endParaRPr lang="es-CO" b="1" dirty="0">
              <a:solidFill>
                <a:schemeClr val="accent1">
                  <a:lumMod val="50000"/>
                </a:schemeClr>
              </a:solidFill>
              <a:latin typeface="Open Sans" panose="020B0606030504020204"/>
            </a:endParaRPr>
          </a:p>
        </p:txBody>
      </p:sp>
      <p:cxnSp>
        <p:nvCxnSpPr>
          <p:cNvPr id="9" name="Conector recto 8"/>
          <p:cNvCxnSpPr/>
          <p:nvPr/>
        </p:nvCxnSpPr>
        <p:spPr>
          <a:xfrm>
            <a:off x="639097" y="1933369"/>
            <a:ext cx="7157884"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ángulo redondeado 13"/>
          <p:cNvSpPr/>
          <p:nvPr/>
        </p:nvSpPr>
        <p:spPr>
          <a:xfrm>
            <a:off x="1052732" y="5053780"/>
            <a:ext cx="2743200" cy="570271"/>
          </a:xfrm>
          <a:prstGeom prst="round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solidFill>
                  <a:schemeClr val="accent1">
                    <a:lumMod val="50000"/>
                  </a:schemeClr>
                </a:solidFill>
                <a:latin typeface="Open Sans" panose="020B0606030504020204"/>
              </a:rPr>
              <a:t>Normas de seguridad industrial vigentes</a:t>
            </a:r>
          </a:p>
        </p:txBody>
      </p:sp>
      <p:pic>
        <p:nvPicPr>
          <p:cNvPr id="15" name="Imagen 14"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4301" y="5354340"/>
            <a:ext cx="434340" cy="539422"/>
          </a:xfrm>
          <a:prstGeom prst="rect">
            <a:avLst/>
          </a:prstGeom>
        </p:spPr>
      </p:pic>
      <p:sp>
        <p:nvSpPr>
          <p:cNvPr id="10" name="Redondear rectángulo de esquina del mismo lado 9"/>
          <p:cNvSpPr/>
          <p:nvPr/>
        </p:nvSpPr>
        <p:spPr>
          <a:xfrm rot="5400000" flipH="1">
            <a:off x="6061925" y="597143"/>
            <a:ext cx="3628103" cy="7039218"/>
          </a:xfrm>
          <a:prstGeom prst="round2Same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Botón de acción: Final 1">
            <a:hlinkClick r:id="" action="ppaction://noaction" highlightClick="1"/>
          </p:cNvPr>
          <p:cNvSpPr/>
          <p:nvPr/>
        </p:nvSpPr>
        <p:spPr>
          <a:xfrm>
            <a:off x="9127107" y="5375281"/>
            <a:ext cx="511277" cy="383458"/>
          </a:xfrm>
          <a:prstGeom prst="actionButtonE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Botón de acción: Final 10">
            <a:hlinkClick r:id="" action="ppaction://noaction" highlightClick="1"/>
          </p:cNvPr>
          <p:cNvSpPr/>
          <p:nvPr/>
        </p:nvSpPr>
        <p:spPr>
          <a:xfrm flipH="1">
            <a:off x="8311033" y="5375281"/>
            <a:ext cx="511277" cy="383458"/>
          </a:xfrm>
          <a:prstGeom prst="actionButtonE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p:cNvSpPr txBox="1"/>
          <p:nvPr/>
        </p:nvSpPr>
        <p:spPr>
          <a:xfrm>
            <a:off x="6809466" y="3505418"/>
            <a:ext cx="4586120" cy="1169551"/>
          </a:xfrm>
          <a:prstGeom prst="rect">
            <a:avLst/>
          </a:prstGeom>
          <a:noFill/>
        </p:spPr>
        <p:txBody>
          <a:bodyPr wrap="square" rtlCol="0">
            <a:spAutoFit/>
          </a:bodyPr>
          <a:lstStyle/>
          <a:p>
            <a:pPr algn="just"/>
            <a:r>
              <a:rPr lang="es-CO" sz="1400" b="1" u="sng" dirty="0">
                <a:solidFill>
                  <a:schemeClr val="bg1"/>
                </a:solidFill>
                <a:latin typeface="Open Sans" panose="020B0606030504020204"/>
              </a:rPr>
              <a:t>Dispositivos de seguridad en maquinaria y </a:t>
            </a:r>
            <a:r>
              <a:rPr lang="es-CO" sz="1400" b="1" u="sng" dirty="0" smtClean="0">
                <a:solidFill>
                  <a:schemeClr val="bg1"/>
                </a:solidFill>
                <a:latin typeface="Open Sans" panose="020B0606030504020204"/>
              </a:rPr>
              <a:t>equipos</a:t>
            </a:r>
          </a:p>
          <a:p>
            <a:pPr algn="just"/>
            <a:endParaRPr lang="es-CO" sz="1400" b="1" dirty="0">
              <a:solidFill>
                <a:schemeClr val="bg1"/>
              </a:solidFill>
              <a:latin typeface="Open Sans" panose="020B0606030504020204"/>
            </a:endParaRPr>
          </a:p>
          <a:p>
            <a:pPr algn="just"/>
            <a:r>
              <a:rPr lang="es-CO" sz="1400" dirty="0">
                <a:solidFill>
                  <a:schemeClr val="bg1"/>
                </a:solidFill>
                <a:latin typeface="Open Sans" panose="020B0606030504020204"/>
              </a:rPr>
              <a:t>Los empleados deben estar en condiciones de poder hacer un uso adecuado de la maquinaria que se encuentre en las instalaciones, con el fin de evitar accidentes que podrían llegar a ser fatales.</a:t>
            </a:r>
          </a:p>
        </p:txBody>
      </p:sp>
      <p:pic>
        <p:nvPicPr>
          <p:cNvPr id="16" name="Imagen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301" y="3046316"/>
            <a:ext cx="2920762" cy="2920762"/>
          </a:xfrm>
          <a:prstGeom prst="rect">
            <a:avLst/>
          </a:prstGeom>
        </p:spPr>
      </p:pic>
      <p:pic>
        <p:nvPicPr>
          <p:cNvPr id="17" name="Imagen 16" descr="Icono&#10;&#10;Descripción generada automáticamente">
            <a:extLst>
              <a:ext uri="{FF2B5EF4-FFF2-40B4-BE49-F238E27FC236}">
                <a16:creationId xmlns="" xmlns:a16="http://schemas.microsoft.com/office/drawing/2014/main" id="{3EA589A1-075E-406F-B4B4-EFC1EB12B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4044" y="5498893"/>
            <a:ext cx="434340" cy="539422"/>
          </a:xfrm>
          <a:prstGeom prst="rect">
            <a:avLst/>
          </a:prstGeom>
        </p:spPr>
      </p:pic>
      <p:sp>
        <p:nvSpPr>
          <p:cNvPr id="18" name="Rectángulo 17"/>
          <p:cNvSpPr/>
          <p:nvPr/>
        </p:nvSpPr>
        <p:spPr>
          <a:xfrm>
            <a:off x="345474" y="950462"/>
            <a:ext cx="3259675" cy="338554"/>
          </a:xfrm>
          <a:prstGeom prst="rect">
            <a:avLst/>
          </a:prstGeom>
        </p:spPr>
        <p:txBody>
          <a:bodyPr wrap="none">
            <a:spAutoFit/>
          </a:bodyPr>
          <a:lstStyle/>
          <a:p>
            <a:r>
              <a:rPr lang="es-CO" sz="1600" b="1" dirty="0" smtClean="0">
                <a:solidFill>
                  <a:schemeClr val="accent5">
                    <a:lumMod val="50000"/>
                  </a:schemeClr>
                </a:solidFill>
                <a:latin typeface="Open Sans" panose="020B0606030504020204"/>
              </a:rPr>
              <a:t>SALUD OCUPACIONAL EN UNA EMPRESA</a:t>
            </a:r>
            <a:endParaRPr lang="es-CO" sz="1600" b="1" dirty="0">
              <a:solidFill>
                <a:schemeClr val="accent5">
                  <a:lumMod val="50000"/>
                </a:schemeClr>
              </a:solidFill>
              <a:latin typeface="Open Sans" panose="020B0606030504020204"/>
            </a:endParaRPr>
          </a:p>
        </p:txBody>
      </p:sp>
    </p:spTree>
    <p:extLst>
      <p:ext uri="{BB962C8B-B14F-4D97-AF65-F5344CB8AC3E}">
        <p14:creationId xmlns:p14="http://schemas.microsoft.com/office/powerpoint/2010/main" val="359010038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12174</TotalTime>
  <Words>24552</Words>
  <Application>Microsoft Office PowerPoint</Application>
  <PresentationFormat>Panorámica</PresentationFormat>
  <Paragraphs>2582</Paragraphs>
  <Slides>192</Slides>
  <Notes>156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192</vt:i4>
      </vt:variant>
    </vt:vector>
  </HeadingPairs>
  <TitlesOfParts>
    <vt:vector size="200" baseType="lpstr">
      <vt:lpstr>Arial</vt:lpstr>
      <vt:lpstr>Calibri</vt:lpstr>
      <vt:lpstr>Calibri Light</vt:lpstr>
      <vt:lpstr>Montserrat</vt:lpstr>
      <vt:lpstr>Open Sans</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mai Pv</dc:creator>
  <cp:lastModifiedBy>HP</cp:lastModifiedBy>
  <cp:revision>2347</cp:revision>
  <dcterms:created xsi:type="dcterms:W3CDTF">2020-09-26T14:26:25Z</dcterms:created>
  <dcterms:modified xsi:type="dcterms:W3CDTF">2021-01-27T04:16:03Z</dcterms:modified>
</cp:coreProperties>
</file>